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73" r:id="rId5"/>
  </p:sldMasterIdLst>
  <p:notesMasterIdLst>
    <p:notesMasterId r:id="rId34"/>
  </p:notesMasterIdLst>
  <p:sldIdLst>
    <p:sldId id="256" r:id="rId6"/>
    <p:sldId id="270" r:id="rId7"/>
    <p:sldId id="284" r:id="rId8"/>
    <p:sldId id="290" r:id="rId9"/>
    <p:sldId id="273" r:id="rId10"/>
    <p:sldId id="261" r:id="rId11"/>
    <p:sldId id="272" r:id="rId12"/>
    <p:sldId id="259" r:id="rId13"/>
    <p:sldId id="280" r:id="rId14"/>
    <p:sldId id="291" r:id="rId15"/>
    <p:sldId id="257" r:id="rId16"/>
    <p:sldId id="452" r:id="rId17"/>
    <p:sldId id="264" r:id="rId18"/>
    <p:sldId id="258" r:id="rId19"/>
    <p:sldId id="260" r:id="rId20"/>
    <p:sldId id="262" r:id="rId21"/>
    <p:sldId id="451" r:id="rId22"/>
    <p:sldId id="453" r:id="rId23"/>
    <p:sldId id="454" r:id="rId24"/>
    <p:sldId id="455" r:id="rId25"/>
    <p:sldId id="456" r:id="rId26"/>
    <p:sldId id="263" r:id="rId27"/>
    <p:sldId id="266" r:id="rId28"/>
    <p:sldId id="265" r:id="rId29"/>
    <p:sldId id="268" r:id="rId30"/>
    <p:sldId id="267" r:id="rId31"/>
    <p:sldId id="457" r:id="rId32"/>
    <p:sldId id="274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DAEA998-DB35-FB69-13FF-96A9C5645FDC}" v="27" dt="2026-06-22T07:56:18.162"/>
    <p1510:client id="{BADCD1B7-5467-E3D0-CEC8-1DB9BDFFB5C5}" v="2" dt="2026-06-22T10:21:04.4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805" autoAdjust="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144" y="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microsoft.com/office/2016/11/relationships/changesInfo" Target="changesInfos/changesInfo1.xml"/><Relationship Id="rId21" Type="http://schemas.openxmlformats.org/officeDocument/2006/relationships/slide" Target="slides/slide16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presProps" Target="presProp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hela Begum" userId="S::112248@newdur.ac.uk::39cd3f91-8369-40d8-ae44-3a833e1ba417" providerId="AD" clId="Web-{BADCD1B7-5467-E3D0-CEC8-1DB9BDFFB5C5}"/>
    <pc:docChg chg="modSld">
      <pc:chgData name="Rahela Begum" userId="S::112248@newdur.ac.uk::39cd3f91-8369-40d8-ae44-3a833e1ba417" providerId="AD" clId="Web-{BADCD1B7-5467-E3D0-CEC8-1DB9BDFFB5C5}" dt="2026-06-22T10:21:04.462" v="1"/>
      <pc:docMkLst>
        <pc:docMk/>
      </pc:docMkLst>
      <pc:sldChg chg="addSp delSp modSp">
        <pc:chgData name="Rahela Begum" userId="S::112248@newdur.ac.uk::39cd3f91-8369-40d8-ae44-3a833e1ba417" providerId="AD" clId="Web-{BADCD1B7-5467-E3D0-CEC8-1DB9BDFFB5C5}" dt="2026-06-22T10:21:04.462" v="1"/>
        <pc:sldMkLst>
          <pc:docMk/>
          <pc:sldMk cId="2212503359" sldId="267"/>
        </pc:sldMkLst>
        <pc:picChg chg="add mod">
          <ac:chgData name="Rahela Begum" userId="S::112248@newdur.ac.uk::39cd3f91-8369-40d8-ae44-3a833e1ba417" providerId="AD" clId="Web-{BADCD1B7-5467-E3D0-CEC8-1DB9BDFFB5C5}" dt="2026-06-22T10:21:04.462" v="1"/>
          <ac:picMkLst>
            <pc:docMk/>
            <pc:sldMk cId="2212503359" sldId="267"/>
            <ac:picMk id="2" creationId="{83922396-4CFA-E378-3670-1B2DFAC82205}"/>
          </ac:picMkLst>
        </pc:picChg>
        <pc:picChg chg="del">
          <ac:chgData name="Rahela Begum" userId="S::112248@newdur.ac.uk::39cd3f91-8369-40d8-ae44-3a833e1ba417" providerId="AD" clId="Web-{BADCD1B7-5467-E3D0-CEC8-1DB9BDFFB5C5}" dt="2026-06-22T10:20:54.962" v="0"/>
          <ac:picMkLst>
            <pc:docMk/>
            <pc:sldMk cId="2212503359" sldId="267"/>
            <ac:picMk id="5" creationId="{CE9AF77A-B1E4-ABE3-F3A0-BF6206181E9A}"/>
          </ac:picMkLst>
        </pc:picChg>
      </pc:sldChg>
    </pc:docChg>
  </pc:docChgLst>
  <pc:docChgLst>
    <pc:chgData name="Daniel Haley" userId="S::111191@newdur.ac.uk::994f7756-eb39-4e13-9856-a23ffc81c83a" providerId="AD" clId="Web-{5DAEA998-DB35-FB69-13FF-96A9C5645FDC}"/>
    <pc:docChg chg="addSld delSld sldOrd">
      <pc:chgData name="Daniel Haley" userId="S::111191@newdur.ac.uk::994f7756-eb39-4e13-9856-a23ffc81c83a" providerId="AD" clId="Web-{5DAEA998-DB35-FB69-13FF-96A9C5645FDC}" dt="2026-06-22T07:56:18.162" v="26"/>
      <pc:docMkLst>
        <pc:docMk/>
      </pc:docMkLst>
      <pc:sldChg chg="add ord">
        <pc:chgData name="Daniel Haley" userId="S::111191@newdur.ac.uk::994f7756-eb39-4e13-9856-a23ffc81c83a" providerId="AD" clId="Web-{5DAEA998-DB35-FB69-13FF-96A9C5645FDC}" dt="2026-06-22T07:56:11.240" v="23"/>
        <pc:sldMkLst>
          <pc:docMk/>
          <pc:sldMk cId="1787861646" sldId="258"/>
        </pc:sldMkLst>
      </pc:sldChg>
      <pc:sldChg chg="add ord">
        <pc:chgData name="Daniel Haley" userId="S::111191@newdur.ac.uk::994f7756-eb39-4e13-9856-a23ffc81c83a" providerId="AD" clId="Web-{5DAEA998-DB35-FB69-13FF-96A9C5645FDC}" dt="2026-06-22T07:56:18.162" v="26"/>
        <pc:sldMkLst>
          <pc:docMk/>
          <pc:sldMk cId="3384839939" sldId="260"/>
        </pc:sldMkLst>
      </pc:sldChg>
      <pc:sldChg chg="add ord">
        <pc:chgData name="Daniel Haley" userId="S::111191@newdur.ac.uk::994f7756-eb39-4e13-9856-a23ffc81c83a" providerId="AD" clId="Web-{5DAEA998-DB35-FB69-13FF-96A9C5645FDC}" dt="2026-06-22T07:56:18.162" v="25"/>
        <pc:sldMkLst>
          <pc:docMk/>
          <pc:sldMk cId="1934514868" sldId="262"/>
        </pc:sldMkLst>
      </pc:sldChg>
      <pc:sldChg chg="add">
        <pc:chgData name="Daniel Haley" userId="S::111191@newdur.ac.uk::994f7756-eb39-4e13-9856-a23ffc81c83a" providerId="AD" clId="Web-{5DAEA998-DB35-FB69-13FF-96A9C5645FDC}" dt="2026-06-22T07:55:59.615" v="16"/>
        <pc:sldMkLst>
          <pc:docMk/>
          <pc:sldMk cId="4014735224" sldId="263"/>
        </pc:sldMkLst>
      </pc:sldChg>
      <pc:sldChg chg="add">
        <pc:chgData name="Daniel Haley" userId="S::111191@newdur.ac.uk::994f7756-eb39-4e13-9856-a23ffc81c83a" providerId="AD" clId="Web-{5DAEA998-DB35-FB69-13FF-96A9C5645FDC}" dt="2026-06-22T07:56:01.428" v="18"/>
        <pc:sldMkLst>
          <pc:docMk/>
          <pc:sldMk cId="3026985088" sldId="265"/>
        </pc:sldMkLst>
      </pc:sldChg>
      <pc:sldChg chg="add">
        <pc:chgData name="Daniel Haley" userId="S::111191@newdur.ac.uk::994f7756-eb39-4e13-9856-a23ffc81c83a" providerId="AD" clId="Web-{5DAEA998-DB35-FB69-13FF-96A9C5645FDC}" dt="2026-06-22T07:56:00.553" v="17"/>
        <pc:sldMkLst>
          <pc:docMk/>
          <pc:sldMk cId="3717747010" sldId="266"/>
        </pc:sldMkLst>
      </pc:sldChg>
      <pc:sldChg chg="add">
        <pc:chgData name="Daniel Haley" userId="S::111191@newdur.ac.uk::994f7756-eb39-4e13-9856-a23ffc81c83a" providerId="AD" clId="Web-{5DAEA998-DB35-FB69-13FF-96A9C5645FDC}" dt="2026-06-22T07:56:03.428" v="20"/>
        <pc:sldMkLst>
          <pc:docMk/>
          <pc:sldMk cId="2212503359" sldId="267"/>
        </pc:sldMkLst>
      </pc:sldChg>
      <pc:sldChg chg="add">
        <pc:chgData name="Daniel Haley" userId="S::111191@newdur.ac.uk::994f7756-eb39-4e13-9856-a23ffc81c83a" providerId="AD" clId="Web-{5DAEA998-DB35-FB69-13FF-96A9C5645FDC}" dt="2026-06-22T07:56:02.490" v="19"/>
        <pc:sldMkLst>
          <pc:docMk/>
          <pc:sldMk cId="2079048630" sldId="268"/>
        </pc:sldMkLst>
      </pc:sldChg>
      <pc:sldChg chg="del">
        <pc:chgData name="Daniel Haley" userId="S::111191@newdur.ac.uk::994f7756-eb39-4e13-9856-a23ffc81c83a" providerId="AD" clId="Web-{5DAEA998-DB35-FB69-13FF-96A9C5645FDC}" dt="2026-06-22T07:55:32.537" v="8"/>
        <pc:sldMkLst>
          <pc:docMk/>
          <pc:sldMk cId="497064211" sldId="298"/>
        </pc:sldMkLst>
      </pc:sldChg>
      <pc:sldChg chg="del">
        <pc:chgData name="Daniel Haley" userId="S::111191@newdur.ac.uk::994f7756-eb39-4e13-9856-a23ffc81c83a" providerId="AD" clId="Web-{5DAEA998-DB35-FB69-13FF-96A9C5645FDC}" dt="2026-06-22T07:55:32.537" v="7"/>
        <pc:sldMkLst>
          <pc:docMk/>
          <pc:sldMk cId="2988147542" sldId="299"/>
        </pc:sldMkLst>
      </pc:sldChg>
      <pc:sldChg chg="del">
        <pc:chgData name="Daniel Haley" userId="S::111191@newdur.ac.uk::994f7756-eb39-4e13-9856-a23ffc81c83a" providerId="AD" clId="Web-{5DAEA998-DB35-FB69-13FF-96A9C5645FDC}" dt="2026-06-22T07:55:32.537" v="6"/>
        <pc:sldMkLst>
          <pc:docMk/>
          <pc:sldMk cId="4024647996" sldId="300"/>
        </pc:sldMkLst>
      </pc:sldChg>
      <pc:sldChg chg="del">
        <pc:chgData name="Daniel Haley" userId="S::111191@newdur.ac.uk::994f7756-eb39-4e13-9856-a23ffc81c83a" providerId="AD" clId="Web-{5DAEA998-DB35-FB69-13FF-96A9C5645FDC}" dt="2026-06-22T07:55:32.521" v="4"/>
        <pc:sldMkLst>
          <pc:docMk/>
          <pc:sldMk cId="3098855664" sldId="301"/>
        </pc:sldMkLst>
      </pc:sldChg>
      <pc:sldChg chg="del">
        <pc:chgData name="Daniel Haley" userId="S::111191@newdur.ac.uk::994f7756-eb39-4e13-9856-a23ffc81c83a" providerId="AD" clId="Web-{5DAEA998-DB35-FB69-13FF-96A9C5645FDC}" dt="2026-06-22T07:55:32.521" v="5"/>
        <pc:sldMkLst>
          <pc:docMk/>
          <pc:sldMk cId="2195922991" sldId="302"/>
        </pc:sldMkLst>
      </pc:sldChg>
      <pc:sldChg chg="del">
        <pc:chgData name="Daniel Haley" userId="S::111191@newdur.ac.uk::994f7756-eb39-4e13-9856-a23ffc81c83a" providerId="AD" clId="Web-{5DAEA998-DB35-FB69-13FF-96A9C5645FDC}" dt="2026-06-22T07:55:32.521" v="2"/>
        <pc:sldMkLst>
          <pc:docMk/>
          <pc:sldMk cId="1775914536" sldId="303"/>
        </pc:sldMkLst>
      </pc:sldChg>
      <pc:sldChg chg="del">
        <pc:chgData name="Daniel Haley" userId="S::111191@newdur.ac.uk::994f7756-eb39-4e13-9856-a23ffc81c83a" providerId="AD" clId="Web-{5DAEA998-DB35-FB69-13FF-96A9C5645FDC}" dt="2026-06-22T07:55:32.521" v="1"/>
        <pc:sldMkLst>
          <pc:docMk/>
          <pc:sldMk cId="3823759210" sldId="304"/>
        </pc:sldMkLst>
      </pc:sldChg>
      <pc:sldChg chg="del">
        <pc:chgData name="Daniel Haley" userId="S::111191@newdur.ac.uk::994f7756-eb39-4e13-9856-a23ffc81c83a" providerId="AD" clId="Web-{5DAEA998-DB35-FB69-13FF-96A9C5645FDC}" dt="2026-06-22T07:55:32.521" v="0"/>
        <pc:sldMkLst>
          <pc:docMk/>
          <pc:sldMk cId="1446783845" sldId="305"/>
        </pc:sldMkLst>
      </pc:sldChg>
      <pc:sldChg chg="del">
        <pc:chgData name="Daniel Haley" userId="S::111191@newdur.ac.uk::994f7756-eb39-4e13-9856-a23ffc81c83a" providerId="AD" clId="Web-{5DAEA998-DB35-FB69-13FF-96A9C5645FDC}" dt="2026-06-22T07:56:09.225" v="22"/>
        <pc:sldMkLst>
          <pc:docMk/>
          <pc:sldMk cId="1480522159" sldId="307"/>
        </pc:sldMkLst>
      </pc:sldChg>
      <pc:sldChg chg="del">
        <pc:chgData name="Daniel Haley" userId="S::111191@newdur.ac.uk::994f7756-eb39-4e13-9856-a23ffc81c83a" providerId="AD" clId="Web-{5DAEA998-DB35-FB69-13FF-96A9C5645FDC}" dt="2026-06-22T07:56:13.600" v="24"/>
        <pc:sldMkLst>
          <pc:docMk/>
          <pc:sldMk cId="4183088990" sldId="308"/>
        </pc:sldMkLst>
      </pc:sldChg>
      <pc:sldChg chg="del">
        <pc:chgData name="Daniel Haley" userId="S::111191@newdur.ac.uk::994f7756-eb39-4e13-9856-a23ffc81c83a" providerId="AD" clId="Web-{5DAEA998-DB35-FB69-13FF-96A9C5645FDC}" dt="2026-06-22T07:55:32.521" v="3"/>
        <pc:sldMkLst>
          <pc:docMk/>
          <pc:sldMk cId="373194138" sldId="309"/>
        </pc:sldMkLst>
      </pc:sldChg>
      <pc:sldChg chg="add">
        <pc:chgData name="Daniel Haley" userId="S::111191@newdur.ac.uk::994f7756-eb39-4e13-9856-a23ffc81c83a" providerId="AD" clId="Web-{5DAEA998-DB35-FB69-13FF-96A9C5645FDC}" dt="2026-06-22T07:55:53.896" v="9"/>
        <pc:sldMkLst>
          <pc:docMk/>
          <pc:sldMk cId="3230345407" sldId="453"/>
        </pc:sldMkLst>
      </pc:sldChg>
      <pc:sldChg chg="add">
        <pc:chgData name="Daniel Haley" userId="S::111191@newdur.ac.uk::994f7756-eb39-4e13-9856-a23ffc81c83a" providerId="AD" clId="Web-{5DAEA998-DB35-FB69-13FF-96A9C5645FDC}" dt="2026-06-22T07:55:54.615" v="10"/>
        <pc:sldMkLst>
          <pc:docMk/>
          <pc:sldMk cId="1157738150" sldId="454"/>
        </pc:sldMkLst>
      </pc:sldChg>
      <pc:sldChg chg="add">
        <pc:chgData name="Daniel Haley" userId="S::111191@newdur.ac.uk::994f7756-eb39-4e13-9856-a23ffc81c83a" providerId="AD" clId="Web-{5DAEA998-DB35-FB69-13FF-96A9C5645FDC}" dt="2026-06-22T07:55:56.084" v="12"/>
        <pc:sldMkLst>
          <pc:docMk/>
          <pc:sldMk cId="896717932" sldId="455"/>
        </pc:sldMkLst>
      </pc:sldChg>
      <pc:sldChg chg="add">
        <pc:chgData name="Daniel Haley" userId="S::111191@newdur.ac.uk::994f7756-eb39-4e13-9856-a23ffc81c83a" providerId="AD" clId="Web-{5DAEA998-DB35-FB69-13FF-96A9C5645FDC}" dt="2026-06-22T07:55:58.662" v="15"/>
        <pc:sldMkLst>
          <pc:docMk/>
          <pc:sldMk cId="2143498614" sldId="456"/>
        </pc:sldMkLst>
      </pc:sldChg>
      <pc:sldChg chg="add">
        <pc:chgData name="Daniel Haley" userId="S::111191@newdur.ac.uk::994f7756-eb39-4e13-9856-a23ffc81c83a" providerId="AD" clId="Web-{5DAEA998-DB35-FB69-13FF-96A9C5645FDC}" dt="2026-06-22T07:56:04.318" v="21"/>
        <pc:sldMkLst>
          <pc:docMk/>
          <pc:sldMk cId="261337034" sldId="4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57DE76-2D83-4BBF-A2D8-7783A1FA3AB7}" type="datetimeFigureOut">
              <a:rPr lang="en-GB" smtClean="0"/>
              <a:t>22/06/2026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A7804D-7D57-4A49-97B0-073108E212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982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7805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2410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707BD0-0319-7248-9F22-029488DC0A3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13998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1058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2056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7958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Fran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459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Fran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417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ECDF-56D6-B14B-B03A-66CF8D49F838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7FC8F-416A-EF40-84B2-01A95DCFE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901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ECDF-56D6-B14B-B03A-66CF8D49F838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7FC8F-416A-EF40-84B2-01A95DCFE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6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ECDF-56D6-B14B-B03A-66CF8D49F838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7FC8F-416A-EF40-84B2-01A95DCFE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2608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9954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9519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8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5799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7108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2492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4569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598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ECDF-56D6-B14B-B03A-66CF8D49F838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7FC8F-416A-EF40-84B2-01A95DCFE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843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2560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2953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3079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745FAB2-F877-3542-B0ED-EC03D262A48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460574" y="914952"/>
            <a:ext cx="5346700" cy="23749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7F9A03F6-06ED-8145-A4EC-5D33CA2BB39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460574" y="3548821"/>
            <a:ext cx="5346700" cy="2374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7845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style –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914400" y="1147744"/>
            <a:ext cx="6720000" cy="1477963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>
              <a:defRPr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your title here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2928599"/>
            <a:ext cx="6720000" cy="1752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Author/speaker</a:t>
            </a:r>
          </a:p>
          <a:p>
            <a:r>
              <a:rPr lang="en-US" dirty="0"/>
              <a:t>Date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901700" y="6357712"/>
            <a:ext cx="4064000" cy="1436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933" dirty="0">
                <a:solidFill>
                  <a:schemeClr val="tx1"/>
                </a:solidFill>
              </a:rPr>
              <a:t>AAT is a registered charity. No. 1050724</a:t>
            </a: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8026400" y="1124745"/>
            <a:ext cx="4165600" cy="3027545"/>
            <a:chOff x="6019800" y="2195512"/>
            <a:chExt cx="3124200" cy="2270659"/>
          </a:xfrm>
          <a:solidFill>
            <a:schemeClr val="accent1"/>
          </a:solidFill>
        </p:grpSpPr>
        <p:sp>
          <p:nvSpPr>
            <p:cNvPr id="33" name="Freeform 5"/>
            <p:cNvSpPr>
              <a:spLocks/>
            </p:cNvSpPr>
            <p:nvPr userDrawn="1"/>
          </p:nvSpPr>
          <p:spPr bwMode="auto">
            <a:xfrm>
              <a:off x="6019800" y="2195512"/>
              <a:ext cx="3122713" cy="856516"/>
            </a:xfrm>
            <a:custGeom>
              <a:avLst/>
              <a:gdLst>
                <a:gd name="T0" fmla="*/ 0 w 4199"/>
                <a:gd name="T1" fmla="*/ 6 h 1151"/>
                <a:gd name="T2" fmla="*/ 1 w 4199"/>
                <a:gd name="T3" fmla="*/ 1151 h 1151"/>
                <a:gd name="T4" fmla="*/ 4199 w 4199"/>
                <a:gd name="T5" fmla="*/ 1144 h 1151"/>
                <a:gd name="T6" fmla="*/ 4199 w 4199"/>
                <a:gd name="T7" fmla="*/ 0 h 1151"/>
                <a:gd name="T8" fmla="*/ 0 w 4199"/>
                <a:gd name="T9" fmla="*/ 6 h 1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99" h="1151">
                  <a:moveTo>
                    <a:pt x="0" y="6"/>
                  </a:moveTo>
                  <a:lnTo>
                    <a:pt x="1" y="1151"/>
                  </a:lnTo>
                  <a:lnTo>
                    <a:pt x="4199" y="1144"/>
                  </a:lnTo>
                  <a:lnTo>
                    <a:pt x="4199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34" name="Freeform 6"/>
            <p:cNvSpPr>
              <a:spLocks/>
            </p:cNvSpPr>
            <p:nvPr userDrawn="1"/>
          </p:nvSpPr>
          <p:spPr bwMode="auto">
            <a:xfrm>
              <a:off x="6021287" y="3609655"/>
              <a:ext cx="3122713" cy="856516"/>
            </a:xfrm>
            <a:custGeom>
              <a:avLst/>
              <a:gdLst>
                <a:gd name="T0" fmla="*/ 1 w 4199"/>
                <a:gd name="T1" fmla="*/ 1153 h 1153"/>
                <a:gd name="T2" fmla="*/ 4199 w 4199"/>
                <a:gd name="T3" fmla="*/ 1147 h 1153"/>
                <a:gd name="T4" fmla="*/ 4199 w 4199"/>
                <a:gd name="T5" fmla="*/ 0 h 1153"/>
                <a:gd name="T6" fmla="*/ 0 w 4199"/>
                <a:gd name="T7" fmla="*/ 5 h 1153"/>
                <a:gd name="T8" fmla="*/ 1 w 4199"/>
                <a:gd name="T9" fmla="*/ 1153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99" h="1153">
                  <a:moveTo>
                    <a:pt x="1" y="1153"/>
                  </a:moveTo>
                  <a:lnTo>
                    <a:pt x="4199" y="1147"/>
                  </a:lnTo>
                  <a:lnTo>
                    <a:pt x="4199" y="0"/>
                  </a:lnTo>
                  <a:lnTo>
                    <a:pt x="0" y="5"/>
                  </a:lnTo>
                  <a:lnTo>
                    <a:pt x="1" y="11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3C64042-1989-4AA9-89AA-3A3777B5D4E2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467079" y="5925341"/>
            <a:ext cx="994621" cy="576000"/>
            <a:chOff x="307975" y="-380998"/>
            <a:chExt cx="8528050" cy="4938708"/>
          </a:xfrm>
        </p:grpSpPr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A62635E9-05A6-4A4E-B3B9-5133090F552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07975" y="735011"/>
              <a:ext cx="2613024" cy="3822699"/>
            </a:xfrm>
            <a:custGeom>
              <a:avLst/>
              <a:gdLst>
                <a:gd name="T0" fmla="*/ 118 w 232"/>
                <a:gd name="T1" fmla="*/ 0 h 339"/>
                <a:gd name="T2" fmla="*/ 19 w 232"/>
                <a:gd name="T3" fmla="*/ 24 h 339"/>
                <a:gd name="T4" fmla="*/ 19 w 232"/>
                <a:gd name="T5" fmla="*/ 62 h 339"/>
                <a:gd name="T6" fmla="*/ 110 w 232"/>
                <a:gd name="T7" fmla="*/ 35 h 339"/>
                <a:gd name="T8" fmla="*/ 182 w 232"/>
                <a:gd name="T9" fmla="*/ 100 h 339"/>
                <a:gd name="T10" fmla="*/ 182 w 232"/>
                <a:gd name="T11" fmla="*/ 126 h 339"/>
                <a:gd name="T12" fmla="*/ 0 w 232"/>
                <a:gd name="T13" fmla="*/ 236 h 339"/>
                <a:gd name="T14" fmla="*/ 124 w 232"/>
                <a:gd name="T15" fmla="*/ 339 h 339"/>
                <a:gd name="T16" fmla="*/ 232 w 232"/>
                <a:gd name="T17" fmla="*/ 316 h 339"/>
                <a:gd name="T18" fmla="*/ 232 w 232"/>
                <a:gd name="T19" fmla="*/ 106 h 339"/>
                <a:gd name="T20" fmla="*/ 118 w 232"/>
                <a:gd name="T21" fmla="*/ 0 h 339"/>
                <a:gd name="T22" fmla="*/ 182 w 232"/>
                <a:gd name="T23" fmla="*/ 297 h 339"/>
                <a:gd name="T24" fmla="*/ 128 w 232"/>
                <a:gd name="T25" fmla="*/ 308 h 339"/>
                <a:gd name="T26" fmla="*/ 51 w 232"/>
                <a:gd name="T27" fmla="*/ 235 h 339"/>
                <a:gd name="T28" fmla="*/ 182 w 232"/>
                <a:gd name="T29" fmla="*/ 157 h 339"/>
                <a:gd name="T30" fmla="*/ 182 w 232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2" h="339">
                  <a:moveTo>
                    <a:pt x="118" y="0"/>
                  </a:moveTo>
                  <a:cubicBezTo>
                    <a:pt x="73" y="0"/>
                    <a:pt x="37" y="14"/>
                    <a:pt x="19" y="2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37" y="52"/>
                    <a:pt x="78" y="35"/>
                    <a:pt x="110" y="35"/>
                  </a:cubicBezTo>
                  <a:cubicBezTo>
                    <a:pt x="151" y="35"/>
                    <a:pt x="182" y="50"/>
                    <a:pt x="182" y="100"/>
                  </a:cubicBezTo>
                  <a:cubicBezTo>
                    <a:pt x="182" y="126"/>
                    <a:pt x="182" y="126"/>
                    <a:pt x="182" y="126"/>
                  </a:cubicBezTo>
                  <a:cubicBezTo>
                    <a:pt x="77" y="126"/>
                    <a:pt x="0" y="150"/>
                    <a:pt x="0" y="236"/>
                  </a:cubicBezTo>
                  <a:cubicBezTo>
                    <a:pt x="0" y="296"/>
                    <a:pt x="39" y="339"/>
                    <a:pt x="124" y="339"/>
                  </a:cubicBezTo>
                  <a:cubicBezTo>
                    <a:pt x="169" y="339"/>
                    <a:pt x="207" y="330"/>
                    <a:pt x="232" y="316"/>
                  </a:cubicBezTo>
                  <a:cubicBezTo>
                    <a:pt x="232" y="106"/>
                    <a:pt x="232" y="106"/>
                    <a:pt x="232" y="106"/>
                  </a:cubicBezTo>
                  <a:cubicBezTo>
                    <a:pt x="232" y="26"/>
                    <a:pt x="178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8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7"/>
                    <a:pt x="182" y="157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ED15AE28-6446-47BD-9295-A1BD4C4CF8F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223001" y="-380998"/>
              <a:ext cx="2613024" cy="4927593"/>
            </a:xfrm>
            <a:custGeom>
              <a:avLst/>
              <a:gdLst>
                <a:gd name="T0" fmla="*/ 163 w 232"/>
                <a:gd name="T1" fmla="*/ 402 h 437"/>
                <a:gd name="T2" fmla="*/ 88 w 232"/>
                <a:gd name="T3" fmla="*/ 337 h 437"/>
                <a:gd name="T4" fmla="*/ 88 w 232"/>
                <a:gd name="T5" fmla="*/ 0 h 437"/>
                <a:gd name="T6" fmla="*/ 37 w 232"/>
                <a:gd name="T7" fmla="*/ 17 h 437"/>
                <a:gd name="T8" fmla="*/ 38 w 232"/>
                <a:gd name="T9" fmla="*/ 104 h 437"/>
                <a:gd name="T10" fmla="*/ 0 w 232"/>
                <a:gd name="T11" fmla="*/ 104 h 437"/>
                <a:gd name="T12" fmla="*/ 0 w 232"/>
                <a:gd name="T13" fmla="*/ 138 h 437"/>
                <a:gd name="T14" fmla="*/ 38 w 232"/>
                <a:gd name="T15" fmla="*/ 138 h 437"/>
                <a:gd name="T16" fmla="*/ 38 w 232"/>
                <a:gd name="T17" fmla="*/ 331 h 437"/>
                <a:gd name="T18" fmla="*/ 152 w 232"/>
                <a:gd name="T19" fmla="*/ 437 h 437"/>
                <a:gd name="T20" fmla="*/ 232 w 232"/>
                <a:gd name="T21" fmla="*/ 422 h 437"/>
                <a:gd name="T22" fmla="*/ 232 w 232"/>
                <a:gd name="T23" fmla="*/ 384 h 437"/>
                <a:gd name="T24" fmla="*/ 163 w 232"/>
                <a:gd name="T25" fmla="*/ 402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2" h="437">
                  <a:moveTo>
                    <a:pt x="163" y="402"/>
                  </a:moveTo>
                  <a:cubicBezTo>
                    <a:pt x="122" y="402"/>
                    <a:pt x="88" y="388"/>
                    <a:pt x="88" y="337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38" y="138"/>
                    <a:pt x="38" y="138"/>
                    <a:pt x="38" y="138"/>
                  </a:cubicBezTo>
                  <a:cubicBezTo>
                    <a:pt x="38" y="331"/>
                    <a:pt x="38" y="331"/>
                    <a:pt x="38" y="331"/>
                  </a:cubicBezTo>
                  <a:cubicBezTo>
                    <a:pt x="38" y="411"/>
                    <a:pt x="91" y="437"/>
                    <a:pt x="152" y="437"/>
                  </a:cubicBezTo>
                  <a:cubicBezTo>
                    <a:pt x="181" y="437"/>
                    <a:pt x="207" y="431"/>
                    <a:pt x="232" y="422"/>
                  </a:cubicBezTo>
                  <a:cubicBezTo>
                    <a:pt x="232" y="384"/>
                    <a:pt x="232" y="384"/>
                    <a:pt x="232" y="384"/>
                  </a:cubicBezTo>
                  <a:cubicBezTo>
                    <a:pt x="207" y="394"/>
                    <a:pt x="184" y="402"/>
                    <a:pt x="163" y="402"/>
                  </a:cubicBez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CCF0F5A0-931D-466B-93B1-F69D4BABEEF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360735" y="735011"/>
              <a:ext cx="2625728" cy="3822699"/>
            </a:xfrm>
            <a:custGeom>
              <a:avLst/>
              <a:gdLst>
                <a:gd name="T0" fmla="*/ 118 w 233"/>
                <a:gd name="T1" fmla="*/ 0 h 339"/>
                <a:gd name="T2" fmla="*/ 19 w 233"/>
                <a:gd name="T3" fmla="*/ 24 h 339"/>
                <a:gd name="T4" fmla="*/ 19 w 233"/>
                <a:gd name="T5" fmla="*/ 61 h 339"/>
                <a:gd name="T6" fmla="*/ 110 w 233"/>
                <a:gd name="T7" fmla="*/ 35 h 339"/>
                <a:gd name="T8" fmla="*/ 182 w 233"/>
                <a:gd name="T9" fmla="*/ 99 h 339"/>
                <a:gd name="T10" fmla="*/ 182 w 233"/>
                <a:gd name="T11" fmla="*/ 125 h 339"/>
                <a:gd name="T12" fmla="*/ 0 w 233"/>
                <a:gd name="T13" fmla="*/ 236 h 339"/>
                <a:gd name="T14" fmla="*/ 124 w 233"/>
                <a:gd name="T15" fmla="*/ 339 h 339"/>
                <a:gd name="T16" fmla="*/ 233 w 233"/>
                <a:gd name="T17" fmla="*/ 315 h 339"/>
                <a:gd name="T18" fmla="*/ 232 w 233"/>
                <a:gd name="T19" fmla="*/ 105 h 339"/>
                <a:gd name="T20" fmla="*/ 118 w 233"/>
                <a:gd name="T21" fmla="*/ 0 h 339"/>
                <a:gd name="T22" fmla="*/ 182 w 233"/>
                <a:gd name="T23" fmla="*/ 297 h 339"/>
                <a:gd name="T24" fmla="*/ 129 w 233"/>
                <a:gd name="T25" fmla="*/ 308 h 339"/>
                <a:gd name="T26" fmla="*/ 51 w 233"/>
                <a:gd name="T27" fmla="*/ 235 h 339"/>
                <a:gd name="T28" fmla="*/ 182 w 233"/>
                <a:gd name="T29" fmla="*/ 156 h 339"/>
                <a:gd name="T30" fmla="*/ 182 w 233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3" h="339">
                  <a:moveTo>
                    <a:pt x="118" y="0"/>
                  </a:moveTo>
                  <a:cubicBezTo>
                    <a:pt x="74" y="0"/>
                    <a:pt x="38" y="14"/>
                    <a:pt x="19" y="24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37" y="51"/>
                    <a:pt x="79" y="35"/>
                    <a:pt x="110" y="35"/>
                  </a:cubicBezTo>
                  <a:cubicBezTo>
                    <a:pt x="152" y="35"/>
                    <a:pt x="182" y="49"/>
                    <a:pt x="182" y="99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77" y="125"/>
                    <a:pt x="0" y="149"/>
                    <a:pt x="0" y="236"/>
                  </a:cubicBezTo>
                  <a:cubicBezTo>
                    <a:pt x="0" y="296"/>
                    <a:pt x="40" y="339"/>
                    <a:pt x="124" y="339"/>
                  </a:cubicBezTo>
                  <a:cubicBezTo>
                    <a:pt x="170" y="338"/>
                    <a:pt x="208" y="329"/>
                    <a:pt x="233" y="315"/>
                  </a:cubicBezTo>
                  <a:cubicBezTo>
                    <a:pt x="232" y="105"/>
                    <a:pt x="232" y="105"/>
                    <a:pt x="232" y="105"/>
                  </a:cubicBezTo>
                  <a:cubicBezTo>
                    <a:pt x="232" y="25"/>
                    <a:pt x="179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9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6"/>
                    <a:pt x="182" y="156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id="{5C6FA30E-EB2D-4603-8045-8E1174F9EE4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792163"/>
              <a:ext cx="1385887" cy="382584"/>
            </a:xfrm>
            <a:custGeom>
              <a:avLst/>
              <a:gdLst>
                <a:gd name="T0" fmla="*/ 0 w 873"/>
                <a:gd name="T1" fmla="*/ 0 h 241"/>
                <a:gd name="T2" fmla="*/ 0 w 873"/>
                <a:gd name="T3" fmla="*/ 241 h 241"/>
                <a:gd name="T4" fmla="*/ 873 w 873"/>
                <a:gd name="T5" fmla="*/ 234 h 241"/>
                <a:gd name="T6" fmla="*/ 873 w 873"/>
                <a:gd name="T7" fmla="*/ 0 h 241"/>
                <a:gd name="T8" fmla="*/ 0 w 873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3" h="241">
                  <a:moveTo>
                    <a:pt x="0" y="0"/>
                  </a:moveTo>
                  <a:lnTo>
                    <a:pt x="0" y="241"/>
                  </a:lnTo>
                  <a:lnTo>
                    <a:pt x="873" y="234"/>
                  </a:lnTo>
                  <a:lnTo>
                    <a:pt x="87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id="{28AD1915-51BB-4586-8BF6-6378F0663E0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1422400"/>
              <a:ext cx="1397003" cy="384173"/>
            </a:xfrm>
            <a:custGeom>
              <a:avLst/>
              <a:gdLst>
                <a:gd name="T0" fmla="*/ 0 w 880"/>
                <a:gd name="T1" fmla="*/ 242 h 242"/>
                <a:gd name="T2" fmla="*/ 880 w 880"/>
                <a:gd name="T3" fmla="*/ 235 h 242"/>
                <a:gd name="T4" fmla="*/ 880 w 880"/>
                <a:gd name="T5" fmla="*/ 0 h 242"/>
                <a:gd name="T6" fmla="*/ 0 w 880"/>
                <a:gd name="T7" fmla="*/ 0 h 242"/>
                <a:gd name="T8" fmla="*/ 0 w 880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242">
                  <a:moveTo>
                    <a:pt x="0" y="242"/>
                  </a:moveTo>
                  <a:lnTo>
                    <a:pt x="880" y="235"/>
                  </a:lnTo>
                  <a:lnTo>
                    <a:pt x="880" y="0"/>
                  </a:lnTo>
                  <a:lnTo>
                    <a:pt x="0" y="0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1B856C3E-799E-4A4A-9242-25A2FB447A5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07975" y="735011"/>
              <a:ext cx="2613024" cy="3822699"/>
            </a:xfrm>
            <a:custGeom>
              <a:avLst/>
              <a:gdLst>
                <a:gd name="T0" fmla="*/ 118 w 232"/>
                <a:gd name="T1" fmla="*/ 0 h 339"/>
                <a:gd name="T2" fmla="*/ 19 w 232"/>
                <a:gd name="T3" fmla="*/ 24 h 339"/>
                <a:gd name="T4" fmla="*/ 19 w 232"/>
                <a:gd name="T5" fmla="*/ 62 h 339"/>
                <a:gd name="T6" fmla="*/ 110 w 232"/>
                <a:gd name="T7" fmla="*/ 35 h 339"/>
                <a:gd name="T8" fmla="*/ 182 w 232"/>
                <a:gd name="T9" fmla="*/ 100 h 339"/>
                <a:gd name="T10" fmla="*/ 182 w 232"/>
                <a:gd name="T11" fmla="*/ 126 h 339"/>
                <a:gd name="T12" fmla="*/ 0 w 232"/>
                <a:gd name="T13" fmla="*/ 236 h 339"/>
                <a:gd name="T14" fmla="*/ 124 w 232"/>
                <a:gd name="T15" fmla="*/ 339 h 339"/>
                <a:gd name="T16" fmla="*/ 232 w 232"/>
                <a:gd name="T17" fmla="*/ 316 h 339"/>
                <a:gd name="T18" fmla="*/ 232 w 232"/>
                <a:gd name="T19" fmla="*/ 106 h 339"/>
                <a:gd name="T20" fmla="*/ 118 w 232"/>
                <a:gd name="T21" fmla="*/ 0 h 339"/>
                <a:gd name="T22" fmla="*/ 182 w 232"/>
                <a:gd name="T23" fmla="*/ 297 h 339"/>
                <a:gd name="T24" fmla="*/ 128 w 232"/>
                <a:gd name="T25" fmla="*/ 308 h 339"/>
                <a:gd name="T26" fmla="*/ 51 w 232"/>
                <a:gd name="T27" fmla="*/ 235 h 339"/>
                <a:gd name="T28" fmla="*/ 182 w 232"/>
                <a:gd name="T29" fmla="*/ 157 h 339"/>
                <a:gd name="T30" fmla="*/ 182 w 232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2" h="339">
                  <a:moveTo>
                    <a:pt x="118" y="0"/>
                  </a:moveTo>
                  <a:cubicBezTo>
                    <a:pt x="73" y="0"/>
                    <a:pt x="37" y="14"/>
                    <a:pt x="19" y="2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37" y="52"/>
                    <a:pt x="78" y="35"/>
                    <a:pt x="110" y="35"/>
                  </a:cubicBezTo>
                  <a:cubicBezTo>
                    <a:pt x="151" y="35"/>
                    <a:pt x="182" y="50"/>
                    <a:pt x="182" y="100"/>
                  </a:cubicBezTo>
                  <a:cubicBezTo>
                    <a:pt x="182" y="126"/>
                    <a:pt x="182" y="126"/>
                    <a:pt x="182" y="126"/>
                  </a:cubicBezTo>
                  <a:cubicBezTo>
                    <a:pt x="77" y="126"/>
                    <a:pt x="0" y="150"/>
                    <a:pt x="0" y="236"/>
                  </a:cubicBezTo>
                  <a:cubicBezTo>
                    <a:pt x="0" y="296"/>
                    <a:pt x="39" y="339"/>
                    <a:pt x="124" y="339"/>
                  </a:cubicBezTo>
                  <a:cubicBezTo>
                    <a:pt x="169" y="339"/>
                    <a:pt x="207" y="330"/>
                    <a:pt x="232" y="316"/>
                  </a:cubicBezTo>
                  <a:cubicBezTo>
                    <a:pt x="232" y="106"/>
                    <a:pt x="232" y="106"/>
                    <a:pt x="232" y="106"/>
                  </a:cubicBezTo>
                  <a:cubicBezTo>
                    <a:pt x="232" y="26"/>
                    <a:pt x="178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8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7"/>
                    <a:pt x="182" y="157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06AA5867-E783-43EB-8C26-1B84C54F15A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223001" y="-380998"/>
              <a:ext cx="2613024" cy="4927593"/>
            </a:xfrm>
            <a:custGeom>
              <a:avLst/>
              <a:gdLst>
                <a:gd name="T0" fmla="*/ 163 w 232"/>
                <a:gd name="T1" fmla="*/ 402 h 437"/>
                <a:gd name="T2" fmla="*/ 88 w 232"/>
                <a:gd name="T3" fmla="*/ 337 h 437"/>
                <a:gd name="T4" fmla="*/ 88 w 232"/>
                <a:gd name="T5" fmla="*/ 0 h 437"/>
                <a:gd name="T6" fmla="*/ 37 w 232"/>
                <a:gd name="T7" fmla="*/ 17 h 437"/>
                <a:gd name="T8" fmla="*/ 38 w 232"/>
                <a:gd name="T9" fmla="*/ 104 h 437"/>
                <a:gd name="T10" fmla="*/ 0 w 232"/>
                <a:gd name="T11" fmla="*/ 104 h 437"/>
                <a:gd name="T12" fmla="*/ 0 w 232"/>
                <a:gd name="T13" fmla="*/ 138 h 437"/>
                <a:gd name="T14" fmla="*/ 38 w 232"/>
                <a:gd name="T15" fmla="*/ 138 h 437"/>
                <a:gd name="T16" fmla="*/ 38 w 232"/>
                <a:gd name="T17" fmla="*/ 331 h 437"/>
                <a:gd name="T18" fmla="*/ 152 w 232"/>
                <a:gd name="T19" fmla="*/ 437 h 437"/>
                <a:gd name="T20" fmla="*/ 232 w 232"/>
                <a:gd name="T21" fmla="*/ 422 h 437"/>
                <a:gd name="T22" fmla="*/ 232 w 232"/>
                <a:gd name="T23" fmla="*/ 384 h 437"/>
                <a:gd name="T24" fmla="*/ 163 w 232"/>
                <a:gd name="T25" fmla="*/ 402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2" h="437">
                  <a:moveTo>
                    <a:pt x="163" y="402"/>
                  </a:moveTo>
                  <a:cubicBezTo>
                    <a:pt x="122" y="402"/>
                    <a:pt x="88" y="388"/>
                    <a:pt x="88" y="337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38" y="138"/>
                    <a:pt x="38" y="138"/>
                    <a:pt x="38" y="138"/>
                  </a:cubicBezTo>
                  <a:cubicBezTo>
                    <a:pt x="38" y="331"/>
                    <a:pt x="38" y="331"/>
                    <a:pt x="38" y="331"/>
                  </a:cubicBezTo>
                  <a:cubicBezTo>
                    <a:pt x="38" y="411"/>
                    <a:pt x="91" y="437"/>
                    <a:pt x="152" y="437"/>
                  </a:cubicBezTo>
                  <a:cubicBezTo>
                    <a:pt x="181" y="437"/>
                    <a:pt x="207" y="431"/>
                    <a:pt x="232" y="422"/>
                  </a:cubicBezTo>
                  <a:cubicBezTo>
                    <a:pt x="232" y="384"/>
                    <a:pt x="232" y="384"/>
                    <a:pt x="232" y="384"/>
                  </a:cubicBezTo>
                  <a:cubicBezTo>
                    <a:pt x="207" y="394"/>
                    <a:pt x="184" y="402"/>
                    <a:pt x="163" y="402"/>
                  </a:cubicBez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FBBDB207-A46B-4949-82A3-4374A9B431A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360735" y="735011"/>
              <a:ext cx="2625728" cy="3822699"/>
            </a:xfrm>
            <a:custGeom>
              <a:avLst/>
              <a:gdLst>
                <a:gd name="T0" fmla="*/ 118 w 233"/>
                <a:gd name="T1" fmla="*/ 0 h 339"/>
                <a:gd name="T2" fmla="*/ 19 w 233"/>
                <a:gd name="T3" fmla="*/ 24 h 339"/>
                <a:gd name="T4" fmla="*/ 19 w 233"/>
                <a:gd name="T5" fmla="*/ 61 h 339"/>
                <a:gd name="T6" fmla="*/ 110 w 233"/>
                <a:gd name="T7" fmla="*/ 35 h 339"/>
                <a:gd name="T8" fmla="*/ 182 w 233"/>
                <a:gd name="T9" fmla="*/ 99 h 339"/>
                <a:gd name="T10" fmla="*/ 182 w 233"/>
                <a:gd name="T11" fmla="*/ 125 h 339"/>
                <a:gd name="T12" fmla="*/ 0 w 233"/>
                <a:gd name="T13" fmla="*/ 236 h 339"/>
                <a:gd name="T14" fmla="*/ 124 w 233"/>
                <a:gd name="T15" fmla="*/ 339 h 339"/>
                <a:gd name="T16" fmla="*/ 233 w 233"/>
                <a:gd name="T17" fmla="*/ 315 h 339"/>
                <a:gd name="T18" fmla="*/ 232 w 233"/>
                <a:gd name="T19" fmla="*/ 105 h 339"/>
                <a:gd name="T20" fmla="*/ 118 w 233"/>
                <a:gd name="T21" fmla="*/ 0 h 339"/>
                <a:gd name="T22" fmla="*/ 182 w 233"/>
                <a:gd name="T23" fmla="*/ 297 h 339"/>
                <a:gd name="T24" fmla="*/ 129 w 233"/>
                <a:gd name="T25" fmla="*/ 308 h 339"/>
                <a:gd name="T26" fmla="*/ 51 w 233"/>
                <a:gd name="T27" fmla="*/ 235 h 339"/>
                <a:gd name="T28" fmla="*/ 182 w 233"/>
                <a:gd name="T29" fmla="*/ 156 h 339"/>
                <a:gd name="T30" fmla="*/ 182 w 233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3" h="339">
                  <a:moveTo>
                    <a:pt x="118" y="0"/>
                  </a:moveTo>
                  <a:cubicBezTo>
                    <a:pt x="74" y="0"/>
                    <a:pt x="38" y="14"/>
                    <a:pt x="19" y="24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37" y="51"/>
                    <a:pt x="79" y="35"/>
                    <a:pt x="110" y="35"/>
                  </a:cubicBezTo>
                  <a:cubicBezTo>
                    <a:pt x="152" y="35"/>
                    <a:pt x="182" y="49"/>
                    <a:pt x="182" y="99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77" y="125"/>
                    <a:pt x="0" y="149"/>
                    <a:pt x="0" y="236"/>
                  </a:cubicBezTo>
                  <a:cubicBezTo>
                    <a:pt x="0" y="296"/>
                    <a:pt x="40" y="339"/>
                    <a:pt x="124" y="339"/>
                  </a:cubicBezTo>
                  <a:cubicBezTo>
                    <a:pt x="170" y="338"/>
                    <a:pt x="208" y="329"/>
                    <a:pt x="233" y="315"/>
                  </a:cubicBezTo>
                  <a:cubicBezTo>
                    <a:pt x="232" y="105"/>
                    <a:pt x="232" y="105"/>
                    <a:pt x="232" y="105"/>
                  </a:cubicBezTo>
                  <a:cubicBezTo>
                    <a:pt x="232" y="25"/>
                    <a:pt x="179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9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6"/>
                    <a:pt x="182" y="156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87642D87-BE2B-4183-85C8-E00046E53C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792163"/>
              <a:ext cx="1385888" cy="382584"/>
            </a:xfrm>
            <a:custGeom>
              <a:avLst/>
              <a:gdLst>
                <a:gd name="T0" fmla="*/ 0 w 873"/>
                <a:gd name="T1" fmla="*/ 0 h 241"/>
                <a:gd name="T2" fmla="*/ 0 w 873"/>
                <a:gd name="T3" fmla="*/ 241 h 241"/>
                <a:gd name="T4" fmla="*/ 873 w 873"/>
                <a:gd name="T5" fmla="*/ 234 h 241"/>
                <a:gd name="T6" fmla="*/ 873 w 873"/>
                <a:gd name="T7" fmla="*/ 0 h 241"/>
                <a:gd name="T8" fmla="*/ 0 w 873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3" h="241">
                  <a:moveTo>
                    <a:pt x="0" y="0"/>
                  </a:moveTo>
                  <a:lnTo>
                    <a:pt x="0" y="241"/>
                  </a:lnTo>
                  <a:lnTo>
                    <a:pt x="873" y="234"/>
                  </a:lnTo>
                  <a:lnTo>
                    <a:pt x="87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C66BF089-3229-4A88-9996-AD1DC4E6639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1422400"/>
              <a:ext cx="1397003" cy="384173"/>
            </a:xfrm>
            <a:custGeom>
              <a:avLst/>
              <a:gdLst>
                <a:gd name="T0" fmla="*/ 0 w 880"/>
                <a:gd name="T1" fmla="*/ 242 h 242"/>
                <a:gd name="T2" fmla="*/ 880 w 880"/>
                <a:gd name="T3" fmla="*/ 235 h 242"/>
                <a:gd name="T4" fmla="*/ 880 w 880"/>
                <a:gd name="T5" fmla="*/ 0 h 242"/>
                <a:gd name="T6" fmla="*/ 0 w 880"/>
                <a:gd name="T7" fmla="*/ 0 h 242"/>
                <a:gd name="T8" fmla="*/ 0 w 880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242">
                  <a:moveTo>
                    <a:pt x="0" y="242"/>
                  </a:moveTo>
                  <a:lnTo>
                    <a:pt x="880" y="235"/>
                  </a:lnTo>
                  <a:lnTo>
                    <a:pt x="880" y="0"/>
                  </a:lnTo>
                  <a:lnTo>
                    <a:pt x="0" y="0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413011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ECDF-56D6-B14B-B03A-66CF8D49F838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7FC8F-416A-EF40-84B2-01A95DCFE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75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ECDF-56D6-B14B-B03A-66CF8D49F838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7FC8F-416A-EF40-84B2-01A95DCFE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429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ECDF-56D6-B14B-B03A-66CF8D49F838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7FC8F-416A-EF40-84B2-01A95DCFE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695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ECDF-56D6-B14B-B03A-66CF8D49F838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7FC8F-416A-EF40-84B2-01A95DCFE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305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ECDF-56D6-B14B-B03A-66CF8D49F838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7FC8F-416A-EF40-84B2-01A95DCFE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835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ECDF-56D6-B14B-B03A-66CF8D49F838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7FC8F-416A-EF40-84B2-01A95DCFE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252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ECDF-56D6-B14B-B03A-66CF8D49F838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7FC8F-416A-EF40-84B2-01A95DCFE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636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9ECDF-56D6-B14B-B03A-66CF8D49F838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27FC8F-416A-EF40-84B2-01A95DCFE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442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9ECDF-56D6-B14B-B03A-66CF8D49F838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27FC8F-416A-EF40-84B2-01A95DCFE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05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64" r:id="rId12"/>
    <p:sldLayoutId id="214748368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hyperlink" Target="mailto:AIdan.Batey@newdur.ac.uk" TargetMode="External"/><Relationship Id="rId5" Type="http://schemas.openxmlformats.org/officeDocument/2006/relationships/hyperlink" Target="mailto:Helen.Griffin@newdur.ac.uk" TargetMode="Externa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dark, person, sitting, street&#10;&#10;Description automatically generated">
            <a:extLst>
              <a:ext uri="{FF2B5EF4-FFF2-40B4-BE49-F238E27FC236}">
                <a16:creationId xmlns:a16="http://schemas.microsoft.com/office/drawing/2014/main" id="{2A9147AD-69D2-5940-912D-DCA15A9C1E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647685" y="2638499"/>
            <a:ext cx="435128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Travel &amp; Tourism</a:t>
            </a:r>
          </a:p>
        </p:txBody>
      </p:sp>
    </p:spTree>
    <p:extLst>
      <p:ext uri="{BB962C8B-B14F-4D97-AF65-F5344CB8AC3E}">
        <p14:creationId xmlns:p14="http://schemas.microsoft.com/office/powerpoint/2010/main" val="34566991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E59935D8-ECF9-3444-978E-4F19BE030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388"/>
            <a:ext cx="12192000" cy="686077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5197563" y="1743257"/>
            <a:ext cx="4748337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50" b="1" dirty="0">
                <a:latin typeface="Poppins SemiBold" pitchFamily="2" charset="77"/>
                <a:cs typeface="Poppins SemiBold" pitchFamily="2" charset="77"/>
              </a:rPr>
              <a:t>T&amp;T Expectations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BA4178-45B5-0740-AA9A-2BCADBF1CE30}"/>
              </a:ext>
            </a:extLst>
          </p:cNvPr>
          <p:cNvSpPr txBox="1"/>
          <p:nvPr/>
        </p:nvSpPr>
        <p:spPr>
          <a:xfrm>
            <a:off x="1810474" y="3864391"/>
            <a:ext cx="3063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Full attendance to all lessons</a:t>
            </a:r>
          </a:p>
          <a:p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r>
              <a:rPr lang="en-GB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Ability to maintain excellent punctuality</a:t>
            </a:r>
          </a:p>
          <a:p>
            <a:endParaRPr lang="en-GB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r>
              <a:rPr lang="en-GB" sz="12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Positive and enthusiastic attitude</a:t>
            </a:r>
          </a:p>
          <a:p>
            <a:endParaRPr lang="en-GB" sz="12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r>
              <a:rPr lang="en-GB" sz="12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Ability to meet deadlines</a:t>
            </a:r>
          </a:p>
          <a:p>
            <a:endParaRPr lang="en-GB" sz="12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r>
              <a:rPr lang="en-GB" sz="12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Commitment to study program (including homework, English and Maths, work placement, enrichment)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</p:txBody>
      </p:sp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6572B375-A109-C346-B98A-74EE933303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38082" y="3166080"/>
            <a:ext cx="298112" cy="31136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4CEFD9F-C387-1C41-99A6-9976184431C2}"/>
              </a:ext>
            </a:extLst>
          </p:cNvPr>
          <p:cNvSpPr txBox="1"/>
          <p:nvPr/>
        </p:nvSpPr>
        <p:spPr>
          <a:xfrm>
            <a:off x="4820310" y="3939991"/>
            <a:ext cx="255138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Full participation in all lessons</a:t>
            </a:r>
          </a:p>
          <a:p>
            <a:endParaRPr lang="en-GB" sz="12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r>
              <a:rPr lang="en-GB" sz="12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Strong communication skills</a:t>
            </a:r>
          </a:p>
          <a:p>
            <a:endParaRPr lang="en-GB" sz="12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r>
              <a:rPr lang="en-GB" sz="12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Professional presentation </a:t>
            </a:r>
          </a:p>
          <a:p>
            <a:endParaRPr lang="en-GB" sz="12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r>
              <a:rPr lang="en-GB" sz="12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Phones – respect and maturity  </a:t>
            </a:r>
          </a:p>
          <a:p>
            <a:r>
              <a:rPr lang="en-GB" sz="12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</a:t>
            </a:r>
          </a:p>
          <a:p>
            <a:r>
              <a:rPr lang="en-GB" sz="12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Attend all lessons appropriately prepared </a:t>
            </a:r>
          </a:p>
          <a:p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4467E743-00A4-E24B-A256-A5B61C0A7D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6096" y="3124953"/>
            <a:ext cx="327923" cy="34249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3181931-3D4A-3E43-A1CB-E8982391302D}"/>
              </a:ext>
            </a:extLst>
          </p:cNvPr>
          <p:cNvSpPr txBox="1"/>
          <p:nvPr/>
        </p:nvSpPr>
        <p:spPr>
          <a:xfrm>
            <a:off x="7571732" y="3934477"/>
            <a:ext cx="25513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Good links with the community </a:t>
            </a:r>
          </a:p>
          <a:p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Part time work – 8-12 hours per week </a:t>
            </a:r>
          </a:p>
          <a:p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Professionalism and maturity </a:t>
            </a:r>
          </a:p>
          <a:p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</p:txBody>
      </p:sp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A6BEE9EF-0E3B-8D42-9191-45DA787829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58799" y="3134655"/>
            <a:ext cx="327923" cy="34249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C00236C-5678-494D-A962-0CE7C08CC31C}"/>
              </a:ext>
            </a:extLst>
          </p:cNvPr>
          <p:cNvSpPr txBox="1"/>
          <p:nvPr/>
        </p:nvSpPr>
        <p:spPr>
          <a:xfrm>
            <a:off x="1866281" y="3608844"/>
            <a:ext cx="25513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2A7DE1"/>
                </a:solidFill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In College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A27AAF-8315-3149-B232-7FD4EE0EB15F}"/>
              </a:ext>
            </a:extLst>
          </p:cNvPr>
          <p:cNvSpPr txBox="1"/>
          <p:nvPr/>
        </p:nvSpPr>
        <p:spPr>
          <a:xfrm>
            <a:off x="4888512" y="3610175"/>
            <a:ext cx="25513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2A7DE1"/>
                </a:solidFill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In College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0599C4D-7D27-E340-9603-58A039B0A73E}"/>
              </a:ext>
            </a:extLst>
          </p:cNvPr>
          <p:cNvSpPr txBox="1"/>
          <p:nvPr/>
        </p:nvSpPr>
        <p:spPr>
          <a:xfrm>
            <a:off x="7594932" y="3604399"/>
            <a:ext cx="25513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2A7DE1"/>
                </a:solidFill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Out of college </a:t>
            </a:r>
          </a:p>
        </p:txBody>
      </p:sp>
    </p:spTree>
    <p:extLst>
      <p:ext uri="{BB962C8B-B14F-4D97-AF65-F5344CB8AC3E}">
        <p14:creationId xmlns:p14="http://schemas.microsoft.com/office/powerpoint/2010/main" val="42246145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B8BDD60-79A1-E144-9A45-F310AA454576}"/>
              </a:ext>
            </a:extLst>
          </p:cNvPr>
          <p:cNvSpPr/>
          <p:nvPr/>
        </p:nvSpPr>
        <p:spPr>
          <a:xfrm>
            <a:off x="1524000" y="85725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DC8ECB39-64C7-B945-82EF-75C5AE9367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2009462" y="2667253"/>
            <a:ext cx="494257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b="1" dirty="0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Support Mechanisms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B15767F-BCDF-4BCD-AEB3-CD922BF45065}"/>
              </a:ext>
            </a:extLst>
          </p:cNvPr>
          <p:cNvSpPr txBox="1"/>
          <p:nvPr/>
        </p:nvSpPr>
        <p:spPr>
          <a:xfrm>
            <a:off x="6676836" y="1715954"/>
            <a:ext cx="2459127" cy="307007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buClr>
                <a:srgbClr val="0077C7"/>
              </a:buClr>
              <a:buFont typeface="Wingdings" charset="2"/>
              <a:buChar char="§"/>
            </a:pP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Poppins"/>
                <a:cs typeface="Poppins"/>
              </a:rPr>
              <a:t>Advice, Support, Counselling (ASC)</a:t>
            </a:r>
          </a:p>
          <a:p>
            <a:pPr>
              <a:buClr>
                <a:srgbClr val="0077C7"/>
              </a:buClr>
              <a:buFont typeface="Wingdings" charset="2"/>
              <a:buChar char="§"/>
            </a:pPr>
            <a:endParaRPr lang="en-US" dirty="0">
              <a:solidFill>
                <a:schemeClr val="bg1">
                  <a:lumMod val="95000"/>
                </a:schemeClr>
              </a:solidFill>
              <a:latin typeface="Poppins"/>
              <a:cs typeface="Poppins"/>
            </a:endParaRPr>
          </a:p>
          <a:p>
            <a:pPr>
              <a:buClr>
                <a:srgbClr val="0077C7"/>
              </a:buClr>
              <a:buFont typeface="Wingdings" charset="2"/>
              <a:buChar char="§"/>
            </a:pP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Poppins"/>
                <a:cs typeface="Poppins"/>
              </a:rPr>
              <a:t>Personal Learning Coaches</a:t>
            </a:r>
          </a:p>
          <a:p>
            <a:pPr>
              <a:buClr>
                <a:srgbClr val="0077C7"/>
              </a:buClr>
              <a:buFont typeface="Wingdings" charset="2"/>
              <a:buChar char="§"/>
            </a:pPr>
            <a:endParaRPr lang="en-US" dirty="0">
              <a:solidFill>
                <a:schemeClr val="bg1">
                  <a:lumMod val="95000"/>
                </a:schemeClr>
              </a:solidFill>
              <a:latin typeface="Poppins"/>
              <a:cs typeface="Poppins"/>
            </a:endParaRPr>
          </a:p>
          <a:p>
            <a:pPr>
              <a:buClr>
                <a:srgbClr val="0077C7"/>
              </a:buClr>
              <a:buFont typeface="Wingdings" charset="2"/>
              <a:buChar char="§"/>
            </a:pP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Poppins"/>
                <a:cs typeface="Poppins"/>
              </a:rPr>
              <a:t>Regular tutorial support</a:t>
            </a:r>
          </a:p>
          <a:p>
            <a:pPr>
              <a:buClr>
                <a:srgbClr val="0077C7"/>
              </a:buClr>
              <a:buFont typeface="Wingdings" charset="2"/>
              <a:buChar char="§"/>
            </a:pPr>
            <a:endParaRPr lang="en-US" dirty="0">
              <a:solidFill>
                <a:schemeClr val="bg1">
                  <a:lumMod val="95000"/>
                </a:schemeClr>
              </a:solidFill>
              <a:latin typeface="Poppins"/>
              <a:cs typeface="Poppins"/>
            </a:endParaRPr>
          </a:p>
          <a:p>
            <a:pPr>
              <a:buClr>
                <a:srgbClr val="0077C7"/>
              </a:buClr>
              <a:buFont typeface="Wingdings" charset="2"/>
              <a:buChar char="§"/>
            </a:pP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Poppins"/>
                <a:cs typeface="Poppins"/>
              </a:rPr>
              <a:t>Study Support </a:t>
            </a:r>
            <a:r>
              <a:rPr lang="en-US" sz="1350" dirty="0">
                <a:latin typeface=""/>
              </a:rPr>
              <a:t>Workshops</a:t>
            </a:r>
          </a:p>
        </p:txBody>
      </p:sp>
    </p:spTree>
    <p:extLst>
      <p:ext uri="{BB962C8B-B14F-4D97-AF65-F5344CB8AC3E}">
        <p14:creationId xmlns:p14="http://schemas.microsoft.com/office/powerpoint/2010/main" val="32592151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EB31251A-9D5F-684F-BAB2-9A4BDECA9FD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1" name="Picture 10" descr="A picture containing shape&#10;&#10;Description automatically generated">
            <a:extLst>
              <a:ext uri="{FF2B5EF4-FFF2-40B4-BE49-F238E27FC236}">
                <a16:creationId xmlns:a16="http://schemas.microsoft.com/office/drawing/2014/main" id="{A5CB9E66-C893-FE47-8802-23BE6CD99C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5534"/>
          <a:stretch/>
        </p:blipFill>
        <p:spPr>
          <a:xfrm>
            <a:off x="10575208" y="281723"/>
            <a:ext cx="1322249" cy="51435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505292" y="799805"/>
            <a:ext cx="7961814" cy="500137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r"/>
            <a:r>
              <a:rPr lang="en-US" sz="2800" b="1" i="1" dirty="0">
                <a:solidFill>
                  <a:srgbClr val="F5AEBF"/>
                </a:solidFill>
                <a:latin typeface="Poppins"/>
                <a:cs typeface="Poppins"/>
              </a:rPr>
              <a:t>English and Maths at New College Durham</a:t>
            </a:r>
            <a:endParaRPr lang="en-US" sz="2800" b="1" i="1" dirty="0">
              <a:solidFill>
                <a:srgbClr val="F5AEBF"/>
              </a:solidFill>
              <a:latin typeface="Poppins" pitchFamily="2" charset="77"/>
              <a:cs typeface="Poppins" pitchFamily="2" charset="77"/>
            </a:endParaRPr>
          </a:p>
        </p:txBody>
      </p:sp>
      <p:pic>
        <p:nvPicPr>
          <p:cNvPr id="16" name="Picture 15" descr="A person sitting in a dark room&#10;&#10;Description automatically generated">
            <a:extLst>
              <a:ext uri="{FF2B5EF4-FFF2-40B4-BE49-F238E27FC236}">
                <a16:creationId xmlns:a16="http://schemas.microsoft.com/office/drawing/2014/main" id="{C32C879A-FC5A-5F43-90C6-4D27BEE90E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333" y="1600739"/>
            <a:ext cx="4198125" cy="495646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607633" y="2116622"/>
            <a:ext cx="5267649" cy="3485570"/>
          </a:xfrm>
          <a:prstGeom prst="rect">
            <a:avLst/>
          </a:prstGeom>
        </p:spPr>
        <p:txBody>
          <a:bodyPr wrap="square" lIns="68580" tIns="34290" rIns="68580" bIns="34290" anchor="t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cs typeface="Calibri"/>
              </a:rPr>
              <a:t>Developing your </a:t>
            </a:r>
            <a:r>
              <a:rPr lang="en-US" sz="1200" dirty="0" err="1">
                <a:solidFill>
                  <a:schemeClr val="bg1"/>
                </a:solidFill>
                <a:cs typeface="Calibri"/>
              </a:rPr>
              <a:t>maths</a:t>
            </a:r>
            <a:r>
              <a:rPr lang="en-US" sz="1200" dirty="0">
                <a:solidFill>
                  <a:schemeClr val="bg1"/>
                </a:solidFill>
                <a:cs typeface="Calibri"/>
              </a:rPr>
              <a:t> and English </a:t>
            </a:r>
            <a:r>
              <a:rPr lang="en-US" dirty="0">
                <a:solidFill>
                  <a:schemeClr val="bg1"/>
                </a:solidFill>
                <a:cs typeface="Calibri"/>
              </a:rPr>
              <a:t>skills</a:t>
            </a:r>
            <a:r>
              <a:rPr lang="en-US" sz="1200" dirty="0">
                <a:solidFill>
                  <a:schemeClr val="bg1"/>
                </a:solidFill>
                <a:cs typeface="Calibri"/>
              </a:rPr>
              <a:t> is an essential part of your life as a student and your time at New College Durham and depending on your GCSE grades at school you will follow one of three paths. </a:t>
            </a:r>
          </a:p>
          <a:p>
            <a:endParaRPr lang="en-US" sz="1200" dirty="0">
              <a:solidFill>
                <a:schemeClr val="bg1"/>
              </a:solidFill>
              <a:cs typeface="Calibri"/>
            </a:endParaRPr>
          </a:p>
          <a:p>
            <a:pPr marL="214313" indent="-214313">
              <a:buFont typeface="Arial"/>
              <a:buChar char="•"/>
            </a:pPr>
            <a:r>
              <a:rPr lang="en-US" sz="1200" dirty="0">
                <a:solidFill>
                  <a:schemeClr val="bg1"/>
                </a:solidFill>
                <a:cs typeface="Calibri"/>
              </a:rPr>
              <a:t>If you achieved a GCSE Grade 4 or above (or Functional Skills Level 2), your maths and English skills will be developed within your main study programme</a:t>
            </a:r>
          </a:p>
          <a:p>
            <a:pPr marL="214313" indent="-214313">
              <a:buFont typeface="Arial"/>
              <a:buChar char="•"/>
            </a:pPr>
            <a:endParaRPr lang="en-US" sz="1200" dirty="0">
              <a:solidFill>
                <a:schemeClr val="bg1"/>
              </a:solidFill>
              <a:cs typeface="Calibri"/>
            </a:endParaRPr>
          </a:p>
          <a:p>
            <a:pPr marL="214313" indent="-214313">
              <a:buFont typeface="Arial"/>
              <a:buChar char="•"/>
            </a:pPr>
            <a:r>
              <a:rPr lang="en-US" sz="1200" dirty="0">
                <a:solidFill>
                  <a:schemeClr val="bg1"/>
                </a:solidFill>
                <a:cs typeface="Calibri"/>
              </a:rPr>
              <a:t>If you achieved a GCSE Grade 3 you will be assigned to a GCSE </a:t>
            </a:r>
            <a:r>
              <a:rPr lang="en-US" sz="1200" dirty="0" err="1">
                <a:solidFill>
                  <a:schemeClr val="bg1"/>
                </a:solidFill>
                <a:cs typeface="Calibri"/>
              </a:rPr>
              <a:t>Maths</a:t>
            </a:r>
            <a:r>
              <a:rPr lang="en-US" sz="1200" dirty="0">
                <a:solidFill>
                  <a:schemeClr val="bg1"/>
                </a:solidFill>
                <a:cs typeface="Calibri"/>
              </a:rPr>
              <a:t> and/or English class, where you will continue your GCSE studies</a:t>
            </a:r>
          </a:p>
          <a:p>
            <a:pPr marL="214313" indent="-214313">
              <a:buFont typeface="Arial"/>
              <a:buChar char="•"/>
            </a:pPr>
            <a:endParaRPr lang="en-US" sz="1200" dirty="0">
              <a:solidFill>
                <a:schemeClr val="bg1"/>
              </a:solidFill>
              <a:cs typeface="Calibri"/>
            </a:endParaRPr>
          </a:p>
          <a:p>
            <a:pPr marL="214313" indent="-214313">
              <a:buFont typeface="Arial"/>
              <a:buChar char="•"/>
            </a:pPr>
            <a:r>
              <a:rPr lang="en-US" sz="1200" dirty="0">
                <a:solidFill>
                  <a:schemeClr val="bg1"/>
                </a:solidFill>
                <a:cs typeface="Calibri"/>
              </a:rPr>
              <a:t>If you achieved a GCSE Grade 2 or lower, you will be assigned to a Functional Skills </a:t>
            </a:r>
            <a:r>
              <a:rPr lang="en-US" sz="1200" dirty="0" err="1">
                <a:solidFill>
                  <a:schemeClr val="bg1"/>
                </a:solidFill>
                <a:cs typeface="Calibri"/>
              </a:rPr>
              <a:t>Maths</a:t>
            </a:r>
            <a:r>
              <a:rPr lang="en-US" sz="1200" dirty="0">
                <a:solidFill>
                  <a:schemeClr val="bg1"/>
                </a:solidFill>
                <a:cs typeface="Calibri"/>
              </a:rPr>
              <a:t> and/or English class, where you will continue to develop those skills</a:t>
            </a:r>
          </a:p>
          <a:p>
            <a:pPr marL="214313" indent="-214313">
              <a:buFont typeface="Arial"/>
              <a:buChar char="•"/>
            </a:pPr>
            <a:endParaRPr lang="en-US" sz="1200" dirty="0">
              <a:solidFill>
                <a:schemeClr val="bg1"/>
              </a:solidFill>
              <a:cs typeface="Calibri"/>
            </a:endParaRPr>
          </a:p>
          <a:p>
            <a:pPr marL="214313" indent="-214313">
              <a:buFont typeface="Arial"/>
              <a:buChar char="•"/>
            </a:pPr>
            <a:r>
              <a:rPr lang="en-US" sz="1200" dirty="0">
                <a:solidFill>
                  <a:schemeClr val="bg1"/>
                </a:solidFill>
                <a:cs typeface="Calibri"/>
              </a:rPr>
              <a:t>At every level, you will be supported to succeed and develop your skills, allowing you to progress in your chosen course. If you have </a:t>
            </a:r>
            <a:r>
              <a:rPr lang="en-US" sz="1200" dirty="0" err="1">
                <a:solidFill>
                  <a:schemeClr val="bg1"/>
                </a:solidFill>
                <a:cs typeface="Calibri"/>
              </a:rPr>
              <a:t>ny</a:t>
            </a:r>
            <a:r>
              <a:rPr lang="en-US" sz="1200" dirty="0">
                <a:solidFill>
                  <a:schemeClr val="bg1"/>
                </a:solidFill>
                <a:cs typeface="Calibri"/>
              </a:rPr>
              <a:t> questions, please contact the Head of English </a:t>
            </a:r>
            <a:r>
              <a:rPr lang="en-US" sz="1200" dirty="0">
                <a:solidFill>
                  <a:schemeClr val="bg1"/>
                </a:solidFill>
                <a:cs typeface="Calibri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Helen.Griffin@newdur.ac.uk</a:t>
            </a:r>
            <a:r>
              <a:rPr lang="en-US" sz="1200" dirty="0">
                <a:solidFill>
                  <a:schemeClr val="bg1"/>
                </a:solidFill>
                <a:cs typeface="Calibri"/>
              </a:rPr>
              <a:t> or the Head of </a:t>
            </a:r>
            <a:r>
              <a:rPr lang="en-US" sz="1200" dirty="0" err="1">
                <a:solidFill>
                  <a:schemeClr val="bg1"/>
                </a:solidFill>
                <a:cs typeface="Calibri"/>
              </a:rPr>
              <a:t>Maths</a:t>
            </a:r>
            <a:r>
              <a:rPr lang="en-US" sz="1200" dirty="0">
                <a:solidFill>
                  <a:schemeClr val="bg1"/>
                </a:solidFill>
                <a:cs typeface="Calibri"/>
              </a:rPr>
              <a:t> </a:t>
            </a:r>
            <a:r>
              <a:rPr lang="en-US" sz="1200" dirty="0">
                <a:solidFill>
                  <a:schemeClr val="bg1"/>
                </a:solidFill>
                <a:cs typeface="Calibri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AIdan.Batey@newdur.ac.uk</a:t>
            </a:r>
            <a:r>
              <a:rPr lang="en-US" sz="1200" dirty="0">
                <a:solidFill>
                  <a:schemeClr val="bg1"/>
                </a:solidFill>
                <a:cs typeface="Calibri"/>
              </a:rPr>
              <a:t> who will both be happy to help. </a:t>
            </a:r>
          </a:p>
        </p:txBody>
      </p:sp>
    </p:spTree>
    <p:extLst>
      <p:ext uri="{BB962C8B-B14F-4D97-AF65-F5344CB8AC3E}">
        <p14:creationId xmlns:p14="http://schemas.microsoft.com/office/powerpoint/2010/main" val="21327969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2064898" y="1390818"/>
            <a:ext cx="4748337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Advice Support Careers (ASC)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D1CE9A1-C506-46F6-930A-2815ECFDB4B5}"/>
              </a:ext>
            </a:extLst>
          </p:cNvPr>
          <p:cNvSpPr txBox="1"/>
          <p:nvPr/>
        </p:nvSpPr>
        <p:spPr>
          <a:xfrm>
            <a:off x="2064898" y="2802510"/>
            <a:ext cx="5057641" cy="1704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450"/>
              </a:spcAft>
              <a:buClr>
                <a:srgbClr val="D15559"/>
              </a:buClr>
            </a:pPr>
            <a:r>
              <a:rPr lang="en-US" sz="1200" b="1" spc="-113" dirty="0">
                <a:solidFill>
                  <a:srgbClr val="2A7DE1"/>
                </a:solidFill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&gt;&gt;</a:t>
            </a:r>
            <a:r>
              <a:rPr lang="en-US" sz="1200" b="1" dirty="0">
                <a:solidFill>
                  <a:srgbClr val="2A7DE1"/>
                </a:solidFill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 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Careers and Course Guidance</a:t>
            </a:r>
          </a:p>
          <a:p>
            <a:pPr>
              <a:lnSpc>
                <a:spcPct val="150000"/>
              </a:lnSpc>
              <a:spcAft>
                <a:spcPts val="450"/>
              </a:spcAft>
              <a:buClr>
                <a:srgbClr val="D15559"/>
              </a:buClr>
            </a:pPr>
            <a:r>
              <a:rPr lang="en-US" sz="1200" b="1" spc="-113" dirty="0">
                <a:solidFill>
                  <a:srgbClr val="0070C0"/>
                </a:solidFill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&gt;&gt;</a:t>
            </a:r>
            <a:r>
              <a:rPr lang="en-US" sz="1200" b="1" dirty="0">
                <a:solidFill>
                  <a:srgbClr val="0070C0"/>
                </a:solidFill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 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Advice on Funding and Welfare Queries </a:t>
            </a:r>
          </a:p>
          <a:p>
            <a:pPr>
              <a:lnSpc>
                <a:spcPct val="150000"/>
              </a:lnSpc>
              <a:spcAft>
                <a:spcPts val="450"/>
              </a:spcAft>
              <a:buClr>
                <a:srgbClr val="D15559"/>
              </a:buClr>
            </a:pPr>
            <a:r>
              <a:rPr lang="en-US" sz="1200" b="1" spc="-113" dirty="0">
                <a:solidFill>
                  <a:srgbClr val="0070C0"/>
                </a:solidFill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&gt;&gt;</a:t>
            </a:r>
            <a:r>
              <a:rPr lang="en-US" sz="1200" b="1" dirty="0">
                <a:solidFill>
                  <a:srgbClr val="0070C0"/>
                </a:solidFill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 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Support through Personal Counsellors and Learner Development </a:t>
            </a:r>
          </a:p>
          <a:p>
            <a:pPr>
              <a:lnSpc>
                <a:spcPct val="150000"/>
              </a:lnSpc>
              <a:spcAft>
                <a:spcPts val="450"/>
              </a:spcAft>
              <a:buClr>
                <a:srgbClr val="D15559"/>
              </a:buClr>
            </a:pPr>
            <a:r>
              <a:rPr lang="en-US" sz="1200" b="1" spc="-113" dirty="0">
                <a:solidFill>
                  <a:srgbClr val="0070C0"/>
                </a:solidFill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&gt;&gt;</a:t>
            </a:r>
            <a:r>
              <a:rPr lang="en-US" sz="1200" b="1" dirty="0">
                <a:solidFill>
                  <a:srgbClr val="0070C0"/>
                </a:solidFill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 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Safeguarding Team </a:t>
            </a:r>
          </a:p>
          <a:p>
            <a:pPr>
              <a:lnSpc>
                <a:spcPct val="150000"/>
              </a:lnSpc>
              <a:spcAft>
                <a:spcPts val="450"/>
              </a:spcAft>
              <a:buClr>
                <a:srgbClr val="D15559"/>
              </a:buClr>
            </a:pP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209B1F7-2A5A-47E2-BA61-C6BFA660389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13232" y="1000125"/>
            <a:ext cx="3854768" cy="41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893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5A0B546-DE22-0B88-B6BC-BA77F8E79A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8616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78DF3CA-1B65-87F6-A17E-1E13F2FBCE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8399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2D00198-1F03-23EC-D13A-13F5A95C81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5148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2064897" y="1390819"/>
            <a:ext cx="764913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Student Expectations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D1CE9A1-C506-46F6-930A-2815ECFDB4B5}"/>
              </a:ext>
            </a:extLst>
          </p:cNvPr>
          <p:cNvSpPr txBox="1"/>
          <p:nvPr/>
        </p:nvSpPr>
        <p:spPr>
          <a:xfrm>
            <a:off x="2064898" y="2103061"/>
            <a:ext cx="6706163" cy="3412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450"/>
              </a:spcAft>
              <a:buClr>
                <a:srgbClr val="D15559"/>
              </a:buClr>
            </a:pPr>
            <a:r>
              <a:rPr lang="en-US" sz="1200" b="1" spc="-113" dirty="0">
                <a:solidFill>
                  <a:srgbClr val="2A7DE1"/>
                </a:solidFill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&gt;&gt;</a:t>
            </a:r>
            <a:r>
              <a:rPr lang="en-US" sz="1200" b="1" dirty="0">
                <a:solidFill>
                  <a:srgbClr val="2A7DE1"/>
                </a:solidFill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 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You attend College regularly and have high attendance</a:t>
            </a:r>
          </a:p>
          <a:p>
            <a:pPr>
              <a:lnSpc>
                <a:spcPct val="150000"/>
              </a:lnSpc>
              <a:spcAft>
                <a:spcPts val="450"/>
              </a:spcAft>
              <a:buClr>
                <a:srgbClr val="D15559"/>
              </a:buClr>
            </a:pPr>
            <a:r>
              <a:rPr lang="en-US" sz="1200" b="1" spc="-113" dirty="0">
                <a:solidFill>
                  <a:srgbClr val="2A7DE1"/>
                </a:solidFill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&gt;&gt;</a:t>
            </a:r>
            <a:r>
              <a:rPr lang="en-US" sz="1200" b="1" dirty="0">
                <a:solidFill>
                  <a:srgbClr val="2A7DE1"/>
                </a:solidFill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 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You are polite and respectful to each other and members of the College and wider community</a:t>
            </a:r>
          </a:p>
          <a:p>
            <a:pPr>
              <a:lnSpc>
                <a:spcPct val="150000"/>
              </a:lnSpc>
              <a:spcAft>
                <a:spcPts val="450"/>
              </a:spcAft>
              <a:buClr>
                <a:srgbClr val="D15559"/>
              </a:buClr>
            </a:pPr>
            <a:r>
              <a:rPr lang="en-US" sz="1200" b="1" spc="-113" dirty="0">
                <a:solidFill>
                  <a:srgbClr val="2A7DE1"/>
                </a:solidFill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&gt;&gt;</a:t>
            </a:r>
            <a:r>
              <a:rPr lang="en-US" sz="1200" b="1" dirty="0">
                <a:solidFill>
                  <a:srgbClr val="2A7DE1"/>
                </a:solidFill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 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You take pride in your work and have a positive attitude</a:t>
            </a:r>
          </a:p>
          <a:p>
            <a:pPr>
              <a:lnSpc>
                <a:spcPct val="150000"/>
              </a:lnSpc>
              <a:spcAft>
                <a:spcPts val="450"/>
              </a:spcAft>
              <a:buClr>
                <a:srgbClr val="D15559"/>
              </a:buClr>
            </a:pPr>
            <a:r>
              <a:rPr lang="en-US" sz="1200" b="1" spc="-113" dirty="0">
                <a:solidFill>
                  <a:srgbClr val="2A7DE1"/>
                </a:solidFill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&gt;&gt;</a:t>
            </a:r>
            <a:r>
              <a:rPr lang="en-US" sz="1200" b="1" dirty="0">
                <a:solidFill>
                  <a:srgbClr val="2A7DE1"/>
                </a:solidFill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 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You only spoke or use e-cigarettes in the designated areas</a:t>
            </a:r>
          </a:p>
          <a:p>
            <a:pPr>
              <a:lnSpc>
                <a:spcPct val="150000"/>
              </a:lnSpc>
              <a:spcAft>
                <a:spcPts val="450"/>
              </a:spcAft>
              <a:buClr>
                <a:srgbClr val="D15559"/>
              </a:buClr>
            </a:pPr>
            <a:r>
              <a:rPr lang="en-US" sz="1200" b="1" spc="-113" dirty="0">
                <a:solidFill>
                  <a:srgbClr val="0070C0"/>
                </a:solidFill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&gt;&gt;</a:t>
            </a:r>
            <a:r>
              <a:rPr lang="en-US" sz="1200" b="1" dirty="0">
                <a:solidFill>
                  <a:srgbClr val="0070C0"/>
                </a:solidFill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 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You come to lessons prepared for work and meet all of your deadlines</a:t>
            </a:r>
          </a:p>
          <a:p>
            <a:pPr>
              <a:lnSpc>
                <a:spcPct val="150000"/>
              </a:lnSpc>
              <a:spcAft>
                <a:spcPts val="450"/>
              </a:spcAft>
              <a:buClr>
                <a:srgbClr val="D15559"/>
              </a:buClr>
            </a:pPr>
            <a:r>
              <a:rPr lang="en-US" sz="1200" b="1" spc="-113" dirty="0">
                <a:solidFill>
                  <a:srgbClr val="0070C0"/>
                </a:solidFill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&gt;&gt;  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You help keep the College and local community clean and tidy</a:t>
            </a:r>
          </a:p>
          <a:p>
            <a:pPr>
              <a:lnSpc>
                <a:spcPct val="150000"/>
              </a:lnSpc>
              <a:spcAft>
                <a:spcPts val="450"/>
              </a:spcAft>
              <a:buClr>
                <a:srgbClr val="D15559"/>
              </a:buClr>
            </a:pPr>
            <a:r>
              <a:rPr lang="en-US" sz="1200" b="1" spc="-113" dirty="0">
                <a:solidFill>
                  <a:srgbClr val="0070C0"/>
                </a:solidFill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&gt;&gt;  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You only use mobile devices in learning sessions when directed</a:t>
            </a:r>
          </a:p>
          <a:p>
            <a:pPr>
              <a:lnSpc>
                <a:spcPct val="150000"/>
              </a:lnSpc>
              <a:spcAft>
                <a:spcPts val="450"/>
              </a:spcAft>
              <a:buClr>
                <a:srgbClr val="D15559"/>
              </a:buClr>
            </a:pPr>
            <a:r>
              <a:rPr lang="en-US" sz="1200" b="1" spc="-113" dirty="0">
                <a:solidFill>
                  <a:srgbClr val="0070C0"/>
                </a:solidFill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&gt;&gt; 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You use all forms of social media in a positive way</a:t>
            </a:r>
          </a:p>
          <a:p>
            <a:pPr>
              <a:lnSpc>
                <a:spcPct val="150000"/>
              </a:lnSpc>
              <a:spcAft>
                <a:spcPts val="450"/>
              </a:spcAft>
              <a:buClr>
                <a:srgbClr val="D15559"/>
              </a:buClr>
            </a:pPr>
            <a:r>
              <a:rPr lang="en-US" sz="1200" b="1" spc="-113" dirty="0">
                <a:solidFill>
                  <a:srgbClr val="0070C0"/>
                </a:solidFill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&gt;&gt; 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You take pride in your work and have a positive attitude</a:t>
            </a:r>
          </a:p>
          <a:p>
            <a:pPr>
              <a:lnSpc>
                <a:spcPct val="150000"/>
              </a:lnSpc>
              <a:spcAft>
                <a:spcPts val="450"/>
              </a:spcAft>
              <a:buClr>
                <a:srgbClr val="D15559"/>
              </a:buClr>
            </a:pPr>
            <a:r>
              <a:rPr lang="en-US" sz="1200" b="1" spc="-113" dirty="0">
                <a:solidFill>
                  <a:srgbClr val="0070C0"/>
                </a:solidFill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 The College has a zero tolerance with regards to bullying and drugs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512963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CD3EE54-BA17-EB41-4769-8A6BB6229F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3454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8E5B0CE-0279-4273-8E05-857FF04ED4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738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uilding with snow on the ground&#10;&#10;Description automatically generated">
            <a:extLst>
              <a:ext uri="{FF2B5EF4-FFF2-40B4-BE49-F238E27FC236}">
                <a16:creationId xmlns:a16="http://schemas.microsoft.com/office/drawing/2014/main" id="{8B18B4AC-5D6A-4E42-AC5C-C398212F93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762"/>
            <a:ext cx="12192000" cy="68484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D4FBF7D-71FC-E545-BDCB-D2F6434C2AA6}"/>
              </a:ext>
            </a:extLst>
          </p:cNvPr>
          <p:cNvSpPr txBox="1"/>
          <p:nvPr/>
        </p:nvSpPr>
        <p:spPr>
          <a:xfrm>
            <a:off x="1955307" y="2147880"/>
            <a:ext cx="494257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Always Top Performing</a:t>
            </a:r>
          </a:p>
        </p:txBody>
      </p:sp>
    </p:spTree>
    <p:extLst>
      <p:ext uri="{BB962C8B-B14F-4D97-AF65-F5344CB8AC3E}">
        <p14:creationId xmlns:p14="http://schemas.microsoft.com/office/powerpoint/2010/main" val="14348514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0C00FD1-D01C-6A0D-0AC9-5D9CF5AE56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7179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54A5658-B65F-6481-C8FB-0FA474A57A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4986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3509828-8E6D-2C79-63D1-24BD83706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7352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FAF5C11-A063-62FF-D006-1F86D5BC02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7470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21230E0-87A2-1A1B-4B30-2992C62D09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9850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72D3437-56DC-5396-5F81-968DF563A9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0486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3922396-4CFA-E378-3670-1B2DFAC822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5033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954B831-F9B1-CBCF-E739-DA58668656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370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714FD92-290A-BA42-A1F2-35864E54A3D8}"/>
              </a:ext>
            </a:extLst>
          </p:cNvPr>
          <p:cNvSpPr/>
          <p:nvPr/>
        </p:nvSpPr>
        <p:spPr>
          <a:xfrm>
            <a:off x="1524000" y="85725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" name="Picture 3" descr="A picture containing shape&#10;&#10;Description automatically generated">
            <a:extLst>
              <a:ext uri="{FF2B5EF4-FFF2-40B4-BE49-F238E27FC236}">
                <a16:creationId xmlns:a16="http://schemas.microsoft.com/office/drawing/2014/main" id="{0CA7D0B3-0087-744D-A51B-EA456958E9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1524000" y="1134157"/>
            <a:ext cx="4716378" cy="2377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i="1" spc="-113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THANK YOU</a:t>
            </a:r>
          </a:p>
          <a:p>
            <a:r>
              <a:rPr lang="en-US" sz="4950" b="1" i="1" spc="-113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ANY QUESTIONS?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BA4178-45B5-0740-AA9A-2BCADBF1CE30}"/>
              </a:ext>
            </a:extLst>
          </p:cNvPr>
          <p:cNvSpPr txBox="1"/>
          <p:nvPr/>
        </p:nvSpPr>
        <p:spPr>
          <a:xfrm>
            <a:off x="7921358" y="3670782"/>
            <a:ext cx="307286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i="1" dirty="0">
                <a:solidFill>
                  <a:schemeClr val="bg1"/>
                </a:solidFill>
                <a:latin typeface="Poppins" pitchFamily="2" charset="77"/>
                <a:ea typeface="Source Sans Pro" panose="020B0503030403020204" pitchFamily="34" charset="0"/>
                <a:cs typeface="Poppins" pitchFamily="2" charset="77"/>
              </a:rPr>
              <a:t>GET IN TOUCH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261241-FD92-2149-92F8-3BC4BC4740AE}"/>
              </a:ext>
            </a:extLst>
          </p:cNvPr>
          <p:cNvSpPr txBox="1"/>
          <p:nvPr/>
        </p:nvSpPr>
        <p:spPr>
          <a:xfrm>
            <a:off x="7921358" y="3995634"/>
            <a:ext cx="3072866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ource Sans Pro"/>
                <a:ea typeface="Source Sans Pro"/>
                <a:cs typeface="Poppins SemiBold"/>
              </a:rPr>
              <a:t>Please contact </a:t>
            </a:r>
            <a:r>
              <a:rPr lang="en-US" sz="1200" dirty="0">
                <a:solidFill>
                  <a:srgbClr val="F5AEBF"/>
                </a:solidFill>
                <a:latin typeface="Source Sans Pro"/>
                <a:ea typeface="Source Sans Pro"/>
                <a:cs typeface="Poppins SemiBold"/>
              </a:rPr>
              <a:t> Lucy Reed</a:t>
            </a:r>
            <a:endParaRPr lang="en-US" sz="1200" dirty="0">
              <a:solidFill>
                <a:srgbClr val="F5AEBF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r>
              <a:rPr lang="en-US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for more information.</a:t>
            </a:r>
            <a:r>
              <a:rPr lang="en-US" sz="1200" dirty="0">
                <a:solidFill>
                  <a:srgbClr val="F5AEBF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88987B5-491B-7F40-A808-08AA752E1458}"/>
              </a:ext>
            </a:extLst>
          </p:cNvPr>
          <p:cNvSpPr txBox="1"/>
          <p:nvPr/>
        </p:nvSpPr>
        <p:spPr>
          <a:xfrm>
            <a:off x="7921358" y="4616463"/>
            <a:ext cx="30728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New College Durham,</a:t>
            </a:r>
          </a:p>
          <a:p>
            <a:r>
              <a:rPr lang="en-US" sz="1200" dirty="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Framwellgate</a:t>
            </a:r>
            <a:r>
              <a:rPr lang="en-US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Moor Campus,</a:t>
            </a:r>
          </a:p>
          <a:p>
            <a:r>
              <a:rPr lang="en-US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Durham,</a:t>
            </a:r>
          </a:p>
          <a:p>
            <a:r>
              <a:rPr lang="en-US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DH1 5ES</a:t>
            </a:r>
          </a:p>
        </p:txBody>
      </p:sp>
    </p:spTree>
    <p:extLst>
      <p:ext uri="{BB962C8B-B14F-4D97-AF65-F5344CB8AC3E}">
        <p14:creationId xmlns:p14="http://schemas.microsoft.com/office/powerpoint/2010/main" val="4104959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 descr="A picture containing text&#10;&#10;Description automatically generated">
            <a:extLst>
              <a:ext uri="{FF2B5EF4-FFF2-40B4-BE49-F238E27FC236}">
                <a16:creationId xmlns:a16="http://schemas.microsoft.com/office/drawing/2014/main" id="{D1292278-A2B6-534E-8EF6-90F3CD3599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A6A6E4D-2D7A-405E-A71F-135C65572FB3}"/>
              </a:ext>
            </a:extLst>
          </p:cNvPr>
          <p:cNvSpPr txBox="1"/>
          <p:nvPr/>
        </p:nvSpPr>
        <p:spPr>
          <a:xfrm>
            <a:off x="1076326" y="1715389"/>
            <a:ext cx="7772399" cy="692497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US" sz="4050" b="1" i="1" dirty="0">
                <a:solidFill>
                  <a:srgbClr val="D15559"/>
                </a:solidFill>
                <a:latin typeface="Poppins"/>
                <a:cs typeface="Poppins" pitchFamily="2" charset="77"/>
              </a:rPr>
              <a:t>Your Teaching Team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AA82AD-B486-7763-4C11-1AE57C38F318}"/>
              </a:ext>
            </a:extLst>
          </p:cNvPr>
          <p:cNvSpPr txBox="1"/>
          <p:nvPr/>
        </p:nvSpPr>
        <p:spPr>
          <a:xfrm>
            <a:off x="1076326" y="2654463"/>
            <a:ext cx="5534949" cy="35394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buClr>
                <a:srgbClr val="0077C7"/>
              </a:buClr>
            </a:pPr>
            <a:r>
              <a:rPr lang="en-GB" sz="1600" dirty="0"/>
              <a:t>Lucy Reed– Curriculum Manager </a:t>
            </a:r>
          </a:p>
          <a:p>
            <a:pPr>
              <a:buClr>
                <a:srgbClr val="0077C7"/>
              </a:buClr>
            </a:pPr>
            <a:endParaRPr lang="en-GB" sz="1600" dirty="0"/>
          </a:p>
          <a:p>
            <a:r>
              <a:rPr lang="en-GB" sz="1600" dirty="0"/>
              <a:t>Michelle Harrison – HE Course Leader </a:t>
            </a:r>
          </a:p>
          <a:p>
            <a:endParaRPr lang="en-GB" sz="1600" dirty="0"/>
          </a:p>
          <a:p>
            <a:r>
              <a:rPr lang="en-GB" sz="1600" dirty="0"/>
              <a:t>Chris Acton – Level 3 Programme Leader </a:t>
            </a:r>
          </a:p>
          <a:p>
            <a:r>
              <a:rPr lang="en-GB" sz="1600" dirty="0"/>
              <a:t>Michelle Craggs -  Level 3 Programme Leader </a:t>
            </a:r>
          </a:p>
          <a:p>
            <a:r>
              <a:rPr lang="en-GB" sz="1600" dirty="0"/>
              <a:t>Emma Lamb  – Level 3 Programme Leader </a:t>
            </a:r>
          </a:p>
          <a:p>
            <a:r>
              <a:rPr lang="en-GB" sz="1600" dirty="0"/>
              <a:t>Laura Dixon</a:t>
            </a:r>
          </a:p>
          <a:p>
            <a:endParaRPr lang="en-GB" sz="1600" dirty="0"/>
          </a:p>
          <a:p>
            <a:r>
              <a:rPr lang="en-GB" sz="1600" dirty="0"/>
              <a:t>Faye Clark- Level 2 Course Leader </a:t>
            </a:r>
          </a:p>
          <a:p>
            <a:r>
              <a:rPr lang="en-GB" sz="1600" dirty="0"/>
              <a:t> </a:t>
            </a:r>
          </a:p>
          <a:p>
            <a:endParaRPr lang="en-GB" sz="1600" dirty="0"/>
          </a:p>
          <a:p>
            <a:r>
              <a:rPr lang="en-GB" sz="1600" dirty="0"/>
              <a:t>Michael Johnson – Personal Development Coach </a:t>
            </a:r>
            <a:endParaRPr lang="en-GB" sz="1600" dirty="0">
              <a:ea typeface="Calibri"/>
              <a:cs typeface="Calibri"/>
            </a:endParaRPr>
          </a:p>
          <a:p>
            <a:r>
              <a:rPr lang="en-GB" sz="1600" dirty="0"/>
              <a:t>Dan Riches  – PLC support</a:t>
            </a:r>
            <a:endParaRPr lang="en-GB" sz="1600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82346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53" descr="A picture containing text&#10;&#10;Description automatically generated">
            <a:extLst>
              <a:ext uri="{FF2B5EF4-FFF2-40B4-BE49-F238E27FC236}">
                <a16:creationId xmlns:a16="http://schemas.microsoft.com/office/drawing/2014/main" id="{6077163A-DD45-E64A-80BA-A1DF5A33FA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D13D0FC-180F-441E-AC79-DD79DC0D1A91}"/>
              </a:ext>
            </a:extLst>
          </p:cNvPr>
          <p:cNvSpPr txBox="1"/>
          <p:nvPr/>
        </p:nvSpPr>
        <p:spPr>
          <a:xfrm>
            <a:off x="6217734" y="882260"/>
            <a:ext cx="5094558" cy="692497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US" sz="4050" b="1" i="1" dirty="0">
                <a:solidFill>
                  <a:schemeClr val="bg1"/>
                </a:solidFill>
                <a:latin typeface="Poppins"/>
                <a:cs typeface="Poppins" pitchFamily="2" charset="77"/>
              </a:rPr>
              <a:t>Study </a:t>
            </a:r>
            <a:r>
              <a:rPr lang="en-US" sz="4050" b="1" i="1" dirty="0" err="1">
                <a:solidFill>
                  <a:schemeClr val="bg1"/>
                </a:solidFill>
                <a:latin typeface="Poppins"/>
                <a:cs typeface="Poppins" pitchFamily="2" charset="77"/>
              </a:rPr>
              <a:t>Programme</a:t>
            </a:r>
            <a:r>
              <a:rPr lang="en-US" sz="4050" b="1" i="1" dirty="0">
                <a:solidFill>
                  <a:schemeClr val="bg1"/>
                </a:solidFill>
                <a:latin typeface="Poppins"/>
                <a:cs typeface="Poppins" pitchFamily="2" charset="77"/>
              </a:rPr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139653-471C-2F6B-FE60-AA8A64717F10}"/>
              </a:ext>
            </a:extLst>
          </p:cNvPr>
          <p:cNvSpPr txBox="1"/>
          <p:nvPr/>
        </p:nvSpPr>
        <p:spPr>
          <a:xfrm>
            <a:off x="6096000" y="2540958"/>
            <a:ext cx="4583078" cy="138499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buClr>
                <a:srgbClr val="0077C7"/>
              </a:buClr>
            </a:pPr>
            <a:endParaRPr lang="en-GB" sz="1200" dirty="0">
              <a:solidFill>
                <a:schemeClr val="bg1">
                  <a:lumMod val="95000"/>
                </a:schemeClr>
              </a:solidFill>
              <a:latin typeface="Poppins"/>
              <a:cs typeface="Poppins"/>
            </a:endParaRPr>
          </a:p>
          <a:p>
            <a:pPr>
              <a:buClr>
                <a:srgbClr val="0077C7"/>
              </a:buClr>
              <a:buFont typeface="Wingdings" charset="2"/>
              <a:buChar char="§"/>
            </a:pPr>
            <a:r>
              <a:rPr lang="en-GB" sz="1200" dirty="0">
                <a:solidFill>
                  <a:schemeClr val="bg1">
                    <a:lumMod val="95000"/>
                  </a:schemeClr>
                </a:solidFill>
                <a:latin typeface="Poppins"/>
                <a:cs typeface="Poppins"/>
              </a:rPr>
              <a:t> Level 2 Diploma in Travel and Tourism </a:t>
            </a:r>
          </a:p>
          <a:p>
            <a:pPr>
              <a:buClr>
                <a:srgbClr val="0077C7"/>
              </a:buClr>
              <a:buFont typeface="Wingdings" charset="2"/>
              <a:buChar char="§"/>
            </a:pPr>
            <a:r>
              <a:rPr lang="en-GB" sz="1200" dirty="0">
                <a:solidFill>
                  <a:schemeClr val="bg1">
                    <a:lumMod val="95000"/>
                  </a:schemeClr>
                </a:solidFill>
                <a:latin typeface="Poppins"/>
                <a:cs typeface="Poppins"/>
              </a:rPr>
              <a:t> Level 3 Certificate in Travel and Tourism</a:t>
            </a:r>
          </a:p>
          <a:p>
            <a:pPr>
              <a:buClr>
                <a:srgbClr val="0077C7"/>
              </a:buClr>
              <a:buFont typeface="Wingdings" charset="2"/>
              <a:buChar char="§"/>
            </a:pPr>
            <a:r>
              <a:rPr lang="en-GB" sz="1200" dirty="0">
                <a:solidFill>
                  <a:schemeClr val="bg1">
                    <a:lumMod val="95000"/>
                  </a:schemeClr>
                </a:solidFill>
                <a:latin typeface="Poppins"/>
                <a:cs typeface="Poppins"/>
              </a:rPr>
              <a:t> Level 3 Introductory Diploma in Travel and Tourism </a:t>
            </a:r>
          </a:p>
          <a:p>
            <a:pPr>
              <a:buClr>
                <a:srgbClr val="0077C7"/>
              </a:buClr>
              <a:buFont typeface="Wingdings" charset="2"/>
              <a:buChar char="§"/>
            </a:pPr>
            <a:endParaRPr lang="en-GB" sz="1200" dirty="0">
              <a:solidFill>
                <a:schemeClr val="bg1">
                  <a:lumMod val="95000"/>
                </a:schemeClr>
              </a:solidFill>
              <a:latin typeface="Poppins"/>
              <a:cs typeface="Poppins"/>
            </a:endParaRPr>
          </a:p>
          <a:p>
            <a:pPr>
              <a:buClr>
                <a:srgbClr val="0077C7"/>
              </a:buClr>
              <a:buFont typeface="Wingdings" charset="2"/>
              <a:buChar char="§"/>
            </a:pPr>
            <a:r>
              <a:rPr lang="en-GB" sz="1200" dirty="0">
                <a:solidFill>
                  <a:schemeClr val="bg1">
                    <a:lumMod val="95000"/>
                  </a:schemeClr>
                </a:solidFill>
                <a:latin typeface="Poppins"/>
                <a:cs typeface="Poppins"/>
              </a:rPr>
              <a:t>Progression to Level 3 Diploma and Extended Diploma Yr2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205ECF2-E69B-8F5E-0C7B-0D866AB1F3F8}"/>
              </a:ext>
            </a:extLst>
          </p:cNvPr>
          <p:cNvSpPr txBox="1"/>
          <p:nvPr/>
        </p:nvSpPr>
        <p:spPr>
          <a:xfrm>
            <a:off x="6215499" y="3794098"/>
            <a:ext cx="4583078" cy="300082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lvl="1">
              <a:buClr>
                <a:srgbClr val="0077C7"/>
              </a:buClr>
              <a:buFont typeface="Wingdings" charset="2"/>
              <a:buChar char="§"/>
            </a:pPr>
            <a:r>
              <a:rPr lang="en-GB" sz="1350" dirty="0">
                <a:solidFill>
                  <a:schemeClr val="bg1">
                    <a:lumMod val="95000"/>
                  </a:schemeClr>
                </a:solidFill>
                <a:latin typeface="Poppins"/>
                <a:cs typeface="Poppins"/>
              </a:rPr>
              <a:t> All these programmes have progression opportunities</a:t>
            </a:r>
          </a:p>
          <a:p>
            <a:pPr lvl="1">
              <a:buClr>
                <a:srgbClr val="0077C7"/>
              </a:buClr>
            </a:pPr>
            <a:endParaRPr lang="en-GB" sz="1350" dirty="0">
              <a:solidFill>
                <a:schemeClr val="bg1">
                  <a:lumMod val="95000"/>
                </a:schemeClr>
              </a:solidFill>
              <a:latin typeface="Poppins"/>
              <a:cs typeface="Poppins"/>
            </a:endParaRPr>
          </a:p>
          <a:p>
            <a:pPr lvl="1">
              <a:buClr>
                <a:srgbClr val="0077C7"/>
              </a:buClr>
              <a:buFont typeface="Wingdings" charset="2"/>
              <a:buChar char="§"/>
            </a:pPr>
            <a:r>
              <a:rPr lang="en-US" sz="1350" dirty="0">
                <a:solidFill>
                  <a:schemeClr val="bg1">
                    <a:lumMod val="95000"/>
                  </a:schemeClr>
                </a:solidFill>
                <a:latin typeface="Poppins"/>
                <a:cs typeface="Poppins"/>
              </a:rPr>
              <a:t>Level 3 can be 2 years to achieve the full qualification</a:t>
            </a:r>
          </a:p>
          <a:p>
            <a:pPr lvl="1">
              <a:buClr>
                <a:srgbClr val="0077C7"/>
              </a:buClr>
            </a:pPr>
            <a:endParaRPr lang="en-US" sz="1350" dirty="0">
              <a:solidFill>
                <a:schemeClr val="bg1">
                  <a:lumMod val="95000"/>
                </a:schemeClr>
              </a:solidFill>
              <a:latin typeface="Poppins"/>
              <a:cs typeface="Poppins"/>
            </a:endParaRPr>
          </a:p>
          <a:p>
            <a:pPr lvl="1">
              <a:buClr>
                <a:srgbClr val="0077C7"/>
              </a:buClr>
              <a:buFont typeface="Wingdings" charset="2"/>
              <a:buChar char="§"/>
            </a:pPr>
            <a:r>
              <a:rPr lang="en-US" sz="1350" dirty="0">
                <a:solidFill>
                  <a:schemeClr val="bg1">
                    <a:lumMod val="95000"/>
                  </a:schemeClr>
                </a:solidFill>
                <a:latin typeface="Poppins"/>
                <a:cs typeface="Poppins"/>
              </a:rPr>
              <a:t>Study </a:t>
            </a:r>
            <a:r>
              <a:rPr lang="en-US" sz="1350" dirty="0" err="1">
                <a:solidFill>
                  <a:schemeClr val="bg1">
                    <a:lumMod val="95000"/>
                  </a:schemeClr>
                </a:solidFill>
                <a:latin typeface="Poppins"/>
                <a:cs typeface="Poppins"/>
              </a:rPr>
              <a:t>programmes</a:t>
            </a:r>
            <a:r>
              <a:rPr lang="en-US" sz="1350" dirty="0">
                <a:solidFill>
                  <a:schemeClr val="bg1">
                    <a:lumMod val="95000"/>
                  </a:schemeClr>
                </a:solidFill>
                <a:latin typeface="Poppins"/>
                <a:cs typeface="Poppins"/>
              </a:rPr>
              <a:t> will be determined based on GCSE, destination and initial assessment. </a:t>
            </a:r>
          </a:p>
          <a:p>
            <a:pPr lvl="1">
              <a:buClr>
                <a:srgbClr val="0077C7"/>
              </a:buClr>
              <a:buFont typeface="Wingdings" charset="2"/>
              <a:buChar char="§"/>
            </a:pPr>
            <a:endParaRPr lang="en-US" sz="1350" dirty="0">
              <a:solidFill>
                <a:schemeClr val="bg1">
                  <a:lumMod val="95000"/>
                </a:schemeClr>
              </a:solidFill>
              <a:latin typeface="Poppins"/>
              <a:cs typeface="Poppins"/>
            </a:endParaRPr>
          </a:p>
          <a:p>
            <a:pPr lvl="1">
              <a:buClr>
                <a:srgbClr val="0077C7"/>
              </a:buClr>
              <a:buFont typeface="Wingdings" charset="2"/>
              <a:buChar char="§"/>
            </a:pPr>
            <a:r>
              <a:rPr lang="en-US" sz="1350" dirty="0">
                <a:solidFill>
                  <a:schemeClr val="bg1">
                    <a:lumMod val="95000"/>
                  </a:schemeClr>
                </a:solidFill>
                <a:latin typeface="Poppins"/>
                <a:cs typeface="Poppins"/>
              </a:rPr>
              <a:t>In year 2 Level 3 extended diplomas will have the opportunity to study for a Level 2 Certificate Introduction to Cabin Crew. This will involve a interview process. </a:t>
            </a:r>
          </a:p>
        </p:txBody>
      </p:sp>
    </p:spTree>
    <p:extLst>
      <p:ext uri="{BB962C8B-B14F-4D97-AF65-F5344CB8AC3E}">
        <p14:creationId xmlns:p14="http://schemas.microsoft.com/office/powerpoint/2010/main" val="3012984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3B07EF89-4139-8745-B992-D945B1078F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7" y="-1388"/>
            <a:ext cx="12189533" cy="685938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1949867" y="845242"/>
            <a:ext cx="751798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i="1" dirty="0">
                <a:latin typeface="Poppins" pitchFamily="2" charset="77"/>
                <a:cs typeface="Poppins" pitchFamily="2" charset="77"/>
              </a:rPr>
              <a:t>Study </a:t>
            </a:r>
            <a:r>
              <a:rPr lang="en-US" sz="4050" b="1" i="1" dirty="0" err="1">
                <a:latin typeface="Poppins" pitchFamily="2" charset="77"/>
                <a:cs typeface="Poppins" pitchFamily="2" charset="77"/>
              </a:rPr>
              <a:t>Programmes</a:t>
            </a:r>
            <a:r>
              <a:rPr lang="en-US" sz="4050" b="1" i="1" dirty="0">
                <a:latin typeface="Poppins" pitchFamily="2" charset="77"/>
                <a:cs typeface="Poppins" pitchFamily="2" charset="77"/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962EE0-F775-A049-B115-103909D4783F}"/>
              </a:ext>
            </a:extLst>
          </p:cNvPr>
          <p:cNvSpPr txBox="1"/>
          <p:nvPr/>
        </p:nvSpPr>
        <p:spPr>
          <a:xfrm>
            <a:off x="1949867" y="2578195"/>
            <a:ext cx="6065977" cy="36009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600" dirty="0">
                <a:latin typeface="Source Sans Pro"/>
                <a:ea typeface="Source Sans Pro"/>
                <a:cs typeface="Poppins SemiBold"/>
              </a:rPr>
              <a:t>Study </a:t>
            </a:r>
            <a:r>
              <a:rPr lang="en-US" sz="1600" err="1">
                <a:latin typeface="Source Sans Pro"/>
                <a:ea typeface="Source Sans Pro"/>
                <a:cs typeface="Poppins SemiBold"/>
              </a:rPr>
              <a:t>Programmes</a:t>
            </a:r>
            <a:r>
              <a:rPr lang="en-US" sz="1600" dirty="0">
                <a:latin typeface="Source Sans Pro"/>
                <a:ea typeface="Source Sans Pro"/>
                <a:cs typeface="Poppins SemiBold"/>
              </a:rPr>
              <a:t>  consist of;</a:t>
            </a:r>
          </a:p>
          <a:p>
            <a:endParaRPr lang="en-US" sz="16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r>
              <a:rPr lang="en-US" sz="1600" dirty="0">
                <a:latin typeface="Source Sans Pro"/>
                <a:ea typeface="Source Sans Pro"/>
                <a:cs typeface="Poppins SemiBold"/>
              </a:rPr>
              <a:t>Main </a:t>
            </a:r>
            <a:r>
              <a:rPr lang="en-US" sz="1600" err="1">
                <a:latin typeface="Source Sans Pro"/>
                <a:ea typeface="Source Sans Pro"/>
                <a:cs typeface="Poppins SemiBold"/>
              </a:rPr>
              <a:t>Programme</a:t>
            </a:r>
            <a:endParaRPr lang="en-US" sz="1600">
              <a:latin typeface="Source Sans Pro"/>
              <a:ea typeface="Source Sans Pro"/>
              <a:cs typeface="Poppins SemiBold"/>
            </a:endParaRPr>
          </a:p>
          <a:p>
            <a:r>
              <a:rPr lang="en-US" sz="1600" dirty="0">
                <a:latin typeface="Source Sans Pro"/>
                <a:ea typeface="Source Sans Pro"/>
                <a:cs typeface="Poppins SemiBold"/>
              </a:rPr>
              <a:t>Personal Development </a:t>
            </a:r>
            <a:endParaRPr lang="en-US" sz="16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r>
              <a:rPr lang="en-US" sz="1600" dirty="0">
                <a:latin typeface="Source Sans Pro"/>
                <a:ea typeface="Source Sans Pro"/>
                <a:cs typeface="Poppins SemiBold"/>
              </a:rPr>
              <a:t>Enrichment </a:t>
            </a:r>
            <a:endParaRPr lang="en-US" sz="16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r>
              <a:rPr lang="en-US" sz="1600" dirty="0">
                <a:latin typeface="Source Sans Pro"/>
                <a:ea typeface="Source Sans Pro"/>
                <a:cs typeface="Poppins SemiBold"/>
              </a:rPr>
              <a:t>Independent study </a:t>
            </a:r>
            <a:endParaRPr lang="en-US" sz="16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r>
              <a:rPr lang="en-US" sz="1600" dirty="0">
                <a:latin typeface="Source Sans Pro"/>
                <a:ea typeface="Source Sans Pro"/>
                <a:cs typeface="Poppins SemiBold"/>
              </a:rPr>
              <a:t>Work Placement </a:t>
            </a:r>
            <a:endParaRPr lang="en-US" sz="16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endParaRPr lang="en-US" sz="16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r>
              <a:rPr lang="en-US" sz="1600" dirty="0">
                <a:latin typeface="Source Sans Pro"/>
                <a:ea typeface="Source Sans Pro"/>
                <a:cs typeface="Poppins SemiBold"/>
              </a:rPr>
              <a:t>Digital Skills*</a:t>
            </a:r>
          </a:p>
          <a:p>
            <a:r>
              <a:rPr lang="en-US" sz="1600" dirty="0">
                <a:latin typeface="Source Sans Pro"/>
                <a:ea typeface="Source Sans Pro"/>
                <a:cs typeface="Poppins SemiBold"/>
              </a:rPr>
              <a:t>Math and English*</a:t>
            </a:r>
          </a:p>
          <a:p>
            <a:r>
              <a:rPr lang="en-US" sz="1600" dirty="0">
                <a:latin typeface="Source Sans Pro"/>
                <a:ea typeface="Source Sans Pro"/>
                <a:cs typeface="Poppins SemiBold"/>
              </a:rPr>
              <a:t>Work ready skills*</a:t>
            </a:r>
          </a:p>
          <a:p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							</a:t>
            </a:r>
          </a:p>
          <a:p>
            <a:r>
              <a:rPr lang="en-US" sz="16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								</a:t>
            </a:r>
            <a:r>
              <a:rPr lang="en-US" sz="9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*where applicable </a:t>
            </a:r>
          </a:p>
          <a:p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0793831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DDC298A-74D0-D04D-B2A2-A72B97E22D67}"/>
              </a:ext>
            </a:extLst>
          </p:cNvPr>
          <p:cNvSpPr/>
          <p:nvPr/>
        </p:nvSpPr>
        <p:spPr>
          <a:xfrm>
            <a:off x="1524000" y="85725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" name="Picture 2" descr="Shape, arrow&#10;&#10;Description automatically generated">
            <a:extLst>
              <a:ext uri="{FF2B5EF4-FFF2-40B4-BE49-F238E27FC236}">
                <a16:creationId xmlns:a16="http://schemas.microsoft.com/office/drawing/2014/main" id="{574DA6A2-B0D2-2F48-9FD1-B2B7C44C43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9627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1656479" y="2628708"/>
            <a:ext cx="33568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dirty="0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Welcome Day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EED87D-0FF9-5F57-F05C-86BDDCA3B5F4}"/>
              </a:ext>
            </a:extLst>
          </p:cNvPr>
          <p:cNvSpPr txBox="1"/>
          <p:nvPr/>
        </p:nvSpPr>
        <p:spPr>
          <a:xfrm>
            <a:off x="5677913" y="2542786"/>
            <a:ext cx="4638674" cy="286232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u="sng" dirty="0">
                <a:solidFill>
                  <a:schemeClr val="bg1"/>
                </a:solidFill>
                <a:latin typeface="Source Sans Pro"/>
                <a:ea typeface="Source Sans Pro"/>
              </a:rPr>
              <a:t>End of August - TBC</a:t>
            </a:r>
          </a:p>
          <a:p>
            <a:r>
              <a:rPr lang="en-US" dirty="0">
                <a:solidFill>
                  <a:schemeClr val="bg1"/>
                </a:solidFill>
                <a:ea typeface="+mn-lt"/>
                <a:cs typeface="+mn-lt"/>
              </a:rPr>
              <a:t>Student will be given the opportunity to come and meet other students prior to starting the course – Keep an eye on our social media and web page. </a:t>
            </a:r>
          </a:p>
          <a:p>
            <a:endParaRPr lang="en-US" dirty="0">
              <a:solidFill>
                <a:schemeClr val="bg1"/>
              </a:solidFill>
              <a:ea typeface="+mn-lt"/>
              <a:cs typeface="+mn-lt"/>
            </a:endParaRPr>
          </a:p>
          <a:p>
            <a:r>
              <a:rPr lang="en-US" dirty="0">
                <a:solidFill>
                  <a:schemeClr val="bg1"/>
                </a:solidFill>
                <a:ea typeface="+mn-lt"/>
                <a:cs typeface="+mn-lt"/>
              </a:rPr>
              <a:t>Bring your results </a:t>
            </a:r>
          </a:p>
          <a:p>
            <a:r>
              <a:rPr lang="en-US" dirty="0">
                <a:solidFill>
                  <a:schemeClr val="bg1"/>
                </a:solidFill>
                <a:ea typeface="+mn-lt"/>
                <a:cs typeface="+mn-lt"/>
              </a:rPr>
              <a:t>Receive your timetable </a:t>
            </a:r>
          </a:p>
          <a:p>
            <a:r>
              <a:rPr lang="en-US" dirty="0">
                <a:solidFill>
                  <a:schemeClr val="bg1"/>
                </a:solidFill>
                <a:ea typeface="+mn-lt"/>
                <a:cs typeface="+mn-lt"/>
              </a:rPr>
              <a:t>Initial assessment </a:t>
            </a:r>
          </a:p>
          <a:p>
            <a:r>
              <a:rPr lang="en-US" dirty="0">
                <a:solidFill>
                  <a:schemeClr val="bg1"/>
                </a:solidFill>
                <a:ea typeface="+mn-lt"/>
                <a:cs typeface="+mn-lt"/>
              </a:rPr>
              <a:t>Wear your uniform</a:t>
            </a:r>
          </a:p>
        </p:txBody>
      </p:sp>
    </p:spTree>
    <p:extLst>
      <p:ext uri="{BB962C8B-B14F-4D97-AF65-F5344CB8AC3E}">
        <p14:creationId xmlns:p14="http://schemas.microsoft.com/office/powerpoint/2010/main" val="3791160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EB31251A-9D5F-684F-BAB2-9A4BDECA9FD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11" name="Picture 10" descr="A picture containing shape&#10;&#10;Description automatically generated">
            <a:extLst>
              <a:ext uri="{FF2B5EF4-FFF2-40B4-BE49-F238E27FC236}">
                <a16:creationId xmlns:a16="http://schemas.microsoft.com/office/drawing/2014/main" id="{A5CB9E66-C893-FE47-8802-23BE6CD99C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5534"/>
          <a:stretch/>
        </p:blipFill>
        <p:spPr>
          <a:xfrm>
            <a:off x="10756628" y="180357"/>
            <a:ext cx="1322249" cy="51435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1347663" y="2036526"/>
            <a:ext cx="4748337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/>
            <a:r>
              <a:rPr lang="en-US" sz="4050" b="1" i="1" dirty="0">
                <a:solidFill>
                  <a:srgbClr val="F5AEBF"/>
                </a:solidFill>
                <a:latin typeface="Poppins" pitchFamily="2" charset="77"/>
                <a:cs typeface="Poppins" pitchFamily="2" charset="77"/>
              </a:rPr>
              <a:t>First Day Of Term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E12F0A-1020-3485-E110-52F5803B4F9B}"/>
              </a:ext>
            </a:extLst>
          </p:cNvPr>
          <p:cNvSpPr txBox="1"/>
          <p:nvPr/>
        </p:nvSpPr>
        <p:spPr>
          <a:xfrm>
            <a:off x="1347662" y="3311896"/>
            <a:ext cx="64377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Source Sans Pro"/>
                <a:ea typeface="Source Sans Pro"/>
              </a:rPr>
              <a:t>Following welcome day you will be issued with your first day of term information and a timetable.  </a:t>
            </a:r>
            <a:endParaRPr lang="en-US" dirty="0">
              <a:solidFill>
                <a:schemeClr val="bg1"/>
              </a:solidFill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834448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E59935D8-ECF9-3444-978E-4F19BE030F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60776"/>
          </a:xfrm>
          <a:prstGeom prst="rect">
            <a:avLst/>
          </a:prstGeom>
        </p:spPr>
      </p:pic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39A2ADAD-5718-AA4B-B8CB-D20D997551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3405" y="2237541"/>
            <a:ext cx="2005193" cy="13898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1778395" y="2147880"/>
            <a:ext cx="3658301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50" b="1" dirty="0">
                <a:latin typeface="Poppins SemiBold" pitchFamily="2" charset="77"/>
                <a:cs typeface="Poppins SemiBold" pitchFamily="2" charset="77"/>
              </a:rPr>
              <a:t>What do you need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BA4178-45B5-0740-AA9A-2BCADBF1CE30}"/>
              </a:ext>
            </a:extLst>
          </p:cNvPr>
          <p:cNvSpPr txBox="1"/>
          <p:nvPr/>
        </p:nvSpPr>
        <p:spPr>
          <a:xfrm>
            <a:off x="6096001" y="2267305"/>
            <a:ext cx="37225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What are you going to need for your first day and through out your time on our </a:t>
            </a:r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programmes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. </a:t>
            </a:r>
          </a:p>
          <a:p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Pen, Notepad and File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Statement of results/Enrolment details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Positive Attitude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£30 Enrichment Fee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Travel and Tourism Uniform </a:t>
            </a:r>
          </a:p>
        </p:txBody>
      </p:sp>
    </p:spTree>
    <p:extLst>
      <p:ext uri="{BB962C8B-B14F-4D97-AF65-F5344CB8AC3E}">
        <p14:creationId xmlns:p14="http://schemas.microsoft.com/office/powerpoint/2010/main" val="35635710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Rectangle 1035">
            <a:extLst>
              <a:ext uri="{FF2B5EF4-FFF2-40B4-BE49-F238E27FC236}">
                <a16:creationId xmlns:a16="http://schemas.microsoft.com/office/drawing/2014/main" id="{5CB593EA-2F98-479F-B4C4-F366571FA6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Picture 16" descr="Icon&#10;&#10;Description automatically generated">
            <a:extLst>
              <a:ext uri="{FF2B5EF4-FFF2-40B4-BE49-F238E27FC236}">
                <a16:creationId xmlns:a16="http://schemas.microsoft.com/office/drawing/2014/main" id="{197A1FB2-5837-2649-848E-F3E4F3AC1CF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73" r="3726" b="-1"/>
          <a:stretch/>
        </p:blipFill>
        <p:spPr>
          <a:xfrm>
            <a:off x="1" y="1"/>
            <a:ext cx="2970465" cy="3383279"/>
          </a:xfrm>
          <a:prstGeom prst="rect">
            <a:avLst/>
          </a:prstGeom>
        </p:spPr>
      </p:pic>
      <p:pic>
        <p:nvPicPr>
          <p:cNvPr id="1031" name="Picture 63" descr="Work tie">
            <a:extLst>
              <a:ext uri="{FF2B5EF4-FFF2-40B4-BE49-F238E27FC236}">
                <a16:creationId xmlns:a16="http://schemas.microsoft.com/office/drawing/2014/main" id="{B731AD38-96F3-4897-94FE-F4313C34DB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7" r="4" b="4504"/>
          <a:stretch/>
        </p:blipFill>
        <p:spPr bwMode="auto">
          <a:xfrm>
            <a:off x="9153708" y="464598"/>
            <a:ext cx="1527128" cy="1804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Two women wearing matching outfits&#10;&#10;Description automatically generated">
            <a:extLst>
              <a:ext uri="{FF2B5EF4-FFF2-40B4-BE49-F238E27FC236}">
                <a16:creationId xmlns:a16="http://schemas.microsoft.com/office/drawing/2014/main" id="{33205423-6A15-91DC-84F5-6CB4D3CA807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-1677" t="23296" r="1184" b="29715"/>
          <a:stretch/>
        </p:blipFill>
        <p:spPr>
          <a:xfrm>
            <a:off x="10112549" y="2733414"/>
            <a:ext cx="1943788" cy="1965174"/>
          </a:xfrm>
          <a:prstGeom prst="rect">
            <a:avLst/>
          </a:prstGeom>
        </p:spPr>
      </p:pic>
      <p:pic>
        <p:nvPicPr>
          <p:cNvPr id="1029" name="Picture 60" descr="'Colours' Chiffon scarf">
            <a:extLst>
              <a:ext uri="{FF2B5EF4-FFF2-40B4-BE49-F238E27FC236}">
                <a16:creationId xmlns:a16="http://schemas.microsoft.com/office/drawing/2014/main" id="{3261AA8B-0B6A-4EF9-8702-899382D6884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" b="4900"/>
          <a:stretch/>
        </p:blipFill>
        <p:spPr bwMode="auto">
          <a:xfrm>
            <a:off x="10299594" y="4900003"/>
            <a:ext cx="1433002" cy="1632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6491653" y="3799272"/>
            <a:ext cx="5193748" cy="6371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b="1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Uniform Standards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DA65578-53CA-4198-A5BE-9D7E89CA84F8}"/>
              </a:ext>
            </a:extLst>
          </p:cNvPr>
          <p:cNvSpPr txBox="1"/>
          <p:nvPr/>
        </p:nvSpPr>
        <p:spPr>
          <a:xfrm>
            <a:off x="5229968" y="182425"/>
            <a:ext cx="3939705" cy="549761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</a:rPr>
              <a:t>FEMALE UNIFORM</a:t>
            </a:r>
            <a:endParaRPr lang="en-US" b="1" dirty="0">
              <a:solidFill>
                <a:schemeClr val="bg1"/>
              </a:solidFill>
              <a:ea typeface="Calibri"/>
              <a:cs typeface="Calibri"/>
            </a:endParaRPr>
          </a:p>
          <a:p>
            <a:pPr marL="257175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ea typeface="Calibri"/>
                <a:cs typeface="Calibri"/>
              </a:rPr>
              <a:t>Navy tunic and slimline trousers</a:t>
            </a:r>
            <a:r>
              <a:rPr lang="en-US" dirty="0">
                <a:solidFill>
                  <a:schemeClr val="bg1"/>
                </a:solidFill>
              </a:rPr>
              <a:t>  - x2 options</a:t>
            </a:r>
            <a:endParaRPr lang="en-US" dirty="0">
              <a:solidFill>
                <a:schemeClr val="bg1"/>
              </a:solidFill>
              <a:ea typeface="Calibri"/>
              <a:cs typeface="Calibri"/>
            </a:endParaRPr>
          </a:p>
          <a:p>
            <a:pPr marL="257175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Navy Madeline/Coco and Elena Dress</a:t>
            </a:r>
            <a:endParaRPr lang="en-US" dirty="0">
              <a:solidFill>
                <a:schemeClr val="bg1"/>
              </a:solidFill>
              <a:ea typeface="Calibri"/>
              <a:cs typeface="Calibri"/>
            </a:endParaRPr>
          </a:p>
          <a:p>
            <a:pPr marL="257175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Plain black/navy shoes (small court heel or smart flat shoes)</a:t>
            </a:r>
            <a:endParaRPr lang="en-US" dirty="0">
              <a:solidFill>
                <a:schemeClr val="bg1"/>
              </a:solidFill>
              <a:ea typeface="Calibri"/>
              <a:cs typeface="Calibri"/>
            </a:endParaRPr>
          </a:p>
          <a:p>
            <a:pPr marL="257175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Red neck scarf</a:t>
            </a:r>
          </a:p>
          <a:p>
            <a:pPr marL="257175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ea typeface="Calibri"/>
                <a:cs typeface="Calibri"/>
              </a:rPr>
              <a:t>Available to try on in beauty rooms</a:t>
            </a:r>
          </a:p>
          <a:p>
            <a:pPr marL="257175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ea typeface="Calibri"/>
                <a:cs typeface="Calibri"/>
              </a:rPr>
              <a:t>La Beeby order forms available with QR code</a:t>
            </a:r>
          </a:p>
          <a:p>
            <a:pPr marL="257175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ea typeface="Calibri"/>
                <a:cs typeface="Calibri"/>
              </a:rPr>
              <a:t>Must be worn on welcome day</a:t>
            </a: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Clr>
                <a:srgbClr val="0077C7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ea typeface="Calibri"/>
              <a:cs typeface="Calibri"/>
            </a:endParaRP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Clr>
                <a:srgbClr val="0077C7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ea typeface="Calibri"/>
              <a:cs typeface="Calibri"/>
            </a:endParaRP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Clr>
                <a:srgbClr val="0077C7"/>
              </a:buCl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</a:rPr>
              <a:t>MALE UNIFORM</a:t>
            </a:r>
            <a:endParaRPr lang="en-US" b="1" dirty="0">
              <a:solidFill>
                <a:schemeClr val="bg1"/>
              </a:solidFill>
              <a:ea typeface="Calibri"/>
              <a:cs typeface="Calibri"/>
            </a:endParaRP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Plain Navy Business Suit</a:t>
            </a:r>
            <a:endParaRPr lang="en-US" dirty="0">
              <a:solidFill>
                <a:schemeClr val="bg1"/>
              </a:solidFill>
              <a:ea typeface="Calibri"/>
              <a:cs typeface="Calibri"/>
            </a:endParaRP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Plain Navy long sleeve Shirt</a:t>
            </a:r>
            <a:endParaRPr lang="en-US" dirty="0">
              <a:solidFill>
                <a:schemeClr val="bg1"/>
              </a:solidFill>
              <a:ea typeface="Calibri"/>
              <a:cs typeface="Calibri"/>
            </a:endParaRP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Black Formal Shoes</a:t>
            </a: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ea typeface="Calibri"/>
                <a:cs typeface="Calibri"/>
              </a:rPr>
              <a:t>Red tie </a:t>
            </a: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FFFF"/>
                </a:solidFill>
              </a:rPr>
              <a:t>Red tie to be purchased from the college</a:t>
            </a:r>
            <a:endParaRPr lang="en-US" sz="1600" dirty="0">
              <a:solidFill>
                <a:srgbClr val="FFFFFF"/>
              </a:solidFill>
              <a:ea typeface="Calibri"/>
              <a:cs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962EE0-F775-A049-B115-103909D4783F}"/>
              </a:ext>
            </a:extLst>
          </p:cNvPr>
          <p:cNvSpPr txBox="1"/>
          <p:nvPr/>
        </p:nvSpPr>
        <p:spPr>
          <a:xfrm>
            <a:off x="1736836" y="2271564"/>
            <a:ext cx="5947541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Clr>
                <a:srgbClr val="FF0000"/>
              </a:buClr>
              <a:buSzPct val="150000"/>
              <a:buFont typeface="Wingdings" pitchFamily="2" charset="2"/>
              <a:buChar char="ü"/>
            </a:pPr>
            <a:endParaRPr lang="en-GB" sz="1200"/>
          </a:p>
          <a:p>
            <a:pPr marL="214313" indent="-214313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2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13783569-077B-471E-813D-D56420C00274}"/>
              </a:ext>
            </a:extLst>
          </p:cNvPr>
          <p:cNvSpPr txBox="1">
            <a:spLocks/>
          </p:cNvSpPr>
          <p:nvPr/>
        </p:nvSpPr>
        <p:spPr>
          <a:xfrm>
            <a:off x="2121136" y="2579791"/>
            <a:ext cx="4753304" cy="1909598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0077C7"/>
              </a:buClr>
            </a:pPr>
            <a:endParaRPr lang="en-US" sz="1500" dirty="0">
              <a:latin typeface=""/>
            </a:endParaRPr>
          </a:p>
        </p:txBody>
      </p:sp>
      <p:pic>
        <p:nvPicPr>
          <p:cNvPr id="3" name="Picture 2" descr="A group of women wearing matching outfits&#10;&#10;Description automatically generated">
            <a:extLst>
              <a:ext uri="{FF2B5EF4-FFF2-40B4-BE49-F238E27FC236}">
                <a16:creationId xmlns:a16="http://schemas.microsoft.com/office/drawing/2014/main" id="{FA75BBFE-84BA-25F1-597E-7609ACC917A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17" t="7388" r="67947" b="-172"/>
          <a:stretch/>
        </p:blipFill>
        <p:spPr>
          <a:xfrm>
            <a:off x="2098567" y="303910"/>
            <a:ext cx="1943788" cy="5488173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3D25E5FD-23A4-C881-E84B-D86BD0C595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80" y="157823"/>
            <a:ext cx="1915063" cy="2872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FEDBDCDF-66FC-33DE-B453-A25C68838D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2" y="3429000"/>
            <a:ext cx="2020279" cy="3030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3E02B930-D5D1-72EA-B4F5-7B7325131C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4869" y="3501736"/>
            <a:ext cx="1943789" cy="2915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35126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7148cc2-a657-48f2-8ff6-4d0f9dc1c1c3">
      <Terms xmlns="http://schemas.microsoft.com/office/infopath/2007/PartnerControls"/>
    </lcf76f155ced4ddcb4097134ff3c332f>
    <_ip_UnifiedCompliancePolicyUIAction xmlns="http://schemas.microsoft.com/sharepoint/v3" xsi:nil="true"/>
    <TaxCatchAll xmlns="cd7af3ca-b65f-45d6-a60f-8f38b68686af" xsi:nil="true"/>
    <_ip_UnifiedCompliancePolicyProperties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A2D2F34D79638409876F1DC25118CF4" ma:contentTypeVersion="22" ma:contentTypeDescription="Create a new document." ma:contentTypeScope="" ma:versionID="14491efdf221d8bc58b2dcdcd6a79094">
  <xsd:schema xmlns:xsd="http://www.w3.org/2001/XMLSchema" xmlns:xs="http://www.w3.org/2001/XMLSchema" xmlns:p="http://schemas.microsoft.com/office/2006/metadata/properties" xmlns:ns1="http://schemas.microsoft.com/sharepoint/v3" xmlns:ns2="97148cc2-a657-48f2-8ff6-4d0f9dc1c1c3" xmlns:ns3="cd7af3ca-b65f-45d6-a60f-8f38b68686af" targetNamespace="http://schemas.microsoft.com/office/2006/metadata/properties" ma:root="true" ma:fieldsID="6a47458e93c772c864fc94f5320f3584" ns1:_="" ns2:_="" ns3:_="">
    <xsd:import namespace="http://schemas.microsoft.com/sharepoint/v3"/>
    <xsd:import namespace="97148cc2-a657-48f2-8ff6-4d0f9dc1c1c3"/>
    <xsd:import namespace="cd7af3ca-b65f-45d6-a60f-8f38b68686a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4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5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148cc2-a657-48f2-8ff6-4d0f9dc1c1c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87c8ee4-d1cb-493a-b1c2-7de609d0973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8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7af3ca-b65f-45d6-a60f-8f38b68686af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8d0718e7-13ff-4bbb-9e58-08c9c324fd63}" ma:internalName="TaxCatchAll" ma:showField="CatchAllData" ma:web="cd7af3ca-b65f-45d6-a60f-8f38b68686a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78C6A36-44C7-4664-8C73-4ABBF42A29DA}">
  <ds:schemaRefs>
    <ds:schemaRef ds:uri="http://schemas.microsoft.com/office/2006/metadata/properties"/>
    <ds:schemaRef ds:uri="http://schemas.microsoft.com/office/infopath/2007/PartnerControls"/>
    <ds:schemaRef ds:uri="97148cc2-a657-48f2-8ff6-4d0f9dc1c1c3"/>
    <ds:schemaRef ds:uri="http://schemas.microsoft.com/sharepoint/v3"/>
    <ds:schemaRef ds:uri="cd7af3ca-b65f-45d6-a60f-8f38b68686af"/>
  </ds:schemaRefs>
</ds:datastoreItem>
</file>

<file path=customXml/itemProps2.xml><?xml version="1.0" encoding="utf-8"?>
<ds:datastoreItem xmlns:ds="http://schemas.openxmlformats.org/officeDocument/2006/customXml" ds:itemID="{8676C51A-C1CE-4D43-A42B-1BC947081B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97148cc2-a657-48f2-8ff6-4d0f9dc1c1c3"/>
    <ds:schemaRef ds:uri="cd7af3ca-b65f-45d6-a60f-8f38b68686a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1A7C148-94F3-41D1-8D19-20C5FD14280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1658</TotalTime>
  <Words>895</Words>
  <Application>Microsoft Office PowerPoint</Application>
  <PresentationFormat>Widescreen</PresentationFormat>
  <Paragraphs>165</Paragraphs>
  <Slides>28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Gemma Hassan</dc:creator>
  <cp:lastModifiedBy>Faye Clark</cp:lastModifiedBy>
  <cp:revision>176</cp:revision>
  <dcterms:created xsi:type="dcterms:W3CDTF">2016-05-05T10:47:11Z</dcterms:created>
  <dcterms:modified xsi:type="dcterms:W3CDTF">2026-06-22T10:21:05Z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0x0101001A2D2F34D79638409876F1DC25118CF4</vt:lpwstr>
  </property>
  <property fmtid="{D5CDD505-2E9C-101B-9397-08002B2CF9AE}" pid="3" name="MediaServiceImageTags">
    <vt:lpwstr/>
  </property>
</Properties>
</file>