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3" r:id="rId5"/>
  </p:sldMasterIdLst>
  <p:notesMasterIdLst>
    <p:notesMasterId r:id="rId34"/>
  </p:notesMasterIdLst>
  <p:sldIdLst>
    <p:sldId id="256" r:id="rId6"/>
    <p:sldId id="270" r:id="rId7"/>
    <p:sldId id="284" r:id="rId8"/>
    <p:sldId id="290" r:id="rId9"/>
    <p:sldId id="273" r:id="rId10"/>
    <p:sldId id="261" r:id="rId11"/>
    <p:sldId id="272" r:id="rId12"/>
    <p:sldId id="259" r:id="rId13"/>
    <p:sldId id="280" r:id="rId14"/>
    <p:sldId id="291" r:id="rId15"/>
    <p:sldId id="257" r:id="rId16"/>
    <p:sldId id="452" r:id="rId17"/>
    <p:sldId id="264" r:id="rId18"/>
    <p:sldId id="258" r:id="rId19"/>
    <p:sldId id="260" r:id="rId20"/>
    <p:sldId id="262" r:id="rId21"/>
    <p:sldId id="451" r:id="rId22"/>
    <p:sldId id="453" r:id="rId23"/>
    <p:sldId id="454" r:id="rId24"/>
    <p:sldId id="455" r:id="rId25"/>
    <p:sldId id="456" r:id="rId26"/>
    <p:sldId id="263" r:id="rId27"/>
    <p:sldId id="266" r:id="rId28"/>
    <p:sldId id="265" r:id="rId29"/>
    <p:sldId id="268" r:id="rId30"/>
    <p:sldId id="267" r:id="rId31"/>
    <p:sldId id="457" r:id="rId32"/>
    <p:sldId id="27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AEA998-DB35-FB69-13FF-96A9C5645FDC}" v="27" dt="2026-06-22T07:56:18.162"/>
    <p1510:client id="{BADCD1B7-5467-E3D0-CEC8-1DB9BDFFB5C5}" v="2" dt="2026-06-22T10:21:04.4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805" autoAdjust="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144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BADCD1B7-5467-E3D0-CEC8-1DB9BDFFB5C5}"/>
    <pc:docChg chg="modSld">
      <pc:chgData name="Rahela Begum" userId="S::112248@newdur.ac.uk::39cd3f91-8369-40d8-ae44-3a833e1ba417" providerId="AD" clId="Web-{BADCD1B7-5467-E3D0-CEC8-1DB9BDFFB5C5}" dt="2026-06-22T10:21:04.462" v="1"/>
      <pc:docMkLst>
        <pc:docMk/>
      </pc:docMkLst>
      <pc:sldChg chg="addSp delSp modSp">
        <pc:chgData name="Rahela Begum" userId="S::112248@newdur.ac.uk::39cd3f91-8369-40d8-ae44-3a833e1ba417" providerId="AD" clId="Web-{BADCD1B7-5467-E3D0-CEC8-1DB9BDFFB5C5}" dt="2026-06-22T10:21:04.462" v="1"/>
        <pc:sldMkLst>
          <pc:docMk/>
          <pc:sldMk cId="2212503359" sldId="267"/>
        </pc:sldMkLst>
        <pc:picChg chg="add mod">
          <ac:chgData name="Rahela Begum" userId="S::112248@newdur.ac.uk::39cd3f91-8369-40d8-ae44-3a833e1ba417" providerId="AD" clId="Web-{BADCD1B7-5467-E3D0-CEC8-1DB9BDFFB5C5}" dt="2026-06-22T10:21:04.462" v="1"/>
          <ac:picMkLst>
            <pc:docMk/>
            <pc:sldMk cId="2212503359" sldId="267"/>
            <ac:picMk id="2" creationId="{83922396-4CFA-E378-3670-1B2DFAC82205}"/>
          </ac:picMkLst>
        </pc:picChg>
        <pc:picChg chg="del">
          <ac:chgData name="Rahela Begum" userId="S::112248@newdur.ac.uk::39cd3f91-8369-40d8-ae44-3a833e1ba417" providerId="AD" clId="Web-{BADCD1B7-5467-E3D0-CEC8-1DB9BDFFB5C5}" dt="2026-06-22T10:20:54.962" v="0"/>
          <ac:picMkLst>
            <pc:docMk/>
            <pc:sldMk cId="2212503359" sldId="267"/>
            <ac:picMk id="5" creationId="{CE9AF77A-B1E4-ABE3-F3A0-BF6206181E9A}"/>
          </ac:picMkLst>
        </pc:picChg>
      </pc:sldChg>
    </pc:docChg>
  </pc:docChgLst>
  <pc:docChgLst>
    <pc:chgData name="Daniel Haley" userId="S::111191@newdur.ac.uk::994f7756-eb39-4e13-9856-a23ffc81c83a" providerId="AD" clId="Web-{5DAEA998-DB35-FB69-13FF-96A9C5645FDC}"/>
    <pc:docChg chg="addSld delSld sldOrd">
      <pc:chgData name="Daniel Haley" userId="S::111191@newdur.ac.uk::994f7756-eb39-4e13-9856-a23ffc81c83a" providerId="AD" clId="Web-{5DAEA998-DB35-FB69-13FF-96A9C5645FDC}" dt="2026-06-22T07:56:18.162" v="26"/>
      <pc:docMkLst>
        <pc:docMk/>
      </pc:docMkLst>
      <pc:sldChg chg="add ord">
        <pc:chgData name="Daniel Haley" userId="S::111191@newdur.ac.uk::994f7756-eb39-4e13-9856-a23ffc81c83a" providerId="AD" clId="Web-{5DAEA998-DB35-FB69-13FF-96A9C5645FDC}" dt="2026-06-22T07:56:11.240" v="23"/>
        <pc:sldMkLst>
          <pc:docMk/>
          <pc:sldMk cId="1787861646" sldId="258"/>
        </pc:sldMkLst>
      </pc:sldChg>
      <pc:sldChg chg="add ord">
        <pc:chgData name="Daniel Haley" userId="S::111191@newdur.ac.uk::994f7756-eb39-4e13-9856-a23ffc81c83a" providerId="AD" clId="Web-{5DAEA998-DB35-FB69-13FF-96A9C5645FDC}" dt="2026-06-22T07:56:18.162" v="26"/>
        <pc:sldMkLst>
          <pc:docMk/>
          <pc:sldMk cId="3384839939" sldId="260"/>
        </pc:sldMkLst>
      </pc:sldChg>
      <pc:sldChg chg="add ord">
        <pc:chgData name="Daniel Haley" userId="S::111191@newdur.ac.uk::994f7756-eb39-4e13-9856-a23ffc81c83a" providerId="AD" clId="Web-{5DAEA998-DB35-FB69-13FF-96A9C5645FDC}" dt="2026-06-22T07:56:18.162" v="25"/>
        <pc:sldMkLst>
          <pc:docMk/>
          <pc:sldMk cId="1934514868" sldId="262"/>
        </pc:sldMkLst>
      </pc:sldChg>
      <pc:sldChg chg="add">
        <pc:chgData name="Daniel Haley" userId="S::111191@newdur.ac.uk::994f7756-eb39-4e13-9856-a23ffc81c83a" providerId="AD" clId="Web-{5DAEA998-DB35-FB69-13FF-96A9C5645FDC}" dt="2026-06-22T07:55:59.615" v="16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5DAEA998-DB35-FB69-13FF-96A9C5645FDC}" dt="2026-06-22T07:56:01.428" v="18"/>
        <pc:sldMkLst>
          <pc:docMk/>
          <pc:sldMk cId="3026985088" sldId="265"/>
        </pc:sldMkLst>
      </pc:sldChg>
      <pc:sldChg chg="add">
        <pc:chgData name="Daniel Haley" userId="S::111191@newdur.ac.uk::994f7756-eb39-4e13-9856-a23ffc81c83a" providerId="AD" clId="Web-{5DAEA998-DB35-FB69-13FF-96A9C5645FDC}" dt="2026-06-22T07:56:00.553" v="17"/>
        <pc:sldMkLst>
          <pc:docMk/>
          <pc:sldMk cId="3717747010" sldId="266"/>
        </pc:sldMkLst>
      </pc:sldChg>
      <pc:sldChg chg="add">
        <pc:chgData name="Daniel Haley" userId="S::111191@newdur.ac.uk::994f7756-eb39-4e13-9856-a23ffc81c83a" providerId="AD" clId="Web-{5DAEA998-DB35-FB69-13FF-96A9C5645FDC}" dt="2026-06-22T07:56:03.428" v="20"/>
        <pc:sldMkLst>
          <pc:docMk/>
          <pc:sldMk cId="2212503359" sldId="267"/>
        </pc:sldMkLst>
      </pc:sldChg>
      <pc:sldChg chg="add">
        <pc:chgData name="Daniel Haley" userId="S::111191@newdur.ac.uk::994f7756-eb39-4e13-9856-a23ffc81c83a" providerId="AD" clId="Web-{5DAEA998-DB35-FB69-13FF-96A9C5645FDC}" dt="2026-06-22T07:56:02.490" v="19"/>
        <pc:sldMkLst>
          <pc:docMk/>
          <pc:sldMk cId="2079048630" sldId="268"/>
        </pc:sldMkLst>
      </pc:sldChg>
      <pc:sldChg chg="del">
        <pc:chgData name="Daniel Haley" userId="S::111191@newdur.ac.uk::994f7756-eb39-4e13-9856-a23ffc81c83a" providerId="AD" clId="Web-{5DAEA998-DB35-FB69-13FF-96A9C5645FDC}" dt="2026-06-22T07:55:32.537" v="8"/>
        <pc:sldMkLst>
          <pc:docMk/>
          <pc:sldMk cId="497064211" sldId="298"/>
        </pc:sldMkLst>
      </pc:sldChg>
      <pc:sldChg chg="del">
        <pc:chgData name="Daniel Haley" userId="S::111191@newdur.ac.uk::994f7756-eb39-4e13-9856-a23ffc81c83a" providerId="AD" clId="Web-{5DAEA998-DB35-FB69-13FF-96A9C5645FDC}" dt="2026-06-22T07:55:32.537" v="7"/>
        <pc:sldMkLst>
          <pc:docMk/>
          <pc:sldMk cId="2988147542" sldId="299"/>
        </pc:sldMkLst>
      </pc:sldChg>
      <pc:sldChg chg="del">
        <pc:chgData name="Daniel Haley" userId="S::111191@newdur.ac.uk::994f7756-eb39-4e13-9856-a23ffc81c83a" providerId="AD" clId="Web-{5DAEA998-DB35-FB69-13FF-96A9C5645FDC}" dt="2026-06-22T07:55:32.537" v="6"/>
        <pc:sldMkLst>
          <pc:docMk/>
          <pc:sldMk cId="4024647996" sldId="300"/>
        </pc:sldMkLst>
      </pc:sldChg>
      <pc:sldChg chg="del">
        <pc:chgData name="Daniel Haley" userId="S::111191@newdur.ac.uk::994f7756-eb39-4e13-9856-a23ffc81c83a" providerId="AD" clId="Web-{5DAEA998-DB35-FB69-13FF-96A9C5645FDC}" dt="2026-06-22T07:55:32.521" v="4"/>
        <pc:sldMkLst>
          <pc:docMk/>
          <pc:sldMk cId="3098855664" sldId="301"/>
        </pc:sldMkLst>
      </pc:sldChg>
      <pc:sldChg chg="del">
        <pc:chgData name="Daniel Haley" userId="S::111191@newdur.ac.uk::994f7756-eb39-4e13-9856-a23ffc81c83a" providerId="AD" clId="Web-{5DAEA998-DB35-FB69-13FF-96A9C5645FDC}" dt="2026-06-22T07:55:32.521" v="5"/>
        <pc:sldMkLst>
          <pc:docMk/>
          <pc:sldMk cId="2195922991" sldId="302"/>
        </pc:sldMkLst>
      </pc:sldChg>
      <pc:sldChg chg="del">
        <pc:chgData name="Daniel Haley" userId="S::111191@newdur.ac.uk::994f7756-eb39-4e13-9856-a23ffc81c83a" providerId="AD" clId="Web-{5DAEA998-DB35-FB69-13FF-96A9C5645FDC}" dt="2026-06-22T07:55:32.521" v="2"/>
        <pc:sldMkLst>
          <pc:docMk/>
          <pc:sldMk cId="1775914536" sldId="303"/>
        </pc:sldMkLst>
      </pc:sldChg>
      <pc:sldChg chg="del">
        <pc:chgData name="Daniel Haley" userId="S::111191@newdur.ac.uk::994f7756-eb39-4e13-9856-a23ffc81c83a" providerId="AD" clId="Web-{5DAEA998-DB35-FB69-13FF-96A9C5645FDC}" dt="2026-06-22T07:55:32.521" v="1"/>
        <pc:sldMkLst>
          <pc:docMk/>
          <pc:sldMk cId="3823759210" sldId="304"/>
        </pc:sldMkLst>
      </pc:sldChg>
      <pc:sldChg chg="del">
        <pc:chgData name="Daniel Haley" userId="S::111191@newdur.ac.uk::994f7756-eb39-4e13-9856-a23ffc81c83a" providerId="AD" clId="Web-{5DAEA998-DB35-FB69-13FF-96A9C5645FDC}" dt="2026-06-22T07:55:32.521" v="0"/>
        <pc:sldMkLst>
          <pc:docMk/>
          <pc:sldMk cId="1446783845" sldId="305"/>
        </pc:sldMkLst>
      </pc:sldChg>
      <pc:sldChg chg="del">
        <pc:chgData name="Daniel Haley" userId="S::111191@newdur.ac.uk::994f7756-eb39-4e13-9856-a23ffc81c83a" providerId="AD" clId="Web-{5DAEA998-DB35-FB69-13FF-96A9C5645FDC}" dt="2026-06-22T07:56:09.225" v="22"/>
        <pc:sldMkLst>
          <pc:docMk/>
          <pc:sldMk cId="1480522159" sldId="307"/>
        </pc:sldMkLst>
      </pc:sldChg>
      <pc:sldChg chg="del">
        <pc:chgData name="Daniel Haley" userId="S::111191@newdur.ac.uk::994f7756-eb39-4e13-9856-a23ffc81c83a" providerId="AD" clId="Web-{5DAEA998-DB35-FB69-13FF-96A9C5645FDC}" dt="2026-06-22T07:56:13.600" v="24"/>
        <pc:sldMkLst>
          <pc:docMk/>
          <pc:sldMk cId="4183088990" sldId="308"/>
        </pc:sldMkLst>
      </pc:sldChg>
      <pc:sldChg chg="del">
        <pc:chgData name="Daniel Haley" userId="S::111191@newdur.ac.uk::994f7756-eb39-4e13-9856-a23ffc81c83a" providerId="AD" clId="Web-{5DAEA998-DB35-FB69-13FF-96A9C5645FDC}" dt="2026-06-22T07:55:32.521" v="3"/>
        <pc:sldMkLst>
          <pc:docMk/>
          <pc:sldMk cId="373194138" sldId="309"/>
        </pc:sldMkLst>
      </pc:sldChg>
      <pc:sldChg chg="add">
        <pc:chgData name="Daniel Haley" userId="S::111191@newdur.ac.uk::994f7756-eb39-4e13-9856-a23ffc81c83a" providerId="AD" clId="Web-{5DAEA998-DB35-FB69-13FF-96A9C5645FDC}" dt="2026-06-22T07:55:53.896" v="9"/>
        <pc:sldMkLst>
          <pc:docMk/>
          <pc:sldMk cId="3230345407" sldId="453"/>
        </pc:sldMkLst>
      </pc:sldChg>
      <pc:sldChg chg="add">
        <pc:chgData name="Daniel Haley" userId="S::111191@newdur.ac.uk::994f7756-eb39-4e13-9856-a23ffc81c83a" providerId="AD" clId="Web-{5DAEA998-DB35-FB69-13FF-96A9C5645FDC}" dt="2026-06-22T07:55:54.615" v="10"/>
        <pc:sldMkLst>
          <pc:docMk/>
          <pc:sldMk cId="1157738150" sldId="454"/>
        </pc:sldMkLst>
      </pc:sldChg>
      <pc:sldChg chg="add">
        <pc:chgData name="Daniel Haley" userId="S::111191@newdur.ac.uk::994f7756-eb39-4e13-9856-a23ffc81c83a" providerId="AD" clId="Web-{5DAEA998-DB35-FB69-13FF-96A9C5645FDC}" dt="2026-06-22T07:55:56.084" v="12"/>
        <pc:sldMkLst>
          <pc:docMk/>
          <pc:sldMk cId="896717932" sldId="455"/>
        </pc:sldMkLst>
      </pc:sldChg>
      <pc:sldChg chg="add">
        <pc:chgData name="Daniel Haley" userId="S::111191@newdur.ac.uk::994f7756-eb39-4e13-9856-a23ffc81c83a" providerId="AD" clId="Web-{5DAEA998-DB35-FB69-13FF-96A9C5645FDC}" dt="2026-06-22T07:55:58.662" v="15"/>
        <pc:sldMkLst>
          <pc:docMk/>
          <pc:sldMk cId="2143498614" sldId="456"/>
        </pc:sldMkLst>
      </pc:sldChg>
      <pc:sldChg chg="add">
        <pc:chgData name="Daniel Haley" userId="S::111191@newdur.ac.uk::994f7756-eb39-4e13-9856-a23ffc81c83a" providerId="AD" clId="Web-{5DAEA998-DB35-FB69-13FF-96A9C5645FDC}" dt="2026-06-22T07:56:04.318" v="21"/>
        <pc:sldMkLst>
          <pc:docMk/>
          <pc:sldMk cId="261337034" sldId="4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7DE76-2D83-4BBF-A2D8-7783A1FA3AB7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7804D-7D57-4A49-97B0-073108E21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98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07BD0-0319-7248-9F22-029488DC0A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399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05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5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45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417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0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60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95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951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579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10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492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6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98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84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256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95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07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84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your title here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Author/speaker</a:t>
            </a:r>
          </a:p>
          <a:p>
            <a:r>
              <a:rPr lang="en-US" dirty="0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 dirty="0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1301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7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2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9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0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35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5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63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4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9ECDF-56D6-B14B-B03A-66CF8D49F838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7FC8F-416A-EF40-84B2-01A95DCFE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AIdan.Batey@newdur.ac.uk" TargetMode="External"/><Relationship Id="rId5" Type="http://schemas.openxmlformats.org/officeDocument/2006/relationships/hyperlink" Target="mailto:Helen.Griffin@newdur.ac.uk" TargetMode="Externa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47685" y="2638499"/>
            <a:ext cx="43512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Travel &amp; Tourism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88"/>
            <a:ext cx="12192000" cy="68607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197563" y="1743257"/>
            <a:ext cx="474833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50" b="1" dirty="0">
                <a:latin typeface="Poppins SemiBold" pitchFamily="2" charset="77"/>
                <a:cs typeface="Poppins SemiBold" pitchFamily="2" charset="77"/>
              </a:rPr>
              <a:t>T&amp;T Expectations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1810474" y="3864391"/>
            <a:ext cx="3063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Full attendance to all lessons</a:t>
            </a:r>
          </a:p>
          <a:p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Ability to maintain excellent punctuality</a:t>
            </a:r>
          </a:p>
          <a:p>
            <a:endParaRPr lang="en-GB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Positive and enthusiastic attitude</a:t>
            </a:r>
          </a:p>
          <a:p>
            <a:endParaRPr lang="en-GB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Ability to meet deadlines</a:t>
            </a:r>
          </a:p>
          <a:p>
            <a:endParaRPr lang="en-GB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Commitment to study program (including homework, English and Maths, work placement, enrichment)</a:t>
            </a: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082" y="3166080"/>
            <a:ext cx="298112" cy="3113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4820310" y="3939991"/>
            <a:ext cx="25513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Full participation in all lessons</a:t>
            </a:r>
          </a:p>
          <a:p>
            <a:endParaRPr lang="en-GB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Strong communication skills</a:t>
            </a:r>
          </a:p>
          <a:p>
            <a:endParaRPr lang="en-GB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Professional presentation </a:t>
            </a:r>
          </a:p>
          <a:p>
            <a:endParaRPr lang="en-GB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Phones – respect and maturity  </a:t>
            </a: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  <a:p>
            <a:r>
              <a:rPr lang="en-GB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Attend all lessons appropriately prepared </a:t>
            </a:r>
          </a:p>
          <a:p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6096" y="3124953"/>
            <a:ext cx="327923" cy="3424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7571732" y="3934477"/>
            <a:ext cx="2551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Good links with the community </a:t>
            </a:r>
          </a:p>
          <a:p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Part time work – 8-12 hours per week </a:t>
            </a:r>
          </a:p>
          <a:p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Professionalism and maturity </a:t>
            </a:r>
          </a:p>
          <a:p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8799" y="3134655"/>
            <a:ext cx="327923" cy="3424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1866281" y="3608844"/>
            <a:ext cx="2551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In College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4888512" y="3610175"/>
            <a:ext cx="2551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In College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7594932" y="3604399"/>
            <a:ext cx="2551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Out of college </a:t>
            </a:r>
          </a:p>
        </p:txBody>
      </p:sp>
    </p:spTree>
    <p:extLst>
      <p:ext uri="{BB962C8B-B14F-4D97-AF65-F5344CB8AC3E}">
        <p14:creationId xmlns:p14="http://schemas.microsoft.com/office/powerpoint/2010/main" val="4224614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8BDD60-79A1-E144-9A45-F310AA454576}"/>
              </a:ext>
            </a:extLst>
          </p:cNvPr>
          <p:cNvSpPr/>
          <p:nvPr/>
        </p:nvSpPr>
        <p:spPr>
          <a:xfrm>
            <a:off x="1524000" y="85725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8ECB39-64C7-B945-82EF-75C5AE93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2009462" y="2667253"/>
            <a:ext cx="49425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Support Mechanisms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15767F-BCDF-4BCD-AEB3-CD922BF45065}"/>
              </a:ext>
            </a:extLst>
          </p:cNvPr>
          <p:cNvSpPr txBox="1"/>
          <p:nvPr/>
        </p:nvSpPr>
        <p:spPr>
          <a:xfrm>
            <a:off x="6676836" y="1715954"/>
            <a:ext cx="2459127" cy="30700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0077C7"/>
              </a:buClr>
              <a:buFont typeface="Wingdings" charset="2"/>
              <a:buChar char="§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Advice, Support, Counselling (ASC)</a:t>
            </a:r>
          </a:p>
          <a:p>
            <a:pPr>
              <a:buClr>
                <a:srgbClr val="0077C7"/>
              </a:buClr>
              <a:buFont typeface="Wingdings" charset="2"/>
              <a:buChar char="§"/>
            </a:pPr>
            <a:endParaRPr lang="en-US" dirty="0">
              <a:solidFill>
                <a:schemeClr val="bg1">
                  <a:lumMod val="95000"/>
                </a:schemeClr>
              </a:solidFill>
              <a:latin typeface="Poppins"/>
              <a:cs typeface="Poppins"/>
            </a:endParaRPr>
          </a:p>
          <a:p>
            <a:pPr>
              <a:buClr>
                <a:srgbClr val="0077C7"/>
              </a:buClr>
              <a:buFont typeface="Wingdings" charset="2"/>
              <a:buChar char="§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Personal Learning Coaches</a:t>
            </a:r>
          </a:p>
          <a:p>
            <a:pPr>
              <a:buClr>
                <a:srgbClr val="0077C7"/>
              </a:buClr>
              <a:buFont typeface="Wingdings" charset="2"/>
              <a:buChar char="§"/>
            </a:pPr>
            <a:endParaRPr lang="en-US" dirty="0">
              <a:solidFill>
                <a:schemeClr val="bg1">
                  <a:lumMod val="95000"/>
                </a:schemeClr>
              </a:solidFill>
              <a:latin typeface="Poppins"/>
              <a:cs typeface="Poppins"/>
            </a:endParaRPr>
          </a:p>
          <a:p>
            <a:pPr>
              <a:buClr>
                <a:srgbClr val="0077C7"/>
              </a:buClr>
              <a:buFont typeface="Wingdings" charset="2"/>
              <a:buChar char="§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Regular tutorial support</a:t>
            </a:r>
          </a:p>
          <a:p>
            <a:pPr>
              <a:buClr>
                <a:srgbClr val="0077C7"/>
              </a:buClr>
              <a:buFont typeface="Wingdings" charset="2"/>
              <a:buChar char="§"/>
            </a:pPr>
            <a:endParaRPr lang="en-US" dirty="0">
              <a:solidFill>
                <a:schemeClr val="bg1">
                  <a:lumMod val="95000"/>
                </a:schemeClr>
              </a:solidFill>
              <a:latin typeface="Poppins"/>
              <a:cs typeface="Poppins"/>
            </a:endParaRPr>
          </a:p>
          <a:p>
            <a:pPr>
              <a:buClr>
                <a:srgbClr val="0077C7"/>
              </a:buClr>
              <a:buFont typeface="Wingdings" charset="2"/>
              <a:buChar char="§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Study Support </a:t>
            </a:r>
            <a:r>
              <a:rPr lang="en-US" sz="1350" dirty="0">
                <a:latin typeface=""/>
              </a:rPr>
              <a:t>Workshops</a:t>
            </a:r>
          </a:p>
        </p:txBody>
      </p:sp>
    </p:spTree>
    <p:extLst>
      <p:ext uri="{BB962C8B-B14F-4D97-AF65-F5344CB8AC3E}">
        <p14:creationId xmlns:p14="http://schemas.microsoft.com/office/powerpoint/2010/main" val="3259215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575208" y="281723"/>
            <a:ext cx="1322249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05292" y="799805"/>
            <a:ext cx="7961814" cy="50013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r"/>
            <a:r>
              <a:rPr lang="en-US" sz="2800" b="1" i="1" dirty="0">
                <a:solidFill>
                  <a:srgbClr val="F5AEBF"/>
                </a:solidFill>
                <a:latin typeface="Poppins"/>
                <a:cs typeface="Poppins"/>
              </a:rPr>
              <a:t>English and Maths at New College Durham</a:t>
            </a:r>
            <a:endParaRPr lang="en-US" sz="2800" b="1" i="1" dirty="0">
              <a:solidFill>
                <a:srgbClr val="F5AEBF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333" y="1600739"/>
            <a:ext cx="4198125" cy="49564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607633" y="2116622"/>
            <a:ext cx="5267649" cy="3485570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Calibri"/>
              </a:rPr>
              <a:t>Developing your </a:t>
            </a:r>
            <a:r>
              <a:rPr lang="en-US" sz="1200" dirty="0" err="1">
                <a:solidFill>
                  <a:schemeClr val="bg1"/>
                </a:solidFill>
                <a:cs typeface="Calibri"/>
              </a:rPr>
              <a:t>maths</a:t>
            </a:r>
            <a:r>
              <a:rPr lang="en-US" sz="1200" dirty="0">
                <a:solidFill>
                  <a:schemeClr val="bg1"/>
                </a:solidFill>
                <a:cs typeface="Calibri"/>
              </a:rPr>
              <a:t> and English </a:t>
            </a:r>
            <a:r>
              <a:rPr lang="en-US" dirty="0">
                <a:solidFill>
                  <a:schemeClr val="bg1"/>
                </a:solidFill>
                <a:cs typeface="Calibri"/>
              </a:rPr>
              <a:t>skills</a:t>
            </a:r>
            <a:r>
              <a:rPr lang="en-US" sz="1200" dirty="0">
                <a:solidFill>
                  <a:schemeClr val="bg1"/>
                </a:solidFill>
                <a:cs typeface="Calibri"/>
              </a:rPr>
              <a:t> is an essential part of your life as a student and your time at New College Durham and depending on your GCSE grades at school you will follow one of three paths. </a:t>
            </a:r>
          </a:p>
          <a:p>
            <a:endParaRPr lang="en-US" sz="1200" dirty="0">
              <a:solidFill>
                <a:schemeClr val="bg1"/>
              </a:solidFill>
              <a:cs typeface="Calibri"/>
            </a:endParaRPr>
          </a:p>
          <a:p>
            <a:pPr marL="214313" indent="-214313"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cs typeface="Calibri"/>
              </a:rPr>
              <a:t>If you achieved a GCSE Grade 4 or above (or Functional Skills Level 2), your maths and English skills will be developed within your main study programme</a:t>
            </a:r>
          </a:p>
          <a:p>
            <a:pPr marL="214313" indent="-214313">
              <a:buFont typeface="Arial"/>
              <a:buChar char="•"/>
            </a:pPr>
            <a:endParaRPr lang="en-US" sz="1200" dirty="0">
              <a:solidFill>
                <a:schemeClr val="bg1"/>
              </a:solidFill>
              <a:cs typeface="Calibri"/>
            </a:endParaRPr>
          </a:p>
          <a:p>
            <a:pPr marL="214313" indent="-214313"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cs typeface="Calibri"/>
              </a:rPr>
              <a:t>If you achieved a GCSE Grade 3 you will be assigned to a GCSE </a:t>
            </a:r>
            <a:r>
              <a:rPr lang="en-US" sz="1200" dirty="0" err="1">
                <a:solidFill>
                  <a:schemeClr val="bg1"/>
                </a:solidFill>
                <a:cs typeface="Calibri"/>
              </a:rPr>
              <a:t>Maths</a:t>
            </a:r>
            <a:r>
              <a:rPr lang="en-US" sz="1200" dirty="0">
                <a:solidFill>
                  <a:schemeClr val="bg1"/>
                </a:solidFill>
                <a:cs typeface="Calibri"/>
              </a:rPr>
              <a:t> and/or English class, where you will continue your GCSE studies</a:t>
            </a:r>
          </a:p>
          <a:p>
            <a:pPr marL="214313" indent="-214313">
              <a:buFont typeface="Arial"/>
              <a:buChar char="•"/>
            </a:pPr>
            <a:endParaRPr lang="en-US" sz="1200" dirty="0">
              <a:solidFill>
                <a:schemeClr val="bg1"/>
              </a:solidFill>
              <a:cs typeface="Calibri"/>
            </a:endParaRPr>
          </a:p>
          <a:p>
            <a:pPr marL="214313" indent="-214313"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cs typeface="Calibri"/>
              </a:rPr>
              <a:t>If you achieved a GCSE Grade 2 or lower, you will be assigned to a Functional Skills </a:t>
            </a:r>
            <a:r>
              <a:rPr lang="en-US" sz="1200" dirty="0" err="1">
                <a:solidFill>
                  <a:schemeClr val="bg1"/>
                </a:solidFill>
                <a:cs typeface="Calibri"/>
              </a:rPr>
              <a:t>Maths</a:t>
            </a:r>
            <a:r>
              <a:rPr lang="en-US" sz="1200" dirty="0">
                <a:solidFill>
                  <a:schemeClr val="bg1"/>
                </a:solidFill>
                <a:cs typeface="Calibri"/>
              </a:rPr>
              <a:t> and/or English class, where you will continue to develop those skills</a:t>
            </a:r>
          </a:p>
          <a:p>
            <a:pPr marL="214313" indent="-214313">
              <a:buFont typeface="Arial"/>
              <a:buChar char="•"/>
            </a:pPr>
            <a:endParaRPr lang="en-US" sz="1200" dirty="0">
              <a:solidFill>
                <a:schemeClr val="bg1"/>
              </a:solidFill>
              <a:cs typeface="Calibri"/>
            </a:endParaRPr>
          </a:p>
          <a:p>
            <a:pPr marL="214313" indent="-214313">
              <a:buFont typeface="Arial"/>
              <a:buChar char="•"/>
            </a:pPr>
            <a:r>
              <a:rPr lang="en-US" sz="1200" dirty="0">
                <a:solidFill>
                  <a:schemeClr val="bg1"/>
                </a:solidFill>
                <a:cs typeface="Calibri"/>
              </a:rPr>
              <a:t>At every level, you will be supported to succeed and develop your skills, allowing you to progress in your chosen course. If you have </a:t>
            </a:r>
            <a:r>
              <a:rPr lang="en-US" sz="1200" dirty="0" err="1">
                <a:solidFill>
                  <a:schemeClr val="bg1"/>
                </a:solidFill>
                <a:cs typeface="Calibri"/>
              </a:rPr>
              <a:t>ny</a:t>
            </a:r>
            <a:r>
              <a:rPr lang="en-US" sz="1200" dirty="0">
                <a:solidFill>
                  <a:schemeClr val="bg1"/>
                </a:solidFill>
                <a:cs typeface="Calibri"/>
              </a:rPr>
              <a:t> questions, please contact the Head of English </a:t>
            </a:r>
            <a:r>
              <a:rPr lang="en-US" sz="1200" dirty="0">
                <a:solidFill>
                  <a:schemeClr val="bg1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Helen.Griffin@newdur.ac.uk</a:t>
            </a:r>
            <a:r>
              <a:rPr lang="en-US" sz="1200" dirty="0">
                <a:solidFill>
                  <a:schemeClr val="bg1"/>
                </a:solidFill>
                <a:cs typeface="Calibri"/>
              </a:rPr>
              <a:t> or the Head of </a:t>
            </a:r>
            <a:r>
              <a:rPr lang="en-US" sz="1200" dirty="0" err="1">
                <a:solidFill>
                  <a:schemeClr val="bg1"/>
                </a:solidFill>
                <a:cs typeface="Calibri"/>
              </a:rPr>
              <a:t>Maths</a:t>
            </a:r>
            <a:r>
              <a:rPr lang="en-US" sz="1200" dirty="0">
                <a:solidFill>
                  <a:schemeClr val="bg1"/>
                </a:solidFill>
                <a:cs typeface="Calibri"/>
              </a:rPr>
              <a:t> </a:t>
            </a:r>
            <a:r>
              <a:rPr lang="en-US" sz="1200" dirty="0">
                <a:solidFill>
                  <a:schemeClr val="bg1"/>
                </a:solidFill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AIdan.Batey@newdur.ac.uk</a:t>
            </a:r>
            <a:r>
              <a:rPr lang="en-US" sz="1200" dirty="0">
                <a:solidFill>
                  <a:schemeClr val="bg1"/>
                </a:solidFill>
                <a:cs typeface="Calibri"/>
              </a:rPr>
              <a:t> who will both be happy to help. </a:t>
            </a:r>
          </a:p>
        </p:txBody>
      </p:sp>
    </p:spTree>
    <p:extLst>
      <p:ext uri="{BB962C8B-B14F-4D97-AF65-F5344CB8AC3E}">
        <p14:creationId xmlns:p14="http://schemas.microsoft.com/office/powerpoint/2010/main" val="2132796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2064898" y="1390818"/>
            <a:ext cx="47483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Advice Support Careers (ASC)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CE9A1-C506-46F6-930A-2815ECFDB4B5}"/>
              </a:ext>
            </a:extLst>
          </p:cNvPr>
          <p:cNvSpPr txBox="1"/>
          <p:nvPr/>
        </p:nvSpPr>
        <p:spPr>
          <a:xfrm>
            <a:off x="2064898" y="2802510"/>
            <a:ext cx="5057641" cy="170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Careers and Course Guidance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Advice on Funding and Welfare Queries 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Support through Personal Counsellors and Learner Development 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Safeguarding Team 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09B1F7-2A5A-47E2-BA61-C6BFA66038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3232" y="1000125"/>
            <a:ext cx="3854768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9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2064897" y="1390819"/>
            <a:ext cx="764913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Student Expectations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CE9A1-C506-46F6-930A-2815ECFDB4B5}"/>
              </a:ext>
            </a:extLst>
          </p:cNvPr>
          <p:cNvSpPr txBox="1"/>
          <p:nvPr/>
        </p:nvSpPr>
        <p:spPr>
          <a:xfrm>
            <a:off x="2064898" y="2103061"/>
            <a:ext cx="6706163" cy="3412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attend College regularly and have high attendance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are polite and respectful to each other and members of the College and wider community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take pride in your work and have a positive attitude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only spoke or use e-cigarettes in the designated areas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</a:t>
            </a:r>
            <a:r>
              <a:rPr lang="en-US" sz="1200" b="1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come to lessons prepared for work and meet all of your deadlines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 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help keep the College and local community clean and tidy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 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only use mobile devices in learning sessions when directed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use all forms of social media in a positive way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&gt;&gt; 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take pride in your work and have a positive attitude</a:t>
            </a:r>
          </a:p>
          <a:p>
            <a:pPr>
              <a:lnSpc>
                <a:spcPct val="150000"/>
              </a:lnSpc>
              <a:spcAft>
                <a:spcPts val="450"/>
              </a:spcAft>
              <a:buClr>
                <a:srgbClr val="D15559"/>
              </a:buClr>
            </a:pPr>
            <a:r>
              <a:rPr lang="en-US" sz="1200" b="1" spc="-113" dirty="0">
                <a:solidFill>
                  <a:srgbClr val="0070C0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 The College has a zero tolerance with regards to bullying and drugs</a:t>
            </a: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1296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3EE54-BA17-EB41-4769-8A6BB6229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5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5B0CE-0279-4273-8E05-857FF04E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3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1955307" y="2147880"/>
            <a:ext cx="49425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98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5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922396-4CFA-E378-3670-1B2DFAC82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1524000" y="85725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524000" y="1134157"/>
            <a:ext cx="4716378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950" b="1" i="1" spc="-113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  <a:p>
            <a:r>
              <a:rPr lang="en-US" sz="4950" b="1" i="1" spc="-113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ANY QUESTIONS?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7921358" y="3670782"/>
            <a:ext cx="30728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7921358" y="3995634"/>
            <a:ext cx="307286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Please contact </a:t>
            </a:r>
            <a:r>
              <a:rPr lang="en-US" sz="1200" dirty="0">
                <a:solidFill>
                  <a:srgbClr val="F5AEBF"/>
                </a:solidFill>
                <a:latin typeface="Source Sans Pro"/>
                <a:ea typeface="Source Sans Pro"/>
                <a:cs typeface="Poppins SemiBold"/>
              </a:rPr>
              <a:t> Lucy Reed</a:t>
            </a:r>
            <a:endParaRPr lang="en-US" sz="1200" dirty="0">
              <a:solidFill>
                <a:srgbClr val="F5AEB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1200" dirty="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7921358" y="4616463"/>
            <a:ext cx="3072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1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picture containing text&#10;&#10;Description automatically generated">
            <a:extLst>
              <a:ext uri="{FF2B5EF4-FFF2-40B4-BE49-F238E27FC236}">
                <a16:creationId xmlns:a16="http://schemas.microsoft.com/office/drawing/2014/main" id="{D1292278-A2B6-534E-8EF6-90F3CD359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1076326" y="1715389"/>
            <a:ext cx="7772399" cy="69249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4050" b="1" i="1" dirty="0">
                <a:solidFill>
                  <a:srgbClr val="D15559"/>
                </a:solidFill>
                <a:latin typeface="Poppins"/>
                <a:cs typeface="Poppins" pitchFamily="2" charset="77"/>
              </a:rPr>
              <a:t>Your Teaching Team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AA82AD-B486-7763-4C11-1AE57C38F318}"/>
              </a:ext>
            </a:extLst>
          </p:cNvPr>
          <p:cNvSpPr txBox="1"/>
          <p:nvPr/>
        </p:nvSpPr>
        <p:spPr>
          <a:xfrm>
            <a:off x="1076326" y="2654463"/>
            <a:ext cx="5534949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0077C7"/>
              </a:buClr>
            </a:pPr>
            <a:r>
              <a:rPr lang="en-GB" sz="1600" dirty="0"/>
              <a:t>Lucy Reed– Curriculum Manager </a:t>
            </a:r>
          </a:p>
          <a:p>
            <a:pPr>
              <a:buClr>
                <a:srgbClr val="0077C7"/>
              </a:buClr>
            </a:pPr>
            <a:endParaRPr lang="en-GB" sz="1600" dirty="0"/>
          </a:p>
          <a:p>
            <a:r>
              <a:rPr lang="en-GB" sz="1600" dirty="0"/>
              <a:t>Michelle Harrison – HE Course Leader </a:t>
            </a:r>
          </a:p>
          <a:p>
            <a:endParaRPr lang="en-GB" sz="1600" dirty="0"/>
          </a:p>
          <a:p>
            <a:r>
              <a:rPr lang="en-GB" sz="1600" dirty="0"/>
              <a:t>Chris Acton – Level 3 Programme Leader </a:t>
            </a:r>
          </a:p>
          <a:p>
            <a:r>
              <a:rPr lang="en-GB" sz="1600" dirty="0"/>
              <a:t>Michelle Craggs -  Level 3 Programme Leader </a:t>
            </a:r>
          </a:p>
          <a:p>
            <a:r>
              <a:rPr lang="en-GB" sz="1600" dirty="0"/>
              <a:t>Emma Lamb  – Level 3 Programme Leader </a:t>
            </a:r>
          </a:p>
          <a:p>
            <a:r>
              <a:rPr lang="en-GB" sz="1600" dirty="0"/>
              <a:t>Laura Dixon</a:t>
            </a:r>
          </a:p>
          <a:p>
            <a:endParaRPr lang="en-GB" sz="1600" dirty="0"/>
          </a:p>
          <a:p>
            <a:r>
              <a:rPr lang="en-GB" sz="1600" dirty="0"/>
              <a:t>Faye Clark- Level 2 Course Leader </a:t>
            </a:r>
          </a:p>
          <a:p>
            <a:r>
              <a:rPr lang="en-GB" sz="1600" dirty="0"/>
              <a:t> </a:t>
            </a:r>
          </a:p>
          <a:p>
            <a:endParaRPr lang="en-GB" sz="1600" dirty="0"/>
          </a:p>
          <a:p>
            <a:r>
              <a:rPr lang="en-GB" sz="1600" dirty="0"/>
              <a:t>Michael Johnson – Personal Development Coach </a:t>
            </a:r>
            <a:endParaRPr lang="en-GB" sz="1600" dirty="0">
              <a:ea typeface="Calibri"/>
              <a:cs typeface="Calibri"/>
            </a:endParaRPr>
          </a:p>
          <a:p>
            <a:r>
              <a:rPr lang="en-GB" sz="1600" dirty="0"/>
              <a:t>Dan Riches  – PLC support</a:t>
            </a:r>
            <a:endParaRPr lang="en-GB" sz="16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2346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A picture containing text&#10;&#10;Description automatically generated">
            <a:extLst>
              <a:ext uri="{FF2B5EF4-FFF2-40B4-BE49-F238E27FC236}">
                <a16:creationId xmlns:a16="http://schemas.microsoft.com/office/drawing/2014/main" id="{6077163A-DD45-E64A-80BA-A1DF5A33F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217734" y="882260"/>
            <a:ext cx="5094558" cy="69249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4050" b="1" i="1" dirty="0">
                <a:solidFill>
                  <a:schemeClr val="bg1"/>
                </a:solidFill>
                <a:latin typeface="Poppins"/>
                <a:cs typeface="Poppins" pitchFamily="2" charset="77"/>
              </a:rPr>
              <a:t>Study </a:t>
            </a:r>
            <a:r>
              <a:rPr lang="en-US" sz="4050" b="1" i="1" dirty="0" err="1">
                <a:solidFill>
                  <a:schemeClr val="bg1"/>
                </a:solidFill>
                <a:latin typeface="Poppins"/>
                <a:cs typeface="Poppins" pitchFamily="2" charset="77"/>
              </a:rPr>
              <a:t>Programme</a:t>
            </a:r>
            <a:r>
              <a:rPr lang="en-US" sz="4050" b="1" i="1" dirty="0">
                <a:solidFill>
                  <a:schemeClr val="bg1"/>
                </a:solidFill>
                <a:latin typeface="Poppins"/>
                <a:cs typeface="Poppins" pitchFamily="2" charset="77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139653-471C-2F6B-FE60-AA8A64717F10}"/>
              </a:ext>
            </a:extLst>
          </p:cNvPr>
          <p:cNvSpPr txBox="1"/>
          <p:nvPr/>
        </p:nvSpPr>
        <p:spPr>
          <a:xfrm>
            <a:off x="6096000" y="2540958"/>
            <a:ext cx="4583078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0077C7"/>
              </a:buClr>
            </a:pPr>
            <a:endParaRPr lang="en-GB" sz="1200" dirty="0">
              <a:solidFill>
                <a:schemeClr val="bg1">
                  <a:lumMod val="95000"/>
                </a:schemeClr>
              </a:solidFill>
              <a:latin typeface="Poppins"/>
              <a:cs typeface="Poppins"/>
            </a:endParaRPr>
          </a:p>
          <a:p>
            <a:pPr>
              <a:buClr>
                <a:srgbClr val="0077C7"/>
              </a:buClr>
              <a:buFont typeface="Wingdings" charset="2"/>
              <a:buChar char="§"/>
            </a:pPr>
            <a:r>
              <a:rPr lang="en-GB" sz="120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 Level 2 Diploma in Travel and Tourism </a:t>
            </a:r>
          </a:p>
          <a:p>
            <a:pPr>
              <a:buClr>
                <a:srgbClr val="0077C7"/>
              </a:buClr>
              <a:buFont typeface="Wingdings" charset="2"/>
              <a:buChar char="§"/>
            </a:pPr>
            <a:r>
              <a:rPr lang="en-GB" sz="120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 Level 3 Certificate in Travel and Tourism</a:t>
            </a:r>
          </a:p>
          <a:p>
            <a:pPr>
              <a:buClr>
                <a:srgbClr val="0077C7"/>
              </a:buClr>
              <a:buFont typeface="Wingdings" charset="2"/>
              <a:buChar char="§"/>
            </a:pPr>
            <a:r>
              <a:rPr lang="en-GB" sz="120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 Level 3 Introductory Diploma in Travel and Tourism </a:t>
            </a:r>
          </a:p>
          <a:p>
            <a:pPr>
              <a:buClr>
                <a:srgbClr val="0077C7"/>
              </a:buClr>
              <a:buFont typeface="Wingdings" charset="2"/>
              <a:buChar char="§"/>
            </a:pPr>
            <a:endParaRPr lang="en-GB" sz="1200" dirty="0">
              <a:solidFill>
                <a:schemeClr val="bg1">
                  <a:lumMod val="95000"/>
                </a:schemeClr>
              </a:solidFill>
              <a:latin typeface="Poppins"/>
              <a:cs typeface="Poppins"/>
            </a:endParaRPr>
          </a:p>
          <a:p>
            <a:pPr>
              <a:buClr>
                <a:srgbClr val="0077C7"/>
              </a:buClr>
              <a:buFont typeface="Wingdings" charset="2"/>
              <a:buChar char="§"/>
            </a:pPr>
            <a:r>
              <a:rPr lang="en-GB" sz="120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Progression to Level 3 Diploma and Extended Diploma Yr2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05ECF2-E69B-8F5E-0C7B-0D866AB1F3F8}"/>
              </a:ext>
            </a:extLst>
          </p:cNvPr>
          <p:cNvSpPr txBox="1"/>
          <p:nvPr/>
        </p:nvSpPr>
        <p:spPr>
          <a:xfrm>
            <a:off x="6215499" y="3794098"/>
            <a:ext cx="4583078" cy="30008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>
              <a:buClr>
                <a:srgbClr val="0077C7"/>
              </a:buClr>
              <a:buFont typeface="Wingdings" charset="2"/>
              <a:buChar char="§"/>
            </a:pPr>
            <a:r>
              <a:rPr lang="en-GB" sz="135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 All these programmes have progression opportunities</a:t>
            </a:r>
          </a:p>
          <a:p>
            <a:pPr lvl="1">
              <a:buClr>
                <a:srgbClr val="0077C7"/>
              </a:buClr>
            </a:pPr>
            <a:endParaRPr lang="en-GB" sz="1350" dirty="0">
              <a:solidFill>
                <a:schemeClr val="bg1">
                  <a:lumMod val="95000"/>
                </a:schemeClr>
              </a:solidFill>
              <a:latin typeface="Poppins"/>
              <a:cs typeface="Poppins"/>
            </a:endParaRPr>
          </a:p>
          <a:p>
            <a:pPr lvl="1">
              <a:buClr>
                <a:srgbClr val="0077C7"/>
              </a:buClr>
              <a:buFont typeface="Wingdings" charset="2"/>
              <a:buChar char="§"/>
            </a:pPr>
            <a:r>
              <a:rPr lang="en-US" sz="135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Level 3 can be 2 years to achieve the full qualification</a:t>
            </a:r>
          </a:p>
          <a:p>
            <a:pPr lvl="1">
              <a:buClr>
                <a:srgbClr val="0077C7"/>
              </a:buClr>
            </a:pPr>
            <a:endParaRPr lang="en-US" sz="1350" dirty="0">
              <a:solidFill>
                <a:schemeClr val="bg1">
                  <a:lumMod val="95000"/>
                </a:schemeClr>
              </a:solidFill>
              <a:latin typeface="Poppins"/>
              <a:cs typeface="Poppins"/>
            </a:endParaRPr>
          </a:p>
          <a:p>
            <a:pPr lvl="1">
              <a:buClr>
                <a:srgbClr val="0077C7"/>
              </a:buClr>
              <a:buFont typeface="Wingdings" charset="2"/>
              <a:buChar char="§"/>
            </a:pPr>
            <a:r>
              <a:rPr lang="en-US" sz="135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Study </a:t>
            </a:r>
            <a:r>
              <a:rPr lang="en-US" sz="1350" dirty="0" err="1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programmes</a:t>
            </a:r>
            <a:r>
              <a:rPr lang="en-US" sz="135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 will be determined based on GCSE, destination and initial assessment. </a:t>
            </a:r>
          </a:p>
          <a:p>
            <a:pPr lvl="1">
              <a:buClr>
                <a:srgbClr val="0077C7"/>
              </a:buClr>
              <a:buFont typeface="Wingdings" charset="2"/>
              <a:buChar char="§"/>
            </a:pPr>
            <a:endParaRPr lang="en-US" sz="1350" dirty="0">
              <a:solidFill>
                <a:schemeClr val="bg1">
                  <a:lumMod val="95000"/>
                </a:schemeClr>
              </a:solidFill>
              <a:latin typeface="Poppins"/>
              <a:cs typeface="Poppins"/>
            </a:endParaRPr>
          </a:p>
          <a:p>
            <a:pPr lvl="1">
              <a:buClr>
                <a:srgbClr val="0077C7"/>
              </a:buClr>
              <a:buFont typeface="Wingdings" charset="2"/>
              <a:buChar char="§"/>
            </a:pPr>
            <a:r>
              <a:rPr lang="en-US" sz="1350" dirty="0">
                <a:solidFill>
                  <a:schemeClr val="bg1">
                    <a:lumMod val="95000"/>
                  </a:schemeClr>
                </a:solidFill>
                <a:latin typeface="Poppins"/>
                <a:cs typeface="Poppins"/>
              </a:rPr>
              <a:t>In year 2 Level 3 extended diplomas will have the opportunity to study for a Level 2 Certificate Introduction to Cabin Crew. This will involve a interview process. </a:t>
            </a:r>
          </a:p>
        </p:txBody>
      </p:sp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-1388"/>
            <a:ext cx="12189533" cy="68593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949867" y="845242"/>
            <a:ext cx="751798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i="1" dirty="0">
                <a:latin typeface="Poppins" pitchFamily="2" charset="77"/>
                <a:cs typeface="Poppins" pitchFamily="2" charset="77"/>
              </a:rPr>
              <a:t>Study </a:t>
            </a:r>
            <a:r>
              <a:rPr lang="en-US" sz="4050" b="1" i="1" dirty="0" err="1">
                <a:latin typeface="Poppins" pitchFamily="2" charset="77"/>
                <a:cs typeface="Poppins" pitchFamily="2" charset="77"/>
              </a:rPr>
              <a:t>Programmes</a:t>
            </a:r>
            <a:r>
              <a:rPr lang="en-US" sz="4050" b="1" i="1" dirty="0">
                <a:latin typeface="Poppins" pitchFamily="2" charset="77"/>
                <a:cs typeface="Poppins" pitchFamily="2" charset="77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1949867" y="2578195"/>
            <a:ext cx="6065977" cy="36009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Study </a:t>
            </a:r>
            <a:r>
              <a:rPr lang="en-US" sz="1600" err="1">
                <a:latin typeface="Source Sans Pro"/>
                <a:ea typeface="Source Sans Pro"/>
                <a:cs typeface="Poppins SemiBold"/>
              </a:rPr>
              <a:t>Programmes</a:t>
            </a:r>
            <a:r>
              <a:rPr lang="en-US" sz="1600" dirty="0">
                <a:latin typeface="Source Sans Pro"/>
                <a:ea typeface="Source Sans Pro"/>
                <a:cs typeface="Poppins SemiBold"/>
              </a:rPr>
              <a:t>  consist of;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Main </a:t>
            </a:r>
            <a:r>
              <a:rPr lang="en-US" sz="1600" err="1">
                <a:latin typeface="Source Sans Pro"/>
                <a:ea typeface="Source Sans Pro"/>
                <a:cs typeface="Poppins SemiBold"/>
              </a:rPr>
              <a:t>Programme</a:t>
            </a:r>
            <a:endParaRPr lang="en-US" sz="1600">
              <a:latin typeface="Source Sans Pro"/>
              <a:ea typeface="Source Sans Pro"/>
              <a:cs typeface="Poppins SemiBold"/>
            </a:endParaRPr>
          </a:p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Personal Development 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Enrichment 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Independent study 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Work Placement 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Digital Skills*</a:t>
            </a:r>
          </a:p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Math and English*</a:t>
            </a:r>
          </a:p>
          <a:p>
            <a:r>
              <a:rPr lang="en-US" sz="1600" dirty="0">
                <a:latin typeface="Source Sans Pro"/>
                <a:ea typeface="Source Sans Pro"/>
                <a:cs typeface="Poppins SemiBold"/>
              </a:rPr>
              <a:t>Work ready skills*</a:t>
            </a:r>
          </a:p>
          <a:p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							</a:t>
            </a:r>
          </a:p>
          <a:p>
            <a:r>
              <a:rPr lang="en-US" sz="16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								</a:t>
            </a:r>
            <a:r>
              <a:rPr lang="en-US" sz="9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*where applicable </a:t>
            </a:r>
          </a:p>
          <a:p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DC298A-74D0-D04D-B2A2-A72B97E22D67}"/>
              </a:ext>
            </a:extLst>
          </p:cNvPr>
          <p:cNvSpPr/>
          <p:nvPr/>
        </p:nvSpPr>
        <p:spPr>
          <a:xfrm>
            <a:off x="1524000" y="85725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574DA6A2-B0D2-2F48-9FD1-B2B7C44C4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962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656479" y="2628708"/>
            <a:ext cx="3356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Welcome Day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EED87D-0FF9-5F57-F05C-86BDDCA3B5F4}"/>
              </a:ext>
            </a:extLst>
          </p:cNvPr>
          <p:cNvSpPr txBox="1"/>
          <p:nvPr/>
        </p:nvSpPr>
        <p:spPr>
          <a:xfrm>
            <a:off x="5677913" y="2542786"/>
            <a:ext cx="4638674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u="sng" dirty="0">
                <a:solidFill>
                  <a:schemeClr val="bg1"/>
                </a:solidFill>
                <a:latin typeface="Source Sans Pro"/>
                <a:ea typeface="Source Sans Pro"/>
              </a:rPr>
              <a:t>End of August - TBC</a:t>
            </a: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Student will be given the opportunity to come and meet other students prior to starting the course – Keep an eye on our social media and web page. </a:t>
            </a:r>
          </a:p>
          <a:p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Bring your results </a:t>
            </a: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Receive your timetable </a:t>
            </a: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Initial assessment </a:t>
            </a:r>
          </a:p>
          <a:p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Wear your uniform</a:t>
            </a:r>
          </a:p>
        </p:txBody>
      </p:sp>
    </p:spTree>
    <p:extLst>
      <p:ext uri="{BB962C8B-B14F-4D97-AF65-F5344CB8AC3E}">
        <p14:creationId xmlns:p14="http://schemas.microsoft.com/office/powerpoint/2010/main" val="379116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756628" y="180357"/>
            <a:ext cx="1322249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347663" y="2036526"/>
            <a:ext cx="474833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4050" b="1" i="1" dirty="0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First Day Of Term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E12F0A-1020-3485-E110-52F5803B4F9B}"/>
              </a:ext>
            </a:extLst>
          </p:cNvPr>
          <p:cNvSpPr txBox="1"/>
          <p:nvPr/>
        </p:nvSpPr>
        <p:spPr>
          <a:xfrm>
            <a:off x="1347662" y="3311896"/>
            <a:ext cx="6437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Source Sans Pro"/>
                <a:ea typeface="Source Sans Pro"/>
              </a:rPr>
              <a:t>Following welcome day you will be issued with your first day of term information and a timetable.  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3444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776"/>
          </a:xfrm>
          <a:prstGeom prst="rect">
            <a:avLst/>
          </a:prstGeom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405" y="2237541"/>
            <a:ext cx="2005193" cy="1389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778395" y="2147880"/>
            <a:ext cx="36583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50" b="1" dirty="0">
                <a:latin typeface="Poppins SemiBold" pitchFamily="2" charset="77"/>
                <a:cs typeface="Poppins SemiBold" pitchFamily="2" charset="77"/>
              </a:rPr>
              <a:t>What do you need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096001" y="2267305"/>
            <a:ext cx="37225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What are you going to need for your first day and through out your time on our </a:t>
            </a:r>
            <a:r>
              <a:rPr lang="en-US" sz="1200" dirty="0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programmes</a:t>
            </a: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. </a:t>
            </a:r>
          </a:p>
          <a:p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Pen, Notepad and File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Statement of results/Enrolment details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Positive Attitude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£30 Enrichment Fee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2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Travel and Tourism Uniform </a:t>
            </a:r>
          </a:p>
        </p:txBody>
      </p:sp>
    </p:spTree>
    <p:extLst>
      <p:ext uri="{BB962C8B-B14F-4D97-AF65-F5344CB8AC3E}">
        <p14:creationId xmlns:p14="http://schemas.microsoft.com/office/powerpoint/2010/main" val="3563571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035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97A1FB2-5837-2649-848E-F3E4F3AC1C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73" r="3726" b="-1"/>
          <a:stretch/>
        </p:blipFill>
        <p:spPr>
          <a:xfrm>
            <a:off x="1" y="1"/>
            <a:ext cx="2970465" cy="3383279"/>
          </a:xfrm>
          <a:prstGeom prst="rect">
            <a:avLst/>
          </a:prstGeom>
        </p:spPr>
      </p:pic>
      <p:pic>
        <p:nvPicPr>
          <p:cNvPr id="1031" name="Picture 63" descr="Work tie">
            <a:extLst>
              <a:ext uri="{FF2B5EF4-FFF2-40B4-BE49-F238E27FC236}">
                <a16:creationId xmlns:a16="http://schemas.microsoft.com/office/drawing/2014/main" id="{B731AD38-96F3-4897-94FE-F4313C34DB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" r="4" b="4504"/>
          <a:stretch/>
        </p:blipFill>
        <p:spPr bwMode="auto">
          <a:xfrm>
            <a:off x="9153708" y="464598"/>
            <a:ext cx="1527128" cy="180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Two women wearing matching outfits&#10;&#10;Description automatically generated">
            <a:extLst>
              <a:ext uri="{FF2B5EF4-FFF2-40B4-BE49-F238E27FC236}">
                <a16:creationId xmlns:a16="http://schemas.microsoft.com/office/drawing/2014/main" id="{33205423-6A15-91DC-84F5-6CB4D3CA80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677" t="23296" r="1184" b="29715"/>
          <a:stretch/>
        </p:blipFill>
        <p:spPr>
          <a:xfrm>
            <a:off x="10112549" y="2733414"/>
            <a:ext cx="1943788" cy="1965174"/>
          </a:xfrm>
          <a:prstGeom prst="rect">
            <a:avLst/>
          </a:prstGeom>
        </p:spPr>
      </p:pic>
      <p:pic>
        <p:nvPicPr>
          <p:cNvPr id="1029" name="Picture 60" descr="'Colours' Chiffon scarf">
            <a:extLst>
              <a:ext uri="{FF2B5EF4-FFF2-40B4-BE49-F238E27FC236}">
                <a16:creationId xmlns:a16="http://schemas.microsoft.com/office/drawing/2014/main" id="{3261AA8B-0B6A-4EF9-8702-899382D688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4900"/>
          <a:stretch/>
        </p:blipFill>
        <p:spPr bwMode="auto">
          <a:xfrm>
            <a:off x="10299594" y="4900003"/>
            <a:ext cx="1433002" cy="163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491653" y="3799272"/>
            <a:ext cx="5193748" cy="637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Uniform Standards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A65578-53CA-4198-A5BE-9D7E89CA84F8}"/>
              </a:ext>
            </a:extLst>
          </p:cNvPr>
          <p:cNvSpPr txBox="1"/>
          <p:nvPr/>
        </p:nvSpPr>
        <p:spPr>
          <a:xfrm>
            <a:off x="5229968" y="182425"/>
            <a:ext cx="3939705" cy="54976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FEMALE UNIFORM</a:t>
            </a:r>
            <a:endParaRPr lang="en-US" b="1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57175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Navy tunic and slimline trousers</a:t>
            </a:r>
            <a:r>
              <a:rPr lang="en-US" dirty="0">
                <a:solidFill>
                  <a:schemeClr val="bg1"/>
                </a:solidFill>
              </a:rPr>
              <a:t>  - x2 options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57175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Navy Madeline/Coco and Elena Dress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57175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Plain black/navy shoes (small court heel or smart flat shoes)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marL="257175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Red neck scarf</a:t>
            </a:r>
          </a:p>
          <a:p>
            <a:pPr marL="257175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Available to try on in beauty rooms</a:t>
            </a:r>
          </a:p>
          <a:p>
            <a:pPr marL="257175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La Beeby order forms available with QR code</a:t>
            </a:r>
          </a:p>
          <a:p>
            <a:pPr marL="257175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Must be worn on welcome day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Clr>
                <a:srgbClr val="0077C7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Clr>
                <a:srgbClr val="0077C7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Clr>
                <a:srgbClr val="0077C7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MALE UNIFORM</a:t>
            </a:r>
            <a:endParaRPr lang="en-US" b="1" dirty="0">
              <a:solidFill>
                <a:schemeClr val="bg1"/>
              </a:solidFill>
              <a:ea typeface="Calibri"/>
              <a:cs typeface="Calibri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Plain Navy Business Suit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Plain Navy long sleeve Shirt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Black Formal Shoes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Red tie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</a:rPr>
              <a:t>Red tie to be purchased from the college</a:t>
            </a:r>
            <a:endParaRPr lang="en-US" sz="160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1736836" y="2271564"/>
            <a:ext cx="594754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FF0000"/>
              </a:buClr>
              <a:buSzPct val="150000"/>
              <a:buFont typeface="Wingdings" pitchFamily="2" charset="2"/>
              <a:buChar char="ü"/>
            </a:pPr>
            <a:endParaRPr lang="en-GB" sz="1200"/>
          </a:p>
          <a:p>
            <a:pPr marL="214313" indent="-214313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13783569-077B-471E-813D-D56420C00274}"/>
              </a:ext>
            </a:extLst>
          </p:cNvPr>
          <p:cNvSpPr txBox="1">
            <a:spLocks/>
          </p:cNvSpPr>
          <p:nvPr/>
        </p:nvSpPr>
        <p:spPr>
          <a:xfrm>
            <a:off x="2121136" y="2579791"/>
            <a:ext cx="4753304" cy="190959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0077C7"/>
              </a:buClr>
            </a:pPr>
            <a:endParaRPr lang="en-US" sz="1500" dirty="0">
              <a:latin typeface=""/>
            </a:endParaRPr>
          </a:p>
        </p:txBody>
      </p:sp>
      <p:pic>
        <p:nvPicPr>
          <p:cNvPr id="3" name="Picture 2" descr="A group of women wearing matching outfits&#10;&#10;Description automatically generated">
            <a:extLst>
              <a:ext uri="{FF2B5EF4-FFF2-40B4-BE49-F238E27FC236}">
                <a16:creationId xmlns:a16="http://schemas.microsoft.com/office/drawing/2014/main" id="{FA75BBFE-84BA-25F1-597E-7609ACC917A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7" t="7388" r="67947" b="-172"/>
          <a:stretch/>
        </p:blipFill>
        <p:spPr>
          <a:xfrm>
            <a:off x="2098567" y="303910"/>
            <a:ext cx="1943788" cy="548817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D25E5FD-23A4-C881-E84B-D86BD0C59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0" y="157823"/>
            <a:ext cx="1915063" cy="287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EDBDCDF-66FC-33DE-B453-A25C68838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" y="3429000"/>
            <a:ext cx="2020279" cy="30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E02B930-D5D1-72EA-B4F5-7B7325131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869" y="3501736"/>
            <a:ext cx="1943789" cy="291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512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8C6A36-44C7-4664-8C73-4ABBF42A29DA}">
  <ds:schemaRefs>
    <ds:schemaRef ds:uri="http://schemas.microsoft.com/office/2006/metadata/properties"/>
    <ds:schemaRef ds:uri="http://schemas.microsoft.com/office/infopath/2007/PartnerControls"/>
    <ds:schemaRef ds:uri="97148cc2-a657-48f2-8ff6-4d0f9dc1c1c3"/>
    <ds:schemaRef ds:uri="http://schemas.microsoft.com/sharepoint/v3"/>
    <ds:schemaRef ds:uri="cd7af3ca-b65f-45d6-a60f-8f38b68686af"/>
  </ds:schemaRefs>
</ds:datastoreItem>
</file>

<file path=customXml/itemProps2.xml><?xml version="1.0" encoding="utf-8"?>
<ds:datastoreItem xmlns:ds="http://schemas.openxmlformats.org/officeDocument/2006/customXml" ds:itemID="{8676C51A-C1CE-4D43-A42B-1BC947081B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1A7C148-94F3-41D1-8D19-20C5FD1428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895</Words>
  <Application>Microsoft Office PowerPoint</Application>
  <PresentationFormat>Widescreen</PresentationFormat>
  <Paragraphs>165</Paragraphs>
  <Slides>28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Hassan</dc:creator>
  <cp:lastModifiedBy>Faye Clark</cp:lastModifiedBy>
  <cp:revision>176</cp:revision>
  <dcterms:created xsi:type="dcterms:W3CDTF">2016-05-05T10:47:11Z</dcterms:created>
  <dcterms:modified xsi:type="dcterms:W3CDTF">2026-06-22T10:21:05Z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