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44"/>
  </p:notesMasterIdLst>
  <p:sldIdLst>
    <p:sldId id="328" r:id="rId5"/>
    <p:sldId id="329" r:id="rId6"/>
    <p:sldId id="332" r:id="rId7"/>
    <p:sldId id="351" r:id="rId8"/>
    <p:sldId id="360" r:id="rId9"/>
    <p:sldId id="363" r:id="rId10"/>
    <p:sldId id="371" r:id="rId11"/>
    <p:sldId id="364" r:id="rId12"/>
    <p:sldId id="372" r:id="rId13"/>
    <p:sldId id="365" r:id="rId14"/>
    <p:sldId id="374" r:id="rId15"/>
    <p:sldId id="373" r:id="rId16"/>
    <p:sldId id="369" r:id="rId17"/>
    <p:sldId id="370" r:id="rId18"/>
    <p:sldId id="349" r:id="rId19"/>
    <p:sldId id="367" r:id="rId20"/>
    <p:sldId id="368" r:id="rId21"/>
    <p:sldId id="354" r:id="rId22"/>
    <p:sldId id="375" r:id="rId23"/>
    <p:sldId id="361" r:id="rId24"/>
    <p:sldId id="376" r:id="rId25"/>
    <p:sldId id="378" r:id="rId26"/>
    <p:sldId id="335" r:id="rId27"/>
    <p:sldId id="353" r:id="rId28"/>
    <p:sldId id="359" r:id="rId29"/>
    <p:sldId id="377" r:id="rId30"/>
    <p:sldId id="256" r:id="rId31"/>
    <p:sldId id="257" r:id="rId32"/>
    <p:sldId id="258" r:id="rId33"/>
    <p:sldId id="259" r:id="rId34"/>
    <p:sldId id="260" r:id="rId35"/>
    <p:sldId id="262" r:id="rId36"/>
    <p:sldId id="264" r:id="rId37"/>
    <p:sldId id="263" r:id="rId38"/>
    <p:sldId id="266" r:id="rId39"/>
    <p:sldId id="265" r:id="rId40"/>
    <p:sldId id="268" r:id="rId41"/>
    <p:sldId id="267" r:id="rId42"/>
    <p:sldId id="261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40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DA68C-4794-0481-5B08-C7287533EF55}" v="24" dt="2026-06-22T07:57:12.693"/>
    <p1510:client id="{C0353A42-12EA-A57E-A50E-1C305F67AA80}" v="2" dt="2026-06-22T10:20:17.7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5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C0353A42-12EA-A57E-A50E-1C305F67AA80}"/>
    <pc:docChg chg="modSld">
      <pc:chgData name="Rahela Begum" userId="S::112248@newdur.ac.uk::39cd3f91-8369-40d8-ae44-3a833e1ba417" providerId="AD" clId="Web-{C0353A42-12EA-A57E-A50E-1C305F67AA80}" dt="2026-06-22T10:20:17.790" v="1"/>
      <pc:docMkLst>
        <pc:docMk/>
      </pc:docMkLst>
      <pc:sldChg chg="addSp delSp modSp">
        <pc:chgData name="Rahela Begum" userId="S::112248@newdur.ac.uk::39cd3f91-8369-40d8-ae44-3a833e1ba417" providerId="AD" clId="Web-{C0353A42-12EA-A57E-A50E-1C305F67AA80}" dt="2026-06-22T10:20:17.790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C0353A42-12EA-A57E-A50E-1C305F67AA80}" dt="2026-06-22T10:20:17.790" v="1"/>
          <ac:picMkLst>
            <pc:docMk/>
            <pc:sldMk cId="2212503359" sldId="267"/>
            <ac:picMk id="2" creationId="{E736A2F0-D4BA-E446-217E-FB932CA9FE6D}"/>
          </ac:picMkLst>
        </pc:picChg>
        <pc:picChg chg="del">
          <ac:chgData name="Rahela Begum" userId="S::112248@newdur.ac.uk::39cd3f91-8369-40d8-ae44-3a833e1ba417" providerId="AD" clId="Web-{C0353A42-12EA-A57E-A50E-1C305F67AA80}" dt="2026-06-22T10:20:12.337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Daniel Haley" userId="S::111191@newdur.ac.uk::994f7756-eb39-4e13-9856-a23ffc81c83a" providerId="AD" clId="Web-{42DDA68C-4794-0481-5B08-C7287533EF55}"/>
    <pc:docChg chg="addSld delSld">
      <pc:chgData name="Daniel Haley" userId="S::111191@newdur.ac.uk::994f7756-eb39-4e13-9856-a23ffc81c83a" providerId="AD" clId="Web-{42DDA68C-4794-0481-5B08-C7287533EF55}" dt="2026-06-22T07:57:12.693" v="23"/>
      <pc:docMkLst>
        <pc:docMk/>
      </pc:docMkLst>
      <pc:sldChg chg="add">
        <pc:chgData name="Daniel Haley" userId="S::111191@newdur.ac.uk::994f7756-eb39-4e13-9856-a23ffc81c83a" providerId="AD" clId="Web-{42DDA68C-4794-0481-5B08-C7287533EF55}" dt="2026-06-22T07:57:04.365" v="11"/>
        <pc:sldMkLst>
          <pc:docMk/>
          <pc:sldMk cId="3230345407" sldId="256"/>
        </pc:sldMkLst>
      </pc:sldChg>
      <pc:sldChg chg="add">
        <pc:chgData name="Daniel Haley" userId="S::111191@newdur.ac.uk::994f7756-eb39-4e13-9856-a23ffc81c83a" providerId="AD" clId="Web-{42DDA68C-4794-0481-5B08-C7287533EF55}" dt="2026-06-22T07:57:05.115" v="12"/>
        <pc:sldMkLst>
          <pc:docMk/>
          <pc:sldMk cId="1157738150" sldId="257"/>
        </pc:sldMkLst>
      </pc:sldChg>
      <pc:sldChg chg="add">
        <pc:chgData name="Daniel Haley" userId="S::111191@newdur.ac.uk::994f7756-eb39-4e13-9856-a23ffc81c83a" providerId="AD" clId="Web-{42DDA68C-4794-0481-5B08-C7287533EF55}" dt="2026-06-22T07:57:05.881" v="13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42DDA68C-4794-0481-5B08-C7287533EF55}" dt="2026-06-22T07:57:06.553" v="14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42DDA68C-4794-0481-5B08-C7287533EF55}" dt="2026-06-22T07:57:07.209" v="15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42DDA68C-4794-0481-5B08-C7287533EF55}" dt="2026-06-22T07:57:12.693" v="23"/>
        <pc:sldMkLst>
          <pc:docMk/>
          <pc:sldMk cId="261337034" sldId="261"/>
        </pc:sldMkLst>
      </pc:sldChg>
      <pc:sldChg chg="add">
        <pc:chgData name="Daniel Haley" userId="S::111191@newdur.ac.uk::994f7756-eb39-4e13-9856-a23ffc81c83a" providerId="AD" clId="Web-{42DDA68C-4794-0481-5B08-C7287533EF55}" dt="2026-06-22T07:57:07.912" v="16"/>
        <pc:sldMkLst>
          <pc:docMk/>
          <pc:sldMk cId="1934514868" sldId="262"/>
        </pc:sldMkLst>
      </pc:sldChg>
      <pc:sldChg chg="add">
        <pc:chgData name="Daniel Haley" userId="S::111191@newdur.ac.uk::994f7756-eb39-4e13-9856-a23ffc81c83a" providerId="AD" clId="Web-{42DDA68C-4794-0481-5B08-C7287533EF55}" dt="2026-06-22T07:57:09.287" v="18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42DDA68C-4794-0481-5B08-C7287533EF55}" dt="2026-06-22T07:57:08.568" v="17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42DDA68C-4794-0481-5B08-C7287533EF55}" dt="2026-06-22T07:57:10.646" v="20"/>
        <pc:sldMkLst>
          <pc:docMk/>
          <pc:sldMk cId="3026985088" sldId="265"/>
        </pc:sldMkLst>
      </pc:sldChg>
      <pc:sldChg chg="add">
        <pc:chgData name="Daniel Haley" userId="S::111191@newdur.ac.uk::994f7756-eb39-4e13-9856-a23ffc81c83a" providerId="AD" clId="Web-{42DDA68C-4794-0481-5B08-C7287533EF55}" dt="2026-06-22T07:57:09.975" v="19"/>
        <pc:sldMkLst>
          <pc:docMk/>
          <pc:sldMk cId="3717747010" sldId="266"/>
        </pc:sldMkLst>
      </pc:sldChg>
      <pc:sldChg chg="add">
        <pc:chgData name="Daniel Haley" userId="S::111191@newdur.ac.uk::994f7756-eb39-4e13-9856-a23ffc81c83a" providerId="AD" clId="Web-{42DDA68C-4794-0481-5B08-C7287533EF55}" dt="2026-06-22T07:57:12.021" v="22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42DDA68C-4794-0481-5B08-C7287533EF55}" dt="2026-06-22T07:57:11.334" v="21"/>
        <pc:sldMkLst>
          <pc:docMk/>
          <pc:sldMk cId="2079048630" sldId="268"/>
        </pc:sldMkLst>
      </pc:sldChg>
      <pc:sldChg chg="del">
        <pc:chgData name="Daniel Haley" userId="S::111191@newdur.ac.uk::994f7756-eb39-4e13-9856-a23ffc81c83a" providerId="AD" clId="Web-{42DDA68C-4794-0481-5B08-C7287533EF55}" dt="2026-06-22T07:56:52.005" v="10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42DDA68C-4794-0481-5B08-C7287533EF55}" dt="2026-06-22T07:56:52.005" v="9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42DDA68C-4794-0481-5B08-C7287533EF55}" dt="2026-06-22T07:56:52.005" v="8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6"/>
        <pc:sldMkLst>
          <pc:docMk/>
          <pc:sldMk cId="3098855664" sldId="301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7"/>
        <pc:sldMkLst>
          <pc:docMk/>
          <pc:sldMk cId="2195922991" sldId="302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2"/>
        <pc:sldMkLst>
          <pc:docMk/>
          <pc:sldMk cId="1775914536" sldId="303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1"/>
        <pc:sldMkLst>
          <pc:docMk/>
          <pc:sldMk cId="3823759210" sldId="304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5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4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42DDA68C-4794-0481-5B08-C7287533EF55}" dt="2026-06-22T07:56:51.990" v="3"/>
        <pc:sldMkLst>
          <pc:docMk/>
          <pc:sldMk cId="373194138" sldId="30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3C83D-4BF7-2446-A6CE-18AE043EB290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DCF5-D7DB-D948-8602-6BCE91983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8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44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F7DCF5-D7DB-D948-8602-6BCE919837C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2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1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16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your title here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Author/speaker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 dirty="0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9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2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2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5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8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7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7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7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ewcollegedurham.ac.uk/our-facilitie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collegedurham.ac.uk/students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2FD45-7BF5-684D-BD23-68CC52F74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6752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THE NEXT LEVEL</a:t>
            </a:r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HM Government">
            <a:extLst>
              <a:ext uri="{FF2B5EF4-FFF2-40B4-BE49-F238E27FC236}">
                <a16:creationId xmlns:a16="http://schemas.microsoft.com/office/drawing/2014/main" id="{EEE2CC19-D2D0-D14D-B1CA-7573D3B7A8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" t="-27117"/>
          <a:stretch/>
        </p:blipFill>
        <p:spPr bwMode="auto">
          <a:xfrm>
            <a:off x="7842737" y="365126"/>
            <a:ext cx="3159859" cy="54955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1036" name="Picture 12" descr="T Levels: Everything you need to know about the groundbreaking new  technical equivalent to A levels - The Education Hub">
            <a:extLst>
              <a:ext uri="{FF2B5EF4-FFF2-40B4-BE49-F238E27FC236}">
                <a16:creationId xmlns:a16="http://schemas.microsoft.com/office/drawing/2014/main" id="{846D19AB-0638-9246-9C91-DB9F44A6D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2400"/>
            <a:ext cx="8377237" cy="43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75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0CD4D7-4BCE-3B11-B26D-B601D2D17A42}"/>
              </a:ext>
            </a:extLst>
          </p:cNvPr>
          <p:cNvSpPr txBox="1"/>
          <p:nvPr/>
        </p:nvSpPr>
        <p:spPr>
          <a:xfrm>
            <a:off x="495430" y="623730"/>
            <a:ext cx="4228970" cy="563231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you know you can walk on custard but not on water?</a:t>
            </a:r>
          </a:p>
        </p:txBody>
      </p:sp>
      <p:pic>
        <p:nvPicPr>
          <p:cNvPr id="3074" name="Picture 2" descr="TikTok takes over iconic sites across the UK with educational facts shared  by local creators | TikTok Newsroom">
            <a:extLst>
              <a:ext uri="{FF2B5EF4-FFF2-40B4-BE49-F238E27FC236}">
                <a16:creationId xmlns:a16="http://schemas.microsoft.com/office/drawing/2014/main" id="{3BD54D9D-2237-A3C2-944F-B8DAC9570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23730"/>
            <a:ext cx="7467600" cy="56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753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CEAF764-B0C1-281F-2D2D-F7706639A9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4786"/>
              </p:ext>
            </p:extLst>
          </p:nvPr>
        </p:nvGraphicFramePr>
        <p:xfrm>
          <a:off x="612774" y="891115"/>
          <a:ext cx="10969625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405">
                  <a:extLst>
                    <a:ext uri="{9D8B030D-6E8A-4147-A177-3AD203B41FA5}">
                      <a16:colId xmlns:a16="http://schemas.microsoft.com/office/drawing/2014/main" val="3162958018"/>
                    </a:ext>
                  </a:extLst>
                </a:gridCol>
                <a:gridCol w="6315052">
                  <a:extLst>
                    <a:ext uri="{9D8B030D-6E8A-4147-A177-3AD203B41FA5}">
                      <a16:colId xmlns:a16="http://schemas.microsoft.com/office/drawing/2014/main" val="3337646731"/>
                    </a:ext>
                  </a:extLst>
                </a:gridCol>
                <a:gridCol w="3226168">
                  <a:extLst>
                    <a:ext uri="{9D8B030D-6E8A-4147-A177-3AD203B41FA5}">
                      <a16:colId xmlns:a16="http://schemas.microsoft.com/office/drawing/2014/main" val="3188900097"/>
                    </a:ext>
                  </a:extLst>
                </a:gridCol>
              </a:tblGrid>
              <a:tr h="334274">
                <a:tc gridSpan="3"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Level Laboratory Science Course Content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013669"/>
                  </a:ext>
                </a:extLst>
              </a:tr>
              <a:tr h="843719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 1: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0" indent="-2667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A: Working in the sector, Health and Safety, ethics, data management, etc;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B: Biology, Chemistry and Physics;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Employer Set Project.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Two exams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One coursework assignment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345936"/>
                  </a:ext>
                </a:extLst>
              </a:tr>
              <a:tr h="1636117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 2: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Biology;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Ecology;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Inorganic Chemistry;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Organic Chemistry;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Three coursework assignments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646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F673104-1703-7038-F6AA-D9F3486A89D3}"/>
              </a:ext>
            </a:extLst>
          </p:cNvPr>
          <p:cNvSpPr txBox="1"/>
          <p:nvPr/>
        </p:nvSpPr>
        <p:spPr>
          <a:xfrm>
            <a:off x="609600" y="699930"/>
            <a:ext cx="10969625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 Laboratory Science Course Content</a:t>
            </a:r>
          </a:p>
        </p:txBody>
      </p:sp>
    </p:spTree>
    <p:extLst>
      <p:ext uri="{BB962C8B-B14F-4D97-AF65-F5344CB8AC3E}">
        <p14:creationId xmlns:p14="http://schemas.microsoft.com/office/powerpoint/2010/main" val="327881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erson in a white robe&#10;&#10;Description automatically generated">
            <a:extLst>
              <a:ext uri="{FF2B5EF4-FFF2-40B4-BE49-F238E27FC236}">
                <a16:creationId xmlns:a16="http://schemas.microsoft.com/office/drawing/2014/main" id="{970FB540-0B9A-63E7-4C5C-C6BD704B9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67260" y="224065"/>
            <a:ext cx="6858000" cy="6409870"/>
          </a:xfrm>
          <a:prstGeom prst="rect">
            <a:avLst/>
          </a:prstGeom>
        </p:spPr>
      </p:pic>
      <p:pic>
        <p:nvPicPr>
          <p:cNvPr id="2" name="Picture 1" descr="A piece of paper with yellow marker on it&#10;&#10;Description automatically generated">
            <a:extLst>
              <a:ext uri="{FF2B5EF4-FFF2-40B4-BE49-F238E27FC236}">
                <a16:creationId xmlns:a16="http://schemas.microsoft.com/office/drawing/2014/main" id="{A91D411D-715B-BDC2-C838-269AC3B69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3338" y="33337"/>
            <a:ext cx="6858000" cy="6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84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gloves and holding a plastic container&#10;&#10;Description automatically generated">
            <a:extLst>
              <a:ext uri="{FF2B5EF4-FFF2-40B4-BE49-F238E27FC236}">
                <a16:creationId xmlns:a16="http://schemas.microsoft.com/office/drawing/2014/main" id="{2266345A-A2D1-02C4-57AD-8A88F2EBF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15" name="Picture 14" descr="A glass window with writing on it&#10;&#10;Description automatically generated">
            <a:extLst>
              <a:ext uri="{FF2B5EF4-FFF2-40B4-BE49-F238E27FC236}">
                <a16:creationId xmlns:a16="http://schemas.microsoft.com/office/drawing/2014/main" id="{6E788691-4158-92A9-1518-421AEF444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1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5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few people in a lab&#10;&#10;Description automatically generated">
            <a:extLst>
              <a:ext uri="{FF2B5EF4-FFF2-40B4-BE49-F238E27FC236}">
                <a16:creationId xmlns:a16="http://schemas.microsoft.com/office/drawing/2014/main" id="{1FF42F99-A89B-8BB1-0FEE-6D9BE98D4F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3" r="2185"/>
          <a:stretch/>
        </p:blipFill>
        <p:spPr>
          <a:xfrm>
            <a:off x="-1" y="0"/>
            <a:ext cx="6096000" cy="6858000"/>
          </a:xfrm>
          <a:prstGeom prst="rect">
            <a:avLst/>
          </a:prstGeom>
        </p:spPr>
      </p:pic>
      <p:pic>
        <p:nvPicPr>
          <p:cNvPr id="2" name="Picture 1" descr="A person wearing a white coat and blue gloves&#10;&#10;Description automatically generated">
            <a:extLst>
              <a:ext uri="{FF2B5EF4-FFF2-40B4-BE49-F238E27FC236}">
                <a16:creationId xmlns:a16="http://schemas.microsoft.com/office/drawing/2014/main" id="{D049663E-F99C-CDC4-F8F8-0FE489813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66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FEAD4-B489-6A4D-89CD-C109634D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71" y="700962"/>
            <a:ext cx="5748029" cy="525352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45 days placement across the two years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Find your own placement and NCD will visit and approve this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NCD directed placement in a pre-approved company</a:t>
            </a:r>
          </a:p>
        </p:txBody>
      </p:sp>
      <p:pic>
        <p:nvPicPr>
          <p:cNvPr id="3076" name="Picture 4" descr="T Levels">
            <a:extLst>
              <a:ext uri="{FF2B5EF4-FFF2-40B4-BE49-F238E27FC236}">
                <a16:creationId xmlns:a16="http://schemas.microsoft.com/office/drawing/2014/main" id="{6FCAF56F-5436-B449-B1F3-8B6DFB066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00963"/>
            <a:ext cx="5748029" cy="525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991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4E637D-74DF-9293-A9BB-F55A7DAA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71" y="348007"/>
            <a:ext cx="5748029" cy="5818187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Future Occupations: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Medical Laboratory Assistant;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Biology, Chemical, or Physics Laboratory Technician;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Pharmacy Technician;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School/College Laboratory Technician;</a:t>
            </a:r>
            <a:b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Research Technician…</a:t>
            </a:r>
          </a:p>
        </p:txBody>
      </p:sp>
      <p:pic>
        <p:nvPicPr>
          <p:cNvPr id="5" name="Picture 2" descr="Healthcare - T Level &amp; Transition Programme » Bolton College">
            <a:extLst>
              <a:ext uri="{FF2B5EF4-FFF2-40B4-BE49-F238E27FC236}">
                <a16:creationId xmlns:a16="http://schemas.microsoft.com/office/drawing/2014/main" id="{5A2B1BD8-2B6E-B79C-FCB2-1018BCE50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348007"/>
            <a:ext cx="5748029" cy="581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719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4E637D-74DF-9293-A9BB-F55A7DAA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71" y="348007"/>
            <a:ext cx="5748029" cy="5818187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Progression: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Higher Apprenticeship;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HNC/HND;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Foundation Degree;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Bachelors Degree;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Masters Degree.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University campus visits to be </a:t>
            </a:r>
            <a:r>
              <a:rPr lang="en-US" sz="36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organised</a:t>
            </a:r>
            <a:r>
              <a:rPr lang="en-US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 part of the T Level studies</a:t>
            </a:r>
          </a:p>
        </p:txBody>
      </p:sp>
      <p:pic>
        <p:nvPicPr>
          <p:cNvPr id="5122" name="Picture 2" descr="115 Best Graduation Instagram Captions 2023">
            <a:extLst>
              <a:ext uri="{FF2B5EF4-FFF2-40B4-BE49-F238E27FC236}">
                <a16:creationId xmlns:a16="http://schemas.microsoft.com/office/drawing/2014/main" id="{C2218638-980E-BA37-A11A-ED098C529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8006"/>
            <a:ext cx="5854551" cy="581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206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F0BC-EAC3-154F-9544-935B717FC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8688859" cy="9350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qualifications do you need?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CE95B-B048-9247-B490-AE8234E37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913"/>
            <a:ext cx="10515600" cy="4591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T Level Health </a:t>
            </a:r>
          </a:p>
          <a:p>
            <a:pPr marL="0" indent="0">
              <a:buNone/>
            </a:pPr>
            <a:r>
              <a:rPr lang="en-GB" dirty="0"/>
              <a:t>Maths &amp; English: Grade 4 or above</a:t>
            </a:r>
          </a:p>
          <a:p>
            <a:pPr marL="0" indent="0">
              <a:buNone/>
            </a:pPr>
            <a:r>
              <a:rPr lang="en-GB" dirty="0"/>
              <a:t>Sciences: Grade 4 or above</a:t>
            </a:r>
          </a:p>
          <a:p>
            <a:pPr marL="0" indent="0">
              <a:buNone/>
            </a:pPr>
            <a:r>
              <a:rPr lang="en-GB" dirty="0"/>
              <a:t>Grade 4 or above for other GCSE’s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T Level Science </a:t>
            </a:r>
          </a:p>
          <a:p>
            <a:pPr marL="0" indent="0">
              <a:buNone/>
            </a:pPr>
            <a:r>
              <a:rPr lang="en-GB" dirty="0"/>
              <a:t>Maths &amp; English: Grade 5 or above</a:t>
            </a:r>
          </a:p>
          <a:p>
            <a:pPr marL="0" indent="0">
              <a:buNone/>
            </a:pPr>
            <a:r>
              <a:rPr lang="en-GB" dirty="0"/>
              <a:t>Sciences: Grade 6 </a:t>
            </a:r>
          </a:p>
          <a:p>
            <a:pPr marL="0" indent="0">
              <a:buNone/>
            </a:pPr>
            <a:r>
              <a:rPr lang="en-GB" dirty="0"/>
              <a:t>Grade 4 or above for other GCSE’s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8" descr="Logo&#10;&#10;Description automatically generated">
            <a:extLst>
              <a:ext uri="{FF2B5EF4-FFF2-40B4-BE49-F238E27FC236}">
                <a16:creationId xmlns:a16="http://schemas.microsoft.com/office/drawing/2014/main" id="{1EFC7ECE-91F5-A648-89A6-F5897C5FB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61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C7D7-F45B-05FF-C6BF-E6A583F4F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35" y="242902"/>
            <a:ext cx="6006465" cy="15240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students that have progressed to university regularly come back and support our current students.  </a:t>
            </a:r>
          </a:p>
        </p:txBody>
      </p:sp>
      <p:pic>
        <p:nvPicPr>
          <p:cNvPr id="5" name="Content Placeholder 4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879184C9-707F-B372-6785-2F64D99C8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2800" y="0"/>
            <a:ext cx="5029200" cy="6705600"/>
          </a:xfrm>
        </p:spPr>
      </p:pic>
      <p:pic>
        <p:nvPicPr>
          <p:cNvPr id="1026" name="Picture 2" descr="Case Study - University of Sunderland | Studiosity">
            <a:extLst>
              <a:ext uri="{FF2B5EF4-FFF2-40B4-BE49-F238E27FC236}">
                <a16:creationId xmlns:a16="http://schemas.microsoft.com/office/drawing/2014/main" id="{4D8AFDAC-D69F-66B3-5D7E-FC1DC0892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133600"/>
            <a:ext cx="2305685" cy="106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orthumbria University – IBEC – INDONESIA BRITAIN EDUCATION CENTRE">
            <a:extLst>
              <a:ext uri="{FF2B5EF4-FFF2-40B4-BE49-F238E27FC236}">
                <a16:creationId xmlns:a16="http://schemas.microsoft.com/office/drawing/2014/main" id="{86F6CE2B-9389-331E-0E7E-048F9DE97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2324128"/>
            <a:ext cx="2967038" cy="93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ork University - First Study Abroad">
            <a:extLst>
              <a:ext uri="{FF2B5EF4-FFF2-40B4-BE49-F238E27FC236}">
                <a16:creationId xmlns:a16="http://schemas.microsoft.com/office/drawing/2014/main" id="{19B21FFC-E34B-3BA6-FC8E-909603806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5" y="3618455"/>
            <a:ext cx="2228850" cy="80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versity of Manchester | Daily Mail Online">
            <a:extLst>
              <a:ext uri="{FF2B5EF4-FFF2-40B4-BE49-F238E27FC236}">
                <a16:creationId xmlns:a16="http://schemas.microsoft.com/office/drawing/2014/main" id="{A134F9F3-D740-27AD-3E23-486B5951C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601" y="3429000"/>
            <a:ext cx="2464289" cy="148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bout Edge Hill University | Top 4 in the North West">
            <a:extLst>
              <a:ext uri="{FF2B5EF4-FFF2-40B4-BE49-F238E27FC236}">
                <a16:creationId xmlns:a16="http://schemas.microsoft.com/office/drawing/2014/main" id="{BA86196E-AB34-4A4C-A211-97574F778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4836062"/>
            <a:ext cx="1443037" cy="144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niversity of Hull | University Info | 118 Bachelors in English -  Bachelorsportal.com">
            <a:extLst>
              <a:ext uri="{FF2B5EF4-FFF2-40B4-BE49-F238E27FC236}">
                <a16:creationId xmlns:a16="http://schemas.microsoft.com/office/drawing/2014/main" id="{AD2CCFA4-D3BB-9B04-D08C-C88BDE8B9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50" y="4906834"/>
            <a:ext cx="1610902" cy="162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eesside University - myday">
            <a:extLst>
              <a:ext uri="{FF2B5EF4-FFF2-40B4-BE49-F238E27FC236}">
                <a16:creationId xmlns:a16="http://schemas.microsoft.com/office/drawing/2014/main" id="{BF3584B7-3ECD-78CB-EB51-E243D4155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65" y="5126305"/>
            <a:ext cx="2581935" cy="115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1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296EB-D0D4-544D-DA23-C70237E1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265807"/>
            <a:ext cx="6797405" cy="1107707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Why choose T Levels?</a:t>
            </a:r>
            <a:endParaRPr lang="en-GB" sz="4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DD70-F18C-F3C7-862A-618726776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92" y="1570207"/>
            <a:ext cx="7835170" cy="5180652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 Levels are Government driven and a 2 year nationally-recognised qualification.</a:t>
            </a:r>
          </a:p>
          <a:p>
            <a:endParaRPr lang="en-GB" sz="2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One T Level is equivalent to 3 A levels </a:t>
            </a:r>
          </a:p>
          <a:p>
            <a:endParaRPr lang="en-GB" sz="2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Accepted by universities                                        </a:t>
            </a:r>
            <a:endParaRPr lang="en-US" sz="2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   (T Level Merit = 120 UCAS points)</a:t>
            </a:r>
          </a:p>
          <a:p>
            <a:endParaRPr lang="en-GB" sz="2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Designed and endorsed by employers</a:t>
            </a:r>
          </a:p>
          <a:p>
            <a:endParaRPr lang="en-GB" sz="2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Includes a 45-day (315 hours) industry placement to help you learn what a real career is like and prepare you for employment</a:t>
            </a:r>
          </a:p>
          <a:p>
            <a:endParaRPr lang="en-GB" sz="2400" dirty="0">
              <a:ea typeface="+mn-lt"/>
              <a:cs typeface="+mn-lt"/>
            </a:endParaRPr>
          </a:p>
          <a:p>
            <a:endParaRPr lang="en-GB" sz="1400" dirty="0">
              <a:ea typeface="Calibri"/>
              <a:cs typeface="Calibri"/>
            </a:endParaRPr>
          </a:p>
        </p:txBody>
      </p:sp>
      <p:pic>
        <p:nvPicPr>
          <p:cNvPr id="5" name="Picture 4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C7619484-477E-72AB-96B1-2DD9E7F4B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066" b="30"/>
          <a:stretch/>
        </p:blipFill>
        <p:spPr>
          <a:xfrm>
            <a:off x="8269481" y="260845"/>
            <a:ext cx="3071281" cy="316815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4E91900-DAC4-D24E-BE1D-B7DEE1B05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87531" y="3740236"/>
            <a:ext cx="3309811" cy="281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DF01C7A-6B1A-044B-A512-0AF53E8C5F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229" t="87385" r="760" b="1"/>
          <a:stretch/>
        </p:blipFill>
        <p:spPr>
          <a:xfrm>
            <a:off x="11402684" y="66762"/>
            <a:ext cx="789316" cy="55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38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88F2BA-2DB3-A6FD-2260-8FB107F44A04}"/>
              </a:ext>
            </a:extLst>
          </p:cNvPr>
          <p:cNvSpPr txBox="1">
            <a:spLocks/>
          </p:cNvSpPr>
          <p:nvPr/>
        </p:nvSpPr>
        <p:spPr>
          <a:xfrm>
            <a:off x="1670402" y="1913788"/>
            <a:ext cx="8872967" cy="303042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i="1" dirty="0">
                <a:solidFill>
                  <a:schemeClr val="bg1"/>
                </a:solidFill>
                <a:latin typeface="Arial"/>
                <a:cs typeface="Arial"/>
              </a:rPr>
              <a:t>Activities and Opportunities at New College Durham?</a:t>
            </a:r>
          </a:p>
        </p:txBody>
      </p:sp>
    </p:spTree>
    <p:extLst>
      <p:ext uri="{BB962C8B-B14F-4D97-AF65-F5344CB8AC3E}">
        <p14:creationId xmlns:p14="http://schemas.microsoft.com/office/powerpoint/2010/main" val="1484743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2AAB8-2764-7227-534E-54CCDE82B6E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E24AE4-7D5D-389A-3638-3D757D29F034}"/>
              </a:ext>
            </a:extLst>
          </p:cNvPr>
          <p:cNvSpPr txBox="1"/>
          <p:nvPr/>
        </p:nvSpPr>
        <p:spPr>
          <a:xfrm>
            <a:off x="617220" y="308610"/>
            <a:ext cx="109613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available at NCD: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Cafeteria;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Starbucks;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Hair and Beauty salons;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Learning area;</a:t>
            </a:r>
          </a:p>
          <a:p>
            <a:pPr algn="r"/>
            <a:r>
              <a:rPr lang="en-GB" sz="4000" dirty="0">
                <a:hlinkClick r:id="rId4"/>
              </a:rPr>
              <a:t>Our Facilities</a:t>
            </a:r>
            <a:endParaRPr lang="en-GB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690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32105E-8F2C-4B3B-09CE-25D2C2E4923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D7612-6DC8-A8EF-1480-59021FF9F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030" y="213994"/>
            <a:ext cx="10949940" cy="65525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Additional educational support…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Personal Learning Coaches;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Student Support Services, for learning support and additional exam arrangements;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ASC (Advice, support, careers);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Free student bus passes;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Free college meals (upon application)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Student bursary (upon application)</a:t>
            </a:r>
          </a:p>
          <a:p>
            <a:pPr marL="0" indent="0" algn="r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Students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94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Logo&#10;&#10;Description automatically generated">
            <a:extLst>
              <a:ext uri="{FF2B5EF4-FFF2-40B4-BE49-F238E27FC236}">
                <a16:creationId xmlns:a16="http://schemas.microsoft.com/office/drawing/2014/main" id="{33DC8F1E-6087-ACD1-BFAB-5F8678697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6104649"/>
            <a:ext cx="1671638" cy="546420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2E583D42-0B8C-666F-1142-CD99E527EBD2}"/>
              </a:ext>
            </a:extLst>
          </p:cNvPr>
          <p:cNvSpPr txBox="1"/>
          <p:nvPr/>
        </p:nvSpPr>
        <p:spPr>
          <a:xfrm>
            <a:off x="228600" y="516991"/>
            <a:ext cx="740092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i="1" dirty="0">
                <a:solidFill>
                  <a:srgbClr val="002060"/>
                </a:solidFill>
                <a:latin typeface="Poppins"/>
                <a:cs typeface="Poppins"/>
              </a:rPr>
              <a:t>Activities and Opportunities</a:t>
            </a:r>
            <a:endParaRPr lang="en-US" sz="3600" b="1" i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9" name="Picture 8" descr="A group of people standing in front of a christmas tree&#10;&#10;Description automatically generated with medium confidence">
            <a:extLst>
              <a:ext uri="{FF2B5EF4-FFF2-40B4-BE49-F238E27FC236}">
                <a16:creationId xmlns:a16="http://schemas.microsoft.com/office/drawing/2014/main" id="{1D7923F4-A259-4645-ADF0-CF9655102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051" y="224870"/>
            <a:ext cx="4819650" cy="64261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F15114-B2F6-2E43-BE16-19B95A59910B}"/>
              </a:ext>
            </a:extLst>
          </p:cNvPr>
          <p:cNvSpPr txBox="1"/>
          <p:nvPr/>
        </p:nvSpPr>
        <p:spPr>
          <a:xfrm>
            <a:off x="114299" y="1859340"/>
            <a:ext cx="6700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 raising for charities</a:t>
            </a:r>
          </a:p>
          <a:p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 students did a phenomenal job at raising money and collecting Christmas presents for one of the local Women’s Refuges  </a:t>
            </a:r>
          </a:p>
        </p:txBody>
      </p:sp>
    </p:spTree>
    <p:extLst>
      <p:ext uri="{BB962C8B-B14F-4D97-AF65-F5344CB8AC3E}">
        <p14:creationId xmlns:p14="http://schemas.microsoft.com/office/powerpoint/2010/main" val="657019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Logo&#10;&#10;Description automatically generated">
            <a:extLst>
              <a:ext uri="{FF2B5EF4-FFF2-40B4-BE49-F238E27FC236}">
                <a16:creationId xmlns:a16="http://schemas.microsoft.com/office/drawing/2014/main" id="{33DC8F1E-6087-ACD1-BFAB-5F8678697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6104649"/>
            <a:ext cx="1671638" cy="546420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2E583D42-0B8C-666F-1142-CD99E527EBD2}"/>
              </a:ext>
            </a:extLst>
          </p:cNvPr>
          <p:cNvSpPr txBox="1"/>
          <p:nvPr/>
        </p:nvSpPr>
        <p:spPr>
          <a:xfrm>
            <a:off x="228600" y="516991"/>
            <a:ext cx="740092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i="1">
                <a:solidFill>
                  <a:srgbClr val="002060"/>
                </a:solidFill>
                <a:latin typeface="Poppins"/>
                <a:cs typeface="Poppins"/>
              </a:rPr>
              <a:t>Activities and Opportunities</a:t>
            </a:r>
            <a:endParaRPr lang="en-US" sz="3600" b="1" i="1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F15114-B2F6-2E43-BE16-19B95A59910B}"/>
              </a:ext>
            </a:extLst>
          </p:cNvPr>
          <p:cNvSpPr txBox="1"/>
          <p:nvPr/>
        </p:nvSpPr>
        <p:spPr>
          <a:xfrm>
            <a:off x="171448" y="1344108"/>
            <a:ext cx="6700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Trips </a:t>
            </a:r>
          </a:p>
          <a:p>
            <a:endParaRPr lang="en-GB" sz="2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Surgeons Hall Museum – Edinburgh</a:t>
            </a:r>
          </a:p>
          <a:p>
            <a:endParaRPr lang="en-GB" sz="2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York</a:t>
            </a:r>
          </a:p>
        </p:txBody>
      </p:sp>
      <p:pic>
        <p:nvPicPr>
          <p:cNvPr id="3" name="Picture 2" descr="A group of wom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B28FD9F6-F632-2946-A877-6BB958967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649" y="3389314"/>
            <a:ext cx="4143375" cy="3107532"/>
          </a:xfrm>
          <a:prstGeom prst="rect">
            <a:avLst/>
          </a:prstGeom>
        </p:spPr>
      </p:pic>
      <p:pic>
        <p:nvPicPr>
          <p:cNvPr id="6" name="Picture 5" descr="A group of wom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A7BA7FB8-51D7-B843-B655-A2435F9B7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282" y="2968163"/>
            <a:ext cx="2819400" cy="3759200"/>
          </a:xfrm>
          <a:prstGeom prst="rect">
            <a:avLst/>
          </a:prstGeom>
        </p:spPr>
      </p:pic>
      <p:pic>
        <p:nvPicPr>
          <p:cNvPr id="10242" name="Picture 2" descr="A Guide to York - Jorvik.co.uk">
            <a:extLst>
              <a:ext uri="{FF2B5EF4-FFF2-40B4-BE49-F238E27FC236}">
                <a16:creationId xmlns:a16="http://schemas.microsoft.com/office/drawing/2014/main" id="{A8D0A5D6-CEA4-DB46-A411-AD2D5DE9F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447" y="217445"/>
            <a:ext cx="4144953" cy="259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83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Logo&#10;&#10;Description automatically generated">
            <a:extLst>
              <a:ext uri="{FF2B5EF4-FFF2-40B4-BE49-F238E27FC236}">
                <a16:creationId xmlns:a16="http://schemas.microsoft.com/office/drawing/2014/main" id="{33DC8F1E-6087-ACD1-BFAB-5F8678697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6214259"/>
            <a:ext cx="1336312" cy="436810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2E583D42-0B8C-666F-1142-CD99E527EBD2}"/>
              </a:ext>
            </a:extLst>
          </p:cNvPr>
          <p:cNvSpPr txBox="1"/>
          <p:nvPr/>
        </p:nvSpPr>
        <p:spPr>
          <a:xfrm>
            <a:off x="74122" y="303495"/>
            <a:ext cx="679816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i="1" dirty="0">
                <a:solidFill>
                  <a:srgbClr val="002060"/>
                </a:solidFill>
                <a:latin typeface="Poppins"/>
                <a:cs typeface="Poppins"/>
              </a:rPr>
              <a:t>Activities and Opportunities</a:t>
            </a:r>
            <a:endParaRPr lang="en-US" sz="3600" b="1" i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F15114-B2F6-2E43-BE16-19B95A59910B}"/>
              </a:ext>
            </a:extLst>
          </p:cNvPr>
          <p:cNvSpPr txBox="1"/>
          <p:nvPr/>
        </p:nvSpPr>
        <p:spPr>
          <a:xfrm>
            <a:off x="171448" y="1344108"/>
            <a:ext cx="6700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planning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 2-day trip to </a:t>
            </a: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Amsterdam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7BE1C8-C993-6D6C-7C57-BD16D0096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428" y="5099001"/>
            <a:ext cx="4225999" cy="15544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EC5CCB-DF45-3642-A2D9-698351E1A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955" y="2565708"/>
            <a:ext cx="2851332" cy="18870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EA68D5-BA3C-9CC2-9512-AF6809DDEA98}"/>
              </a:ext>
            </a:extLst>
          </p:cNvPr>
          <p:cNvSpPr txBox="1"/>
          <p:nvPr/>
        </p:nvSpPr>
        <p:spPr>
          <a:xfrm>
            <a:off x="3969783" y="4652562"/>
            <a:ext cx="3023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002060"/>
                </a:solidFill>
              </a:rPr>
              <a:t>Vreugdehof</a:t>
            </a:r>
            <a:r>
              <a:rPr lang="en-US" sz="2000" b="1" dirty="0">
                <a:solidFill>
                  <a:srgbClr val="002060"/>
                </a:solidFill>
              </a:rPr>
              <a:t> Care Home for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people with dementia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BACB99-AEDF-5CF0-75CA-7AF0C6CCF29B}"/>
              </a:ext>
            </a:extLst>
          </p:cNvPr>
          <p:cNvSpPr txBox="1"/>
          <p:nvPr/>
        </p:nvSpPr>
        <p:spPr>
          <a:xfrm>
            <a:off x="7583724" y="4636287"/>
            <a:ext cx="32172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A</a:t>
            </a:r>
            <a:r>
              <a:rPr lang="en-GB" sz="2000" b="1" dirty="0" err="1">
                <a:solidFill>
                  <a:srgbClr val="002060"/>
                </a:solidFill>
              </a:rPr>
              <a:t>nne</a:t>
            </a:r>
            <a:r>
              <a:rPr lang="en-GB" sz="2000" b="1" dirty="0">
                <a:solidFill>
                  <a:srgbClr val="002060"/>
                </a:solidFill>
              </a:rPr>
              <a:t> Frank House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9ABD63-BDEF-3CB9-4D83-86E8E548BF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50" y="2508849"/>
            <a:ext cx="3023165" cy="20007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7C0B37-BDC3-6C80-D09D-D26DF8709555}"/>
              </a:ext>
            </a:extLst>
          </p:cNvPr>
          <p:cNvSpPr txBox="1"/>
          <p:nvPr/>
        </p:nvSpPr>
        <p:spPr>
          <a:xfrm>
            <a:off x="1096560" y="4599229"/>
            <a:ext cx="22379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Corpus Museum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of the Human Body</a:t>
            </a:r>
            <a:endParaRPr lang="en-GB" sz="2000" b="1" dirty="0">
              <a:solidFill>
                <a:srgbClr val="00206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DB97B09-65AF-096B-0DFA-95D2E55800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0813" y="311389"/>
            <a:ext cx="2649101" cy="198682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7F7B557-168C-29E1-8C8D-A22B2F730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0416" y="1908580"/>
            <a:ext cx="2538141" cy="29685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84FE8E-DA7B-210A-6AF1-821C3CEB98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3446" y="2581798"/>
            <a:ext cx="2656689" cy="199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17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A100-6509-BCB3-D7E0-065D090C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7" y="379413"/>
            <a:ext cx="10515600" cy="99218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now: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68886-0FD3-971D-64A6-6A1DD609C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038" y="1825625"/>
            <a:ext cx="11701462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  <a:latin typeface="Arial"/>
                <a:cs typeface="Arial"/>
              </a:rPr>
              <a:t>Welcome Day Fest &amp; Enrolment </a:t>
            </a:r>
            <a:r>
              <a:rPr lang="en-GB" b="1" dirty="0">
                <a:latin typeface="Arial"/>
                <a:cs typeface="Arial"/>
              </a:rPr>
              <a:t>end of August </a:t>
            </a:r>
            <a:endParaRPr lang="en-GB" b="1">
              <a:cs typeface="Calibri"/>
            </a:endParaRPr>
          </a:p>
          <a:p>
            <a:r>
              <a:rPr lang="en-GB" b="1" dirty="0">
                <a:latin typeface="Arial"/>
                <a:cs typeface="Arial"/>
              </a:rPr>
              <a:t>Bring in your GCSE results 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Arial"/>
                <a:cs typeface="Arial"/>
              </a:rPr>
              <a:t>You will:</a:t>
            </a:r>
          </a:p>
          <a:p>
            <a:r>
              <a:rPr lang="en-GB" b="1" dirty="0">
                <a:latin typeface="Arial"/>
                <a:cs typeface="Arial"/>
              </a:rPr>
              <a:t>Meet your tutor and T Level group</a:t>
            </a:r>
          </a:p>
          <a:p>
            <a:r>
              <a:rPr lang="en-GB" b="1" dirty="0">
                <a:latin typeface="Arial"/>
                <a:cs typeface="Arial"/>
              </a:rPr>
              <a:t>Be given a timetable</a:t>
            </a:r>
          </a:p>
          <a:p>
            <a:r>
              <a:rPr lang="en-GB" b="1" dirty="0">
                <a:latin typeface="Arial"/>
                <a:cs typeface="Arial"/>
              </a:rPr>
              <a:t>Given a lot of this information again! 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Commence the course on the 2</a:t>
            </a:r>
            <a:r>
              <a:rPr lang="en-GB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September </a:t>
            </a:r>
          </a:p>
        </p:txBody>
      </p:sp>
      <p:pic>
        <p:nvPicPr>
          <p:cNvPr id="5" name="Picture 2" descr="GCSE results day: What to do if you didn't get the grades you were  expecting – The Education Hub">
            <a:extLst>
              <a:ext uri="{FF2B5EF4-FFF2-40B4-BE49-F238E27FC236}">
                <a16:creationId xmlns:a16="http://schemas.microsoft.com/office/drawing/2014/main" id="{1FB1A622-0652-BD82-F011-7D31F7C43C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2"/>
          <a:stretch/>
        </p:blipFill>
        <p:spPr bwMode="auto">
          <a:xfrm>
            <a:off x="7536660" y="2900362"/>
            <a:ext cx="4255289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at is a GCSE? | Worcestershire County Council">
            <a:extLst>
              <a:ext uri="{FF2B5EF4-FFF2-40B4-BE49-F238E27FC236}">
                <a16:creationId xmlns:a16="http://schemas.microsoft.com/office/drawing/2014/main" id="{967A9CEB-0959-9C11-E79C-DC5524845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425" y="0"/>
            <a:ext cx="3076575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8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Picture 4" descr="T Levels - The Next Level Qualification | Study at HSDC">
            <a:extLst>
              <a:ext uri="{FF2B5EF4-FFF2-40B4-BE49-F238E27FC236}">
                <a16:creationId xmlns:a16="http://schemas.microsoft.com/office/drawing/2014/main" id="{D6612909-6017-AE5F-BD14-01F457FF5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1" y="879507"/>
            <a:ext cx="11002347" cy="4441592"/>
          </a:xfrm>
          <a:prstGeom prst="rect">
            <a:avLst/>
          </a:prstGeom>
          <a:solidFill>
            <a:srgbClr val="002060"/>
          </a:solidFill>
        </p:spPr>
      </p:pic>
    </p:spTree>
    <p:extLst>
      <p:ext uri="{BB962C8B-B14F-4D97-AF65-F5344CB8AC3E}">
        <p14:creationId xmlns:p14="http://schemas.microsoft.com/office/powerpoint/2010/main" val="393825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36A2F0-D4BA-E446-217E-FB932CA9F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3192-B0DA-5144-8BE2-A31C9B43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63" y="365125"/>
            <a:ext cx="11082337" cy="849313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 Levels different to apprenticeships?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5145F-82AF-324B-A3D5-980AD1C6A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763" y="1825625"/>
            <a:ext cx="10968037" cy="25892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Apprenticeships are typically 80% on-the-job and 20% in the classroom, and are more suited to those who are ready to enter the workforce at age 16</a:t>
            </a:r>
          </a:p>
          <a:p>
            <a:pPr>
              <a:lnSpc>
                <a:spcPct val="150000"/>
              </a:lnSpc>
            </a:pPr>
            <a:r>
              <a:rPr lang="en-GB" sz="2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 Levels involve more classroom study than apprenticeships and prepare students for work, further training or further study.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8" descr="Logo&#10;&#10;Description automatically generated">
            <a:extLst>
              <a:ext uri="{FF2B5EF4-FFF2-40B4-BE49-F238E27FC236}">
                <a16:creationId xmlns:a16="http://schemas.microsoft.com/office/drawing/2014/main" id="{BAD04458-9CF5-094A-A56A-ABE33A4A2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163" y="5289507"/>
            <a:ext cx="3681412" cy="120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94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88F2BA-2DB3-A6FD-2260-8FB107F44A04}"/>
              </a:ext>
            </a:extLst>
          </p:cNvPr>
          <p:cNvSpPr txBox="1">
            <a:spLocks/>
          </p:cNvSpPr>
          <p:nvPr/>
        </p:nvSpPr>
        <p:spPr>
          <a:xfrm>
            <a:off x="1670402" y="1913788"/>
            <a:ext cx="8872967" cy="303042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i="1" dirty="0">
                <a:solidFill>
                  <a:schemeClr val="bg1"/>
                </a:solidFill>
                <a:latin typeface="Arial"/>
                <a:cs typeface="Arial"/>
              </a:rPr>
              <a:t>T Level Laboratory Science</a:t>
            </a:r>
          </a:p>
        </p:txBody>
      </p:sp>
    </p:spTree>
    <p:extLst>
      <p:ext uri="{BB962C8B-B14F-4D97-AF65-F5344CB8AC3E}">
        <p14:creationId xmlns:p14="http://schemas.microsoft.com/office/powerpoint/2010/main" val="8935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14398F-8017-DE31-ECD2-FBCFC200840A}"/>
              </a:ext>
            </a:extLst>
          </p:cNvPr>
          <p:cNvSpPr txBox="1"/>
          <p:nvPr/>
        </p:nvSpPr>
        <p:spPr>
          <a:xfrm>
            <a:off x="495429" y="807245"/>
            <a:ext cx="4952871" cy="526297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endParaRPr lang="en-GB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you know?</a:t>
            </a:r>
          </a:p>
          <a:p>
            <a:endParaRPr lang="en-GB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“Interesting People Make A Terrific Curry”</a:t>
            </a:r>
          </a:p>
          <a:p>
            <a:endParaRPr lang="en-GB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Mitosis: Definition, Stages, &amp; Purpose, with Diagram">
            <a:extLst>
              <a:ext uri="{FF2B5EF4-FFF2-40B4-BE49-F238E27FC236}">
                <a16:creationId xmlns:a16="http://schemas.microsoft.com/office/drawing/2014/main" id="{61F83454-5AF3-B314-CEC3-4AEF1CDC8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807244"/>
            <a:ext cx="6743700" cy="526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944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microscope view of a cell&#10;&#10;Description automatically generated">
            <a:extLst>
              <a:ext uri="{FF2B5EF4-FFF2-40B4-BE49-F238E27FC236}">
                <a16:creationId xmlns:a16="http://schemas.microsoft.com/office/drawing/2014/main" id="{063C1FBB-3D3B-E49D-92C6-DF6920A65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18" name="Picture 17" descr="A close-up of a microscope&#10;&#10;Description automatically generated">
            <a:extLst>
              <a:ext uri="{FF2B5EF4-FFF2-40B4-BE49-F238E27FC236}">
                <a16:creationId xmlns:a16="http://schemas.microsoft.com/office/drawing/2014/main" id="{CB55175F-A19D-12E4-F4B6-04C4D53CD0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000" b="30417"/>
          <a:stretch/>
        </p:blipFill>
        <p:spPr>
          <a:xfrm>
            <a:off x="6095999" y="0"/>
            <a:ext cx="6094401" cy="6858000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06845ECA-BA5B-C714-87B5-60FD51B05BA5}"/>
              </a:ext>
            </a:extLst>
          </p:cNvPr>
          <p:cNvSpPr/>
          <p:nvPr/>
        </p:nvSpPr>
        <p:spPr>
          <a:xfrm>
            <a:off x="4886325" y="4772025"/>
            <a:ext cx="838200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A7C43D-4C74-7D1A-2054-30EE00EFBD46}"/>
              </a:ext>
            </a:extLst>
          </p:cNvPr>
          <p:cNvSpPr/>
          <p:nvPr/>
        </p:nvSpPr>
        <p:spPr>
          <a:xfrm>
            <a:off x="9534524" y="4171950"/>
            <a:ext cx="2581275" cy="21717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11A5DF0-3DB3-AC6C-5348-0D75336177B8}"/>
              </a:ext>
            </a:extLst>
          </p:cNvPr>
          <p:cNvCxnSpPr>
            <a:cxnSpLocks/>
            <a:stCxn id="19" idx="0"/>
            <a:endCxn id="20" idx="0"/>
          </p:cNvCxnSpPr>
          <p:nvPr/>
        </p:nvCxnSpPr>
        <p:spPr>
          <a:xfrm flipV="1">
            <a:off x="5305425" y="4171950"/>
            <a:ext cx="5519737" cy="6000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D2F8303-0570-2BA1-D613-23123317D46F}"/>
              </a:ext>
            </a:extLst>
          </p:cNvPr>
          <p:cNvCxnSpPr>
            <a:cxnSpLocks/>
            <a:stCxn id="19" idx="4"/>
            <a:endCxn id="20" idx="4"/>
          </p:cNvCxnSpPr>
          <p:nvPr/>
        </p:nvCxnSpPr>
        <p:spPr>
          <a:xfrm>
            <a:off x="5305425" y="5686425"/>
            <a:ext cx="5519737" cy="6572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8AF9CE3-485D-6E75-866B-A3DC9A96D4AA}"/>
              </a:ext>
            </a:extLst>
          </p:cNvPr>
          <p:cNvSpPr txBox="1"/>
          <p:nvPr/>
        </p:nvSpPr>
        <p:spPr>
          <a:xfrm>
            <a:off x="10142618" y="3733800"/>
            <a:ext cx="1439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Telophase</a:t>
            </a:r>
          </a:p>
        </p:txBody>
      </p:sp>
    </p:spTree>
    <p:extLst>
      <p:ext uri="{BB962C8B-B14F-4D97-AF65-F5344CB8AC3E}">
        <p14:creationId xmlns:p14="http://schemas.microsoft.com/office/powerpoint/2010/main" val="3191007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18649-2204-F90D-4DA9-7161EE7F3C37}"/>
              </a:ext>
            </a:extLst>
          </p:cNvPr>
          <p:cNvSpPr txBox="1"/>
          <p:nvPr/>
        </p:nvSpPr>
        <p:spPr>
          <a:xfrm>
            <a:off x="495429" y="807245"/>
            <a:ext cx="4952871" cy="526297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know whether an athlete has been using performance enhancing substances?</a:t>
            </a:r>
          </a:p>
        </p:txBody>
      </p:sp>
      <p:pic>
        <p:nvPicPr>
          <p:cNvPr id="2050" name="Picture 2" descr="Lance Armstrong Settles Federal Fraud Case for $5 Million - The New York  Times">
            <a:extLst>
              <a:ext uri="{FF2B5EF4-FFF2-40B4-BE49-F238E27FC236}">
                <a16:creationId xmlns:a16="http://schemas.microsoft.com/office/drawing/2014/main" id="{B5D1BA42-F967-86B8-0352-A81915257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807245"/>
            <a:ext cx="6743700" cy="526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297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oom with tables and chairs&#10;&#10;Description automatically generated">
            <a:extLst>
              <a:ext uri="{FF2B5EF4-FFF2-40B4-BE49-F238E27FC236}">
                <a16:creationId xmlns:a16="http://schemas.microsoft.com/office/drawing/2014/main" id="{284A05D0-46D9-5E42-7479-2D3849C19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0"/>
            <a:ext cx="6096001" cy="6858000"/>
          </a:xfrm>
          <a:prstGeom prst="rect">
            <a:avLst/>
          </a:prstGeom>
        </p:spPr>
      </p:pic>
      <p:pic>
        <p:nvPicPr>
          <p:cNvPr id="2" name="Picture 1" descr="A white board with black writing on it&#10;&#10;Description automatically generated">
            <a:extLst>
              <a:ext uri="{FF2B5EF4-FFF2-40B4-BE49-F238E27FC236}">
                <a16:creationId xmlns:a16="http://schemas.microsoft.com/office/drawing/2014/main" id="{19D65004-16DF-CB5B-2224-4900CF6A2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461963" y="300038"/>
            <a:ext cx="6858000" cy="625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45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7af3ca-b65f-45d6-a60f-8f38b68686af">
      <UserInfo>
        <DisplayName>Claire Froggatt</DisplayName>
        <AccountId>101</AccountId>
        <AccountType/>
      </UserInfo>
      <UserInfo>
        <DisplayName>Jane Skelton</DisplayName>
        <AccountId>496</AccountId>
        <AccountType/>
      </UserInfo>
      <UserInfo>
        <DisplayName>Jo Jenkinson</DisplayName>
        <AccountId>72</AccountId>
        <AccountType/>
      </UserInfo>
      <UserInfo>
        <DisplayName>Tobias Joyce</DisplayName>
        <AccountId>651</AccountId>
        <AccountType/>
      </UserInfo>
      <UserInfo>
        <DisplayName>Gemma Greenwood</DisplayName>
        <AccountId>24</AccountId>
        <AccountType/>
      </UserInfo>
      <UserInfo>
        <DisplayName>Brooke Darling</DisplayName>
        <AccountId>15</AccountId>
        <AccountType/>
      </UserInfo>
    </SharedWithUsers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B3549B-4983-4B8D-AA0E-58EE4B9FA535}">
  <ds:schemaRefs>
    <ds:schemaRef ds:uri="http://schemas.microsoft.com/office/2006/documentManagement/types"/>
    <ds:schemaRef ds:uri="http://purl.org/dc/elements/1.1/"/>
    <ds:schemaRef ds:uri="http://purl.org/dc/terms/"/>
    <ds:schemaRef ds:uri="31b38a3e-62dd-4d4d-80f8-d6b2b8bebfd6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b83cadc9-9099-45dd-b93e-19aa7aee0b9b"/>
    <ds:schemaRef ds:uri="http://schemas.microsoft.com/office/2006/metadata/properties"/>
    <ds:schemaRef ds:uri="http://www.w3.org/XML/1998/namespace"/>
    <ds:schemaRef ds:uri="cd7af3ca-b65f-45d6-a60f-8f38b68686af"/>
    <ds:schemaRef ds:uri="97148cc2-a657-48f2-8ff6-4d0f9dc1c1c3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05C98B94-89B5-4657-867D-429B1457EA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3A0875-EE54-4ED1-81F8-29819E86EA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617</Words>
  <Application>Microsoft Office PowerPoint</Application>
  <PresentationFormat>Widescreen</PresentationFormat>
  <Paragraphs>105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  WELCOME TO THE NEXT LEVEL </vt:lpstr>
      <vt:lpstr>Why choose T Levels?</vt:lpstr>
      <vt:lpstr>PowerPoint Presentation</vt:lpstr>
      <vt:lpstr>How are T Levels different to apprenticeships?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45 days placement across the two years  Find your own placement and NCD will visit and approve this  NCD directed placement in a pre-approved company</vt:lpstr>
      <vt:lpstr>Future Occupations: Medical Laboratory Assistant; Biology, Chemical, or Physics Laboratory Technician; Pharmacy Technician; School/College Laboratory Technician; Research Technician…</vt:lpstr>
      <vt:lpstr>Progression: Higher Apprenticeship; HNC/HND; Foundation Degree; Bachelors Degree; Masters Degree.   University campus visits to be organised as part of the T Level studies</vt:lpstr>
      <vt:lpstr>What qualifications do you need? </vt:lpstr>
      <vt:lpstr>Our students that have progressed to university regularly come back and support our current students.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happens now: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NEXT LEVEL</dc:title>
  <dc:creator>Paige Dudley</dc:creator>
  <cp:lastModifiedBy>Stuart Eggleston</cp:lastModifiedBy>
  <cp:revision>55</cp:revision>
  <dcterms:created xsi:type="dcterms:W3CDTF">2022-08-21T23:57:09Z</dcterms:created>
  <dcterms:modified xsi:type="dcterms:W3CDTF">2026-06-22T10:20:17Z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