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46"/>
  </p:notesMasterIdLst>
  <p:sldIdLst>
    <p:sldId id="328" r:id="rId5"/>
    <p:sldId id="333" r:id="rId6"/>
    <p:sldId id="329" r:id="rId7"/>
    <p:sldId id="332" r:id="rId8"/>
    <p:sldId id="351" r:id="rId9"/>
    <p:sldId id="334" r:id="rId10"/>
    <p:sldId id="357" r:id="rId11"/>
    <p:sldId id="352" r:id="rId12"/>
    <p:sldId id="331" r:id="rId13"/>
    <p:sldId id="342" r:id="rId14"/>
    <p:sldId id="343" r:id="rId15"/>
    <p:sldId id="346" r:id="rId16"/>
    <p:sldId id="347" r:id="rId17"/>
    <p:sldId id="366" r:id="rId18"/>
    <p:sldId id="337" r:id="rId19"/>
    <p:sldId id="260" r:id="rId20"/>
    <p:sldId id="338" r:id="rId21"/>
    <p:sldId id="363" r:id="rId22"/>
    <p:sldId id="355" r:id="rId23"/>
    <p:sldId id="364" r:id="rId24"/>
    <p:sldId id="361" r:id="rId25"/>
    <p:sldId id="335" r:id="rId26"/>
    <p:sldId id="362" r:id="rId27"/>
    <p:sldId id="353" r:id="rId28"/>
    <p:sldId id="356" r:id="rId29"/>
    <p:sldId id="354" r:id="rId30"/>
    <p:sldId id="367" r:id="rId31"/>
    <p:sldId id="256" r:id="rId32"/>
    <p:sldId id="257" r:id="rId33"/>
    <p:sldId id="258" r:id="rId34"/>
    <p:sldId id="259" r:id="rId35"/>
    <p:sldId id="370" r:id="rId36"/>
    <p:sldId id="262" r:id="rId37"/>
    <p:sldId id="264" r:id="rId38"/>
    <p:sldId id="263" r:id="rId39"/>
    <p:sldId id="266" r:id="rId40"/>
    <p:sldId id="265" r:id="rId41"/>
    <p:sldId id="268" r:id="rId42"/>
    <p:sldId id="267" r:id="rId43"/>
    <p:sldId id="261" r:id="rId44"/>
    <p:sldId id="369" r:id="rId4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8AD8"/>
    <a:srgbClr val="FF40FF"/>
    <a:srgbClr val="FF9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9055979-3DBD-DB73-7115-2D807F4E1105}" v="25" dt="2026-06-22T07:58:54.585"/>
    <p1510:client id="{CD72DF75-1FC6-9D99-44A3-6E14BE42F8AB}" v="3" dt="2026-06-22T10:20:00.40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826" autoAdjust="0"/>
  </p:normalViewPr>
  <p:slideViewPr>
    <p:cSldViewPr snapToGrid="0">
      <p:cViewPr varScale="1">
        <p:scale>
          <a:sx n="60" d="100"/>
          <a:sy n="60" d="100"/>
        </p:scale>
        <p:origin x="892" y="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viewProps" Target="viewProps.xml"/><Relationship Id="rId8" Type="http://schemas.openxmlformats.org/officeDocument/2006/relationships/slide" Target="slides/slide4.xml"/><Relationship Id="rId51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niel Haley" userId="S::111191@newdur.ac.uk::994f7756-eb39-4e13-9856-a23ffc81c83a" providerId="AD" clId="Web-{09055979-3DBD-DB73-7115-2D807F4E1105}"/>
    <pc:docChg chg="addSld delSld sldOrd">
      <pc:chgData name="Daniel Haley" userId="S::111191@newdur.ac.uk::994f7756-eb39-4e13-9856-a23ffc81c83a" providerId="AD" clId="Web-{09055979-3DBD-DB73-7115-2D807F4E1105}" dt="2026-06-22T07:58:54.585" v="24"/>
      <pc:docMkLst>
        <pc:docMk/>
      </pc:docMkLst>
      <pc:sldChg chg="add">
        <pc:chgData name="Daniel Haley" userId="S::111191@newdur.ac.uk::994f7756-eb39-4e13-9856-a23ffc81c83a" providerId="AD" clId="Web-{09055979-3DBD-DB73-7115-2D807F4E1105}" dt="2026-06-22T07:58:29.568" v="11"/>
        <pc:sldMkLst>
          <pc:docMk/>
          <pc:sldMk cId="3230345407" sldId="256"/>
        </pc:sldMkLst>
      </pc:sldChg>
      <pc:sldChg chg="add">
        <pc:chgData name="Daniel Haley" userId="S::111191@newdur.ac.uk::994f7756-eb39-4e13-9856-a23ffc81c83a" providerId="AD" clId="Web-{09055979-3DBD-DB73-7115-2D807F4E1105}" dt="2026-06-22T07:58:30.990" v="12"/>
        <pc:sldMkLst>
          <pc:docMk/>
          <pc:sldMk cId="1157738150" sldId="257"/>
        </pc:sldMkLst>
      </pc:sldChg>
      <pc:sldChg chg="add">
        <pc:chgData name="Daniel Haley" userId="S::111191@newdur.ac.uk::994f7756-eb39-4e13-9856-a23ffc81c83a" providerId="AD" clId="Web-{09055979-3DBD-DB73-7115-2D807F4E1105}" dt="2026-06-22T07:58:32.256" v="13"/>
        <pc:sldMkLst>
          <pc:docMk/>
          <pc:sldMk cId="1787861646" sldId="258"/>
        </pc:sldMkLst>
      </pc:sldChg>
      <pc:sldChg chg="add">
        <pc:chgData name="Daniel Haley" userId="S::111191@newdur.ac.uk::994f7756-eb39-4e13-9856-a23ffc81c83a" providerId="AD" clId="Web-{09055979-3DBD-DB73-7115-2D807F4E1105}" dt="2026-06-22T07:58:33.474" v="14"/>
        <pc:sldMkLst>
          <pc:docMk/>
          <pc:sldMk cId="896717932" sldId="259"/>
        </pc:sldMkLst>
      </pc:sldChg>
      <pc:sldChg chg="add">
        <pc:chgData name="Daniel Haley" userId="S::111191@newdur.ac.uk::994f7756-eb39-4e13-9856-a23ffc81c83a" providerId="AD" clId="Web-{09055979-3DBD-DB73-7115-2D807F4E1105}" dt="2026-06-22T07:58:44.475" v="23"/>
        <pc:sldMkLst>
          <pc:docMk/>
          <pc:sldMk cId="261337034" sldId="261"/>
        </pc:sldMkLst>
      </pc:sldChg>
      <pc:sldChg chg="add">
        <pc:chgData name="Daniel Haley" userId="S::111191@newdur.ac.uk::994f7756-eb39-4e13-9856-a23ffc81c83a" providerId="AD" clId="Web-{09055979-3DBD-DB73-7115-2D807F4E1105}" dt="2026-06-22T07:58:36.006" v="16"/>
        <pc:sldMkLst>
          <pc:docMk/>
          <pc:sldMk cId="1934514868" sldId="262"/>
        </pc:sldMkLst>
      </pc:sldChg>
      <pc:sldChg chg="add">
        <pc:chgData name="Daniel Haley" userId="S::111191@newdur.ac.uk::994f7756-eb39-4e13-9856-a23ffc81c83a" providerId="AD" clId="Web-{09055979-3DBD-DB73-7115-2D807F4E1105}" dt="2026-06-22T07:58:38.834" v="18"/>
        <pc:sldMkLst>
          <pc:docMk/>
          <pc:sldMk cId="4014735224" sldId="263"/>
        </pc:sldMkLst>
      </pc:sldChg>
      <pc:sldChg chg="add">
        <pc:chgData name="Daniel Haley" userId="S::111191@newdur.ac.uk::994f7756-eb39-4e13-9856-a23ffc81c83a" providerId="AD" clId="Web-{09055979-3DBD-DB73-7115-2D807F4E1105}" dt="2026-06-22T07:58:37.615" v="17"/>
        <pc:sldMkLst>
          <pc:docMk/>
          <pc:sldMk cId="2143498614" sldId="264"/>
        </pc:sldMkLst>
      </pc:sldChg>
      <pc:sldChg chg="add">
        <pc:chgData name="Daniel Haley" userId="S::111191@newdur.ac.uk::994f7756-eb39-4e13-9856-a23ffc81c83a" providerId="AD" clId="Web-{09055979-3DBD-DB73-7115-2D807F4E1105}" dt="2026-06-22T07:58:41.037" v="20"/>
        <pc:sldMkLst>
          <pc:docMk/>
          <pc:sldMk cId="3026985088" sldId="265"/>
        </pc:sldMkLst>
      </pc:sldChg>
      <pc:sldChg chg="add">
        <pc:chgData name="Daniel Haley" userId="S::111191@newdur.ac.uk::994f7756-eb39-4e13-9856-a23ffc81c83a" providerId="AD" clId="Web-{09055979-3DBD-DB73-7115-2D807F4E1105}" dt="2026-06-22T07:58:39.959" v="19"/>
        <pc:sldMkLst>
          <pc:docMk/>
          <pc:sldMk cId="3717747010" sldId="266"/>
        </pc:sldMkLst>
      </pc:sldChg>
      <pc:sldChg chg="add">
        <pc:chgData name="Daniel Haley" userId="S::111191@newdur.ac.uk::994f7756-eb39-4e13-9856-a23ffc81c83a" providerId="AD" clId="Web-{09055979-3DBD-DB73-7115-2D807F4E1105}" dt="2026-06-22T07:58:43.366" v="22"/>
        <pc:sldMkLst>
          <pc:docMk/>
          <pc:sldMk cId="2212503359" sldId="267"/>
        </pc:sldMkLst>
      </pc:sldChg>
      <pc:sldChg chg="add">
        <pc:chgData name="Daniel Haley" userId="S::111191@newdur.ac.uk::994f7756-eb39-4e13-9856-a23ffc81c83a" providerId="AD" clId="Web-{09055979-3DBD-DB73-7115-2D807F4E1105}" dt="2026-06-22T07:58:42.272" v="21"/>
        <pc:sldMkLst>
          <pc:docMk/>
          <pc:sldMk cId="2079048630" sldId="268"/>
        </pc:sldMkLst>
      </pc:sldChg>
      <pc:sldChg chg="del">
        <pc:chgData name="Daniel Haley" userId="S::111191@newdur.ac.uk::994f7756-eb39-4e13-9856-a23ffc81c83a" providerId="AD" clId="Web-{09055979-3DBD-DB73-7115-2D807F4E1105}" dt="2026-06-22T07:58:18.176" v="10"/>
        <pc:sldMkLst>
          <pc:docMk/>
          <pc:sldMk cId="497064211" sldId="298"/>
        </pc:sldMkLst>
      </pc:sldChg>
      <pc:sldChg chg="del">
        <pc:chgData name="Daniel Haley" userId="S::111191@newdur.ac.uk::994f7756-eb39-4e13-9856-a23ffc81c83a" providerId="AD" clId="Web-{09055979-3DBD-DB73-7115-2D807F4E1105}" dt="2026-06-22T07:58:18.161" v="9"/>
        <pc:sldMkLst>
          <pc:docMk/>
          <pc:sldMk cId="2988147542" sldId="299"/>
        </pc:sldMkLst>
      </pc:sldChg>
      <pc:sldChg chg="del">
        <pc:chgData name="Daniel Haley" userId="S::111191@newdur.ac.uk::994f7756-eb39-4e13-9856-a23ffc81c83a" providerId="AD" clId="Web-{09055979-3DBD-DB73-7115-2D807F4E1105}" dt="2026-06-22T07:58:18.161" v="8"/>
        <pc:sldMkLst>
          <pc:docMk/>
          <pc:sldMk cId="4024647996" sldId="300"/>
        </pc:sldMkLst>
      </pc:sldChg>
      <pc:sldChg chg="del">
        <pc:chgData name="Daniel Haley" userId="S::111191@newdur.ac.uk::994f7756-eb39-4e13-9856-a23ffc81c83a" providerId="AD" clId="Web-{09055979-3DBD-DB73-7115-2D807F4E1105}" dt="2026-06-22T07:58:18.161" v="5"/>
        <pc:sldMkLst>
          <pc:docMk/>
          <pc:sldMk cId="3098855664" sldId="301"/>
        </pc:sldMkLst>
      </pc:sldChg>
      <pc:sldChg chg="del">
        <pc:chgData name="Daniel Haley" userId="S::111191@newdur.ac.uk::994f7756-eb39-4e13-9856-a23ffc81c83a" providerId="AD" clId="Web-{09055979-3DBD-DB73-7115-2D807F4E1105}" dt="2026-06-22T07:58:18.161" v="6"/>
        <pc:sldMkLst>
          <pc:docMk/>
          <pc:sldMk cId="2195922991" sldId="302"/>
        </pc:sldMkLst>
      </pc:sldChg>
      <pc:sldChg chg="del">
        <pc:chgData name="Daniel Haley" userId="S::111191@newdur.ac.uk::994f7756-eb39-4e13-9856-a23ffc81c83a" providerId="AD" clId="Web-{09055979-3DBD-DB73-7115-2D807F4E1105}" dt="2026-06-22T07:58:18.161" v="2"/>
        <pc:sldMkLst>
          <pc:docMk/>
          <pc:sldMk cId="1775914536" sldId="303"/>
        </pc:sldMkLst>
      </pc:sldChg>
      <pc:sldChg chg="del">
        <pc:chgData name="Daniel Haley" userId="S::111191@newdur.ac.uk::994f7756-eb39-4e13-9856-a23ffc81c83a" providerId="AD" clId="Web-{09055979-3DBD-DB73-7115-2D807F4E1105}" dt="2026-06-22T07:58:18.161" v="1"/>
        <pc:sldMkLst>
          <pc:docMk/>
          <pc:sldMk cId="3823759210" sldId="304"/>
        </pc:sldMkLst>
      </pc:sldChg>
      <pc:sldChg chg="del">
        <pc:chgData name="Daniel Haley" userId="S::111191@newdur.ac.uk::994f7756-eb39-4e13-9856-a23ffc81c83a" providerId="AD" clId="Web-{09055979-3DBD-DB73-7115-2D807F4E1105}" dt="2026-06-22T07:58:18.145" v="0"/>
        <pc:sldMkLst>
          <pc:docMk/>
          <pc:sldMk cId="1446783845" sldId="305"/>
        </pc:sldMkLst>
      </pc:sldChg>
      <pc:sldChg chg="del">
        <pc:chgData name="Daniel Haley" userId="S::111191@newdur.ac.uk::994f7756-eb39-4e13-9856-a23ffc81c83a" providerId="AD" clId="Web-{09055979-3DBD-DB73-7115-2D807F4E1105}" dt="2026-06-22T07:58:18.161" v="4"/>
        <pc:sldMkLst>
          <pc:docMk/>
          <pc:sldMk cId="1480522159" sldId="307"/>
        </pc:sldMkLst>
      </pc:sldChg>
      <pc:sldChg chg="del">
        <pc:chgData name="Daniel Haley" userId="S::111191@newdur.ac.uk::994f7756-eb39-4e13-9856-a23ffc81c83a" providerId="AD" clId="Web-{09055979-3DBD-DB73-7115-2D807F4E1105}" dt="2026-06-22T07:58:18.161" v="7"/>
        <pc:sldMkLst>
          <pc:docMk/>
          <pc:sldMk cId="4183088990" sldId="308"/>
        </pc:sldMkLst>
      </pc:sldChg>
      <pc:sldChg chg="del">
        <pc:chgData name="Daniel Haley" userId="S::111191@newdur.ac.uk::994f7756-eb39-4e13-9856-a23ffc81c83a" providerId="AD" clId="Web-{09055979-3DBD-DB73-7115-2D807F4E1105}" dt="2026-06-22T07:58:18.161" v="3"/>
        <pc:sldMkLst>
          <pc:docMk/>
          <pc:sldMk cId="373194138" sldId="309"/>
        </pc:sldMkLst>
      </pc:sldChg>
      <pc:sldChg chg="ord">
        <pc:chgData name="Daniel Haley" userId="S::111191@newdur.ac.uk::994f7756-eb39-4e13-9856-a23ffc81c83a" providerId="AD" clId="Web-{09055979-3DBD-DB73-7115-2D807F4E1105}" dt="2026-06-22T07:58:54.585" v="24"/>
        <pc:sldMkLst>
          <pc:docMk/>
          <pc:sldMk cId="486761102" sldId="369"/>
        </pc:sldMkLst>
      </pc:sldChg>
      <pc:sldChg chg="add">
        <pc:chgData name="Daniel Haley" userId="S::111191@newdur.ac.uk::994f7756-eb39-4e13-9856-a23ffc81c83a" providerId="AD" clId="Web-{09055979-3DBD-DB73-7115-2D807F4E1105}" dt="2026-06-22T07:58:34.724" v="15"/>
        <pc:sldMkLst>
          <pc:docMk/>
          <pc:sldMk cId="3384839939" sldId="370"/>
        </pc:sldMkLst>
      </pc:sldChg>
    </pc:docChg>
  </pc:docChgLst>
  <pc:docChgLst>
    <pc:chgData name="Rachel Lowden" userId="96641e0a-f33a-4088-8159-a8ce3455170d" providerId="ADAL" clId="{BF8687C6-2C9C-41C4-B7C9-DB6206F3D4E4}"/>
    <pc:docChg chg="modShowInfo">
      <pc:chgData name="Rachel Lowden" userId="96641e0a-f33a-4088-8159-a8ce3455170d" providerId="ADAL" clId="{BF8687C6-2C9C-41C4-B7C9-DB6206F3D4E4}" dt="2026-06-22T15:49:49.424" v="1" actId="2744"/>
      <pc:docMkLst>
        <pc:docMk/>
      </pc:docMkLst>
    </pc:docChg>
  </pc:docChgLst>
  <pc:docChgLst>
    <pc:chgData name="Rahela Begum" userId="S::112248@newdur.ac.uk::39cd3f91-8369-40d8-ae44-3a833e1ba417" providerId="AD" clId="Web-{CD72DF75-1FC6-9D99-44A3-6E14BE42F8AB}"/>
    <pc:docChg chg="modSld">
      <pc:chgData name="Rahela Begum" userId="S::112248@newdur.ac.uk::39cd3f91-8369-40d8-ae44-3a833e1ba417" providerId="AD" clId="Web-{CD72DF75-1FC6-9D99-44A3-6E14BE42F8AB}" dt="2026-06-22T10:19:57" v="1"/>
      <pc:docMkLst>
        <pc:docMk/>
      </pc:docMkLst>
      <pc:sldChg chg="addSp delSp modSp">
        <pc:chgData name="Rahela Begum" userId="S::112248@newdur.ac.uk::39cd3f91-8369-40d8-ae44-3a833e1ba417" providerId="AD" clId="Web-{CD72DF75-1FC6-9D99-44A3-6E14BE42F8AB}" dt="2026-06-22T10:19:57" v="1"/>
        <pc:sldMkLst>
          <pc:docMk/>
          <pc:sldMk cId="2212503359" sldId="267"/>
        </pc:sldMkLst>
        <pc:picChg chg="add mod">
          <ac:chgData name="Rahela Begum" userId="S::112248@newdur.ac.uk::39cd3f91-8369-40d8-ae44-3a833e1ba417" providerId="AD" clId="Web-{CD72DF75-1FC6-9D99-44A3-6E14BE42F8AB}" dt="2026-06-22T10:19:57" v="1"/>
          <ac:picMkLst>
            <pc:docMk/>
            <pc:sldMk cId="2212503359" sldId="267"/>
            <ac:picMk id="2" creationId="{95E39B53-3288-103A-8CA4-13033B622337}"/>
          </ac:picMkLst>
        </pc:picChg>
        <pc:picChg chg="del">
          <ac:chgData name="Rahela Begum" userId="S::112248@newdur.ac.uk::39cd3f91-8369-40d8-ae44-3a833e1ba417" providerId="AD" clId="Web-{CD72DF75-1FC6-9D99-44A3-6E14BE42F8AB}" dt="2026-06-22T10:19:51.016" v="0"/>
          <ac:picMkLst>
            <pc:docMk/>
            <pc:sldMk cId="2212503359" sldId="267"/>
            <ac:picMk id="5" creationId="{CE9AF77A-B1E4-ABE3-F3A0-BF6206181E9A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C3C83D-4BF7-2446-A6CE-18AE043EB290}" type="datetimeFigureOut">
              <a:rPr lang="en-GB" smtClean="0"/>
              <a:t>22/06/2026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F7DCF5-D7DB-D948-8602-6BCE919837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6867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4444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3928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4300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37337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920340D-206C-4C41-A35B-4D72CE2F2B89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82355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9240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6/22/2026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206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6/22/2026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4151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6/22/2026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43162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and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Education &amp; Training Foundation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A2C159E-F13C-4A85-9A41-E7669D3E0D7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312001" y="1315200"/>
            <a:ext cx="10223500" cy="4802099"/>
          </a:xfrm>
        </p:spPr>
        <p:txBody>
          <a:bodyPr>
            <a:noAutofit/>
          </a:bodyPr>
          <a:lstStyle>
            <a:lvl1pPr marL="0" indent="0">
              <a:lnSpc>
                <a:spcPts val="3733"/>
              </a:lnSpc>
              <a:spcBef>
                <a:spcPts val="0"/>
              </a:spcBef>
              <a:buNone/>
              <a:defRPr sz="3600"/>
            </a:lvl1pPr>
            <a:lvl2pPr marL="359991" indent="-359991">
              <a:lnSpc>
                <a:spcPts val="3733"/>
              </a:lnSpc>
              <a:spcBef>
                <a:spcPts val="0"/>
              </a:spcBef>
              <a:defRPr sz="3600"/>
            </a:lvl2pPr>
            <a:lvl3pPr marL="719982" indent="-359991">
              <a:lnSpc>
                <a:spcPts val="3733"/>
              </a:lnSpc>
              <a:defRPr sz="3600"/>
            </a:lvl3pPr>
            <a:lvl4pPr marL="1079973" indent="-359991">
              <a:lnSpc>
                <a:spcPts val="3733"/>
              </a:lnSpc>
              <a:defRPr sz="3600"/>
            </a:lvl4pPr>
            <a:lvl5pPr marL="1439964" indent="-359991">
              <a:lnSpc>
                <a:spcPts val="3733"/>
              </a:lnSpc>
              <a:defRPr sz="3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310601" y="333201"/>
            <a:ext cx="11250084" cy="932567"/>
          </a:xfrm>
        </p:spPr>
        <p:txBody>
          <a:bodyPr lIns="0" tIns="0" rIns="0" bIns="0" anchor="t" anchorCtr="0">
            <a:normAutofit/>
          </a:bodyPr>
          <a:lstStyle>
            <a:lvl1pPr algn="l">
              <a:lnSpc>
                <a:spcPts val="2667"/>
              </a:lnSpc>
              <a:spcBef>
                <a:spcPts val="0"/>
              </a:spcBef>
              <a:defRPr sz="2700" b="1" cap="all" baseline="0"/>
            </a:lvl1pPr>
          </a:lstStyle>
          <a:p>
            <a:r>
              <a:rPr lang="en-US"/>
              <a:t>SLIDE TITLE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51153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style –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914400" y="1147744"/>
            <a:ext cx="6720000" cy="1477963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>
              <a:defRPr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Insert your title here</a:t>
            </a:r>
            <a:br>
              <a:rPr lang="en-US"/>
            </a:br>
            <a:r>
              <a:rPr lang="en-US"/>
              <a:t>Two lines maximum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2928599"/>
            <a:ext cx="6720000" cy="1752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Author/speaker</a:t>
            </a:r>
          </a:p>
          <a:p>
            <a:r>
              <a:rPr lang="en-US"/>
              <a:t>Date</a:t>
            </a:r>
          </a:p>
        </p:txBody>
      </p:sp>
      <p:sp>
        <p:nvSpPr>
          <p:cNvPr id="31" name="TextBox 30"/>
          <p:cNvSpPr txBox="1"/>
          <p:nvPr userDrawn="1"/>
        </p:nvSpPr>
        <p:spPr>
          <a:xfrm>
            <a:off x="901700" y="6357712"/>
            <a:ext cx="4064000" cy="1436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933">
                <a:solidFill>
                  <a:schemeClr val="tx1"/>
                </a:solidFill>
              </a:rPr>
              <a:t>AAT is a registered charity. No. 1050724</a:t>
            </a:r>
          </a:p>
        </p:txBody>
      </p:sp>
      <p:grpSp>
        <p:nvGrpSpPr>
          <p:cNvPr id="32" name="Group 31"/>
          <p:cNvGrpSpPr/>
          <p:nvPr userDrawn="1"/>
        </p:nvGrpSpPr>
        <p:grpSpPr>
          <a:xfrm>
            <a:off x="8026400" y="1124745"/>
            <a:ext cx="4165600" cy="3027545"/>
            <a:chOff x="6019800" y="2195512"/>
            <a:chExt cx="3124200" cy="2270659"/>
          </a:xfrm>
          <a:solidFill>
            <a:schemeClr val="accent1"/>
          </a:solidFill>
        </p:grpSpPr>
        <p:sp>
          <p:nvSpPr>
            <p:cNvPr id="33" name="Freeform 5"/>
            <p:cNvSpPr>
              <a:spLocks/>
            </p:cNvSpPr>
            <p:nvPr userDrawn="1"/>
          </p:nvSpPr>
          <p:spPr bwMode="auto">
            <a:xfrm>
              <a:off x="6019800" y="2195512"/>
              <a:ext cx="3122713" cy="856516"/>
            </a:xfrm>
            <a:custGeom>
              <a:avLst/>
              <a:gdLst>
                <a:gd name="T0" fmla="*/ 0 w 4199"/>
                <a:gd name="T1" fmla="*/ 6 h 1151"/>
                <a:gd name="T2" fmla="*/ 1 w 4199"/>
                <a:gd name="T3" fmla="*/ 1151 h 1151"/>
                <a:gd name="T4" fmla="*/ 4199 w 4199"/>
                <a:gd name="T5" fmla="*/ 1144 h 1151"/>
                <a:gd name="T6" fmla="*/ 4199 w 4199"/>
                <a:gd name="T7" fmla="*/ 0 h 1151"/>
                <a:gd name="T8" fmla="*/ 0 w 4199"/>
                <a:gd name="T9" fmla="*/ 6 h 1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99" h="1151">
                  <a:moveTo>
                    <a:pt x="0" y="6"/>
                  </a:moveTo>
                  <a:lnTo>
                    <a:pt x="1" y="1151"/>
                  </a:lnTo>
                  <a:lnTo>
                    <a:pt x="4199" y="1144"/>
                  </a:lnTo>
                  <a:lnTo>
                    <a:pt x="4199" y="0"/>
                  </a:ln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/>
            </a:p>
          </p:txBody>
        </p:sp>
        <p:sp>
          <p:nvSpPr>
            <p:cNvPr id="34" name="Freeform 6"/>
            <p:cNvSpPr>
              <a:spLocks/>
            </p:cNvSpPr>
            <p:nvPr userDrawn="1"/>
          </p:nvSpPr>
          <p:spPr bwMode="auto">
            <a:xfrm>
              <a:off x="6021287" y="3609655"/>
              <a:ext cx="3122713" cy="856516"/>
            </a:xfrm>
            <a:custGeom>
              <a:avLst/>
              <a:gdLst>
                <a:gd name="T0" fmla="*/ 1 w 4199"/>
                <a:gd name="T1" fmla="*/ 1153 h 1153"/>
                <a:gd name="T2" fmla="*/ 4199 w 4199"/>
                <a:gd name="T3" fmla="*/ 1147 h 1153"/>
                <a:gd name="T4" fmla="*/ 4199 w 4199"/>
                <a:gd name="T5" fmla="*/ 0 h 1153"/>
                <a:gd name="T6" fmla="*/ 0 w 4199"/>
                <a:gd name="T7" fmla="*/ 5 h 1153"/>
                <a:gd name="T8" fmla="*/ 1 w 4199"/>
                <a:gd name="T9" fmla="*/ 1153 h 1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99" h="1153">
                  <a:moveTo>
                    <a:pt x="1" y="1153"/>
                  </a:moveTo>
                  <a:lnTo>
                    <a:pt x="4199" y="1147"/>
                  </a:lnTo>
                  <a:lnTo>
                    <a:pt x="4199" y="0"/>
                  </a:lnTo>
                  <a:lnTo>
                    <a:pt x="0" y="5"/>
                  </a:lnTo>
                  <a:lnTo>
                    <a:pt x="1" y="115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3C64042-1989-4AA9-89AA-3A3777B5D4E2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10467079" y="5925341"/>
            <a:ext cx="994621" cy="576000"/>
            <a:chOff x="307975" y="-380998"/>
            <a:chExt cx="8528050" cy="4938708"/>
          </a:xfrm>
        </p:grpSpPr>
        <p:sp>
          <p:nvSpPr>
            <p:cNvPr id="20" name="Freeform 7">
              <a:extLst>
                <a:ext uri="{FF2B5EF4-FFF2-40B4-BE49-F238E27FC236}">
                  <a16:creationId xmlns:a16="http://schemas.microsoft.com/office/drawing/2014/main" id="{A62635E9-05A6-4A4E-B3B9-5133090F552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07975" y="735011"/>
              <a:ext cx="2613024" cy="3822699"/>
            </a:xfrm>
            <a:custGeom>
              <a:avLst/>
              <a:gdLst>
                <a:gd name="T0" fmla="*/ 118 w 232"/>
                <a:gd name="T1" fmla="*/ 0 h 339"/>
                <a:gd name="T2" fmla="*/ 19 w 232"/>
                <a:gd name="T3" fmla="*/ 24 h 339"/>
                <a:gd name="T4" fmla="*/ 19 w 232"/>
                <a:gd name="T5" fmla="*/ 62 h 339"/>
                <a:gd name="T6" fmla="*/ 110 w 232"/>
                <a:gd name="T7" fmla="*/ 35 h 339"/>
                <a:gd name="T8" fmla="*/ 182 w 232"/>
                <a:gd name="T9" fmla="*/ 100 h 339"/>
                <a:gd name="T10" fmla="*/ 182 w 232"/>
                <a:gd name="T11" fmla="*/ 126 h 339"/>
                <a:gd name="T12" fmla="*/ 0 w 232"/>
                <a:gd name="T13" fmla="*/ 236 h 339"/>
                <a:gd name="T14" fmla="*/ 124 w 232"/>
                <a:gd name="T15" fmla="*/ 339 h 339"/>
                <a:gd name="T16" fmla="*/ 232 w 232"/>
                <a:gd name="T17" fmla="*/ 316 h 339"/>
                <a:gd name="T18" fmla="*/ 232 w 232"/>
                <a:gd name="T19" fmla="*/ 106 h 339"/>
                <a:gd name="T20" fmla="*/ 118 w 232"/>
                <a:gd name="T21" fmla="*/ 0 h 339"/>
                <a:gd name="T22" fmla="*/ 182 w 232"/>
                <a:gd name="T23" fmla="*/ 297 h 339"/>
                <a:gd name="T24" fmla="*/ 128 w 232"/>
                <a:gd name="T25" fmla="*/ 308 h 339"/>
                <a:gd name="T26" fmla="*/ 51 w 232"/>
                <a:gd name="T27" fmla="*/ 235 h 339"/>
                <a:gd name="T28" fmla="*/ 182 w 232"/>
                <a:gd name="T29" fmla="*/ 157 h 339"/>
                <a:gd name="T30" fmla="*/ 182 w 232"/>
                <a:gd name="T31" fmla="*/ 297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2" h="339">
                  <a:moveTo>
                    <a:pt x="118" y="0"/>
                  </a:moveTo>
                  <a:cubicBezTo>
                    <a:pt x="73" y="0"/>
                    <a:pt x="37" y="14"/>
                    <a:pt x="19" y="24"/>
                  </a:cubicBezTo>
                  <a:cubicBezTo>
                    <a:pt x="19" y="62"/>
                    <a:pt x="19" y="62"/>
                    <a:pt x="19" y="62"/>
                  </a:cubicBezTo>
                  <a:cubicBezTo>
                    <a:pt x="37" y="52"/>
                    <a:pt x="78" y="35"/>
                    <a:pt x="110" y="35"/>
                  </a:cubicBezTo>
                  <a:cubicBezTo>
                    <a:pt x="151" y="35"/>
                    <a:pt x="182" y="50"/>
                    <a:pt x="182" y="100"/>
                  </a:cubicBezTo>
                  <a:cubicBezTo>
                    <a:pt x="182" y="126"/>
                    <a:pt x="182" y="126"/>
                    <a:pt x="182" y="126"/>
                  </a:cubicBezTo>
                  <a:cubicBezTo>
                    <a:pt x="77" y="126"/>
                    <a:pt x="0" y="150"/>
                    <a:pt x="0" y="236"/>
                  </a:cubicBezTo>
                  <a:cubicBezTo>
                    <a:pt x="0" y="296"/>
                    <a:pt x="39" y="339"/>
                    <a:pt x="124" y="339"/>
                  </a:cubicBezTo>
                  <a:cubicBezTo>
                    <a:pt x="169" y="339"/>
                    <a:pt x="207" y="330"/>
                    <a:pt x="232" y="316"/>
                  </a:cubicBezTo>
                  <a:cubicBezTo>
                    <a:pt x="232" y="106"/>
                    <a:pt x="232" y="106"/>
                    <a:pt x="232" y="106"/>
                  </a:cubicBezTo>
                  <a:cubicBezTo>
                    <a:pt x="232" y="26"/>
                    <a:pt x="178" y="0"/>
                    <a:pt x="118" y="0"/>
                  </a:cubicBezTo>
                  <a:close/>
                  <a:moveTo>
                    <a:pt x="182" y="297"/>
                  </a:moveTo>
                  <a:cubicBezTo>
                    <a:pt x="169" y="304"/>
                    <a:pt x="149" y="308"/>
                    <a:pt x="128" y="308"/>
                  </a:cubicBezTo>
                  <a:cubicBezTo>
                    <a:pt x="80" y="308"/>
                    <a:pt x="51" y="282"/>
                    <a:pt x="51" y="235"/>
                  </a:cubicBezTo>
                  <a:cubicBezTo>
                    <a:pt x="51" y="169"/>
                    <a:pt x="100" y="157"/>
                    <a:pt x="182" y="157"/>
                  </a:cubicBezTo>
                  <a:lnTo>
                    <a:pt x="182" y="297"/>
                  </a:ln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/>
            </a:p>
          </p:txBody>
        </p:sp>
        <p:sp>
          <p:nvSpPr>
            <p:cNvPr id="21" name="Freeform 7">
              <a:extLst>
                <a:ext uri="{FF2B5EF4-FFF2-40B4-BE49-F238E27FC236}">
                  <a16:creationId xmlns:a16="http://schemas.microsoft.com/office/drawing/2014/main" id="{ED15AE28-6446-47BD-9295-A1BD4C4CF8F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223001" y="-380998"/>
              <a:ext cx="2613024" cy="4927593"/>
            </a:xfrm>
            <a:custGeom>
              <a:avLst/>
              <a:gdLst>
                <a:gd name="T0" fmla="*/ 163 w 232"/>
                <a:gd name="T1" fmla="*/ 402 h 437"/>
                <a:gd name="T2" fmla="*/ 88 w 232"/>
                <a:gd name="T3" fmla="*/ 337 h 437"/>
                <a:gd name="T4" fmla="*/ 88 w 232"/>
                <a:gd name="T5" fmla="*/ 0 h 437"/>
                <a:gd name="T6" fmla="*/ 37 w 232"/>
                <a:gd name="T7" fmla="*/ 17 h 437"/>
                <a:gd name="T8" fmla="*/ 38 w 232"/>
                <a:gd name="T9" fmla="*/ 104 h 437"/>
                <a:gd name="T10" fmla="*/ 0 w 232"/>
                <a:gd name="T11" fmla="*/ 104 h 437"/>
                <a:gd name="T12" fmla="*/ 0 w 232"/>
                <a:gd name="T13" fmla="*/ 138 h 437"/>
                <a:gd name="T14" fmla="*/ 38 w 232"/>
                <a:gd name="T15" fmla="*/ 138 h 437"/>
                <a:gd name="T16" fmla="*/ 38 w 232"/>
                <a:gd name="T17" fmla="*/ 331 h 437"/>
                <a:gd name="T18" fmla="*/ 152 w 232"/>
                <a:gd name="T19" fmla="*/ 437 h 437"/>
                <a:gd name="T20" fmla="*/ 232 w 232"/>
                <a:gd name="T21" fmla="*/ 422 h 437"/>
                <a:gd name="T22" fmla="*/ 232 w 232"/>
                <a:gd name="T23" fmla="*/ 384 h 437"/>
                <a:gd name="T24" fmla="*/ 163 w 232"/>
                <a:gd name="T25" fmla="*/ 402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2" h="437">
                  <a:moveTo>
                    <a:pt x="163" y="402"/>
                  </a:moveTo>
                  <a:cubicBezTo>
                    <a:pt x="122" y="402"/>
                    <a:pt x="88" y="388"/>
                    <a:pt x="88" y="337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8" y="104"/>
                    <a:pt x="38" y="104"/>
                    <a:pt x="38" y="104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38" y="138"/>
                    <a:pt x="38" y="138"/>
                    <a:pt x="38" y="138"/>
                  </a:cubicBezTo>
                  <a:cubicBezTo>
                    <a:pt x="38" y="331"/>
                    <a:pt x="38" y="331"/>
                    <a:pt x="38" y="331"/>
                  </a:cubicBezTo>
                  <a:cubicBezTo>
                    <a:pt x="38" y="411"/>
                    <a:pt x="91" y="437"/>
                    <a:pt x="152" y="437"/>
                  </a:cubicBezTo>
                  <a:cubicBezTo>
                    <a:pt x="181" y="437"/>
                    <a:pt x="207" y="431"/>
                    <a:pt x="232" y="422"/>
                  </a:cubicBezTo>
                  <a:cubicBezTo>
                    <a:pt x="232" y="384"/>
                    <a:pt x="232" y="384"/>
                    <a:pt x="232" y="384"/>
                  </a:cubicBezTo>
                  <a:cubicBezTo>
                    <a:pt x="207" y="394"/>
                    <a:pt x="184" y="402"/>
                    <a:pt x="163" y="402"/>
                  </a:cubicBez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/>
            </a:p>
          </p:txBody>
        </p:sp>
        <p:sp>
          <p:nvSpPr>
            <p:cNvPr id="22" name="Freeform 8">
              <a:extLst>
                <a:ext uri="{FF2B5EF4-FFF2-40B4-BE49-F238E27FC236}">
                  <a16:creationId xmlns:a16="http://schemas.microsoft.com/office/drawing/2014/main" id="{CCF0F5A0-931D-466B-93B1-F69D4BABEEF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360735" y="735011"/>
              <a:ext cx="2625728" cy="3822699"/>
            </a:xfrm>
            <a:custGeom>
              <a:avLst/>
              <a:gdLst>
                <a:gd name="T0" fmla="*/ 118 w 233"/>
                <a:gd name="T1" fmla="*/ 0 h 339"/>
                <a:gd name="T2" fmla="*/ 19 w 233"/>
                <a:gd name="T3" fmla="*/ 24 h 339"/>
                <a:gd name="T4" fmla="*/ 19 w 233"/>
                <a:gd name="T5" fmla="*/ 61 h 339"/>
                <a:gd name="T6" fmla="*/ 110 w 233"/>
                <a:gd name="T7" fmla="*/ 35 h 339"/>
                <a:gd name="T8" fmla="*/ 182 w 233"/>
                <a:gd name="T9" fmla="*/ 99 h 339"/>
                <a:gd name="T10" fmla="*/ 182 w 233"/>
                <a:gd name="T11" fmla="*/ 125 h 339"/>
                <a:gd name="T12" fmla="*/ 0 w 233"/>
                <a:gd name="T13" fmla="*/ 236 h 339"/>
                <a:gd name="T14" fmla="*/ 124 w 233"/>
                <a:gd name="T15" fmla="*/ 339 h 339"/>
                <a:gd name="T16" fmla="*/ 233 w 233"/>
                <a:gd name="T17" fmla="*/ 315 h 339"/>
                <a:gd name="T18" fmla="*/ 232 w 233"/>
                <a:gd name="T19" fmla="*/ 105 h 339"/>
                <a:gd name="T20" fmla="*/ 118 w 233"/>
                <a:gd name="T21" fmla="*/ 0 h 339"/>
                <a:gd name="T22" fmla="*/ 182 w 233"/>
                <a:gd name="T23" fmla="*/ 297 h 339"/>
                <a:gd name="T24" fmla="*/ 129 w 233"/>
                <a:gd name="T25" fmla="*/ 308 h 339"/>
                <a:gd name="T26" fmla="*/ 51 w 233"/>
                <a:gd name="T27" fmla="*/ 235 h 339"/>
                <a:gd name="T28" fmla="*/ 182 w 233"/>
                <a:gd name="T29" fmla="*/ 156 h 339"/>
                <a:gd name="T30" fmla="*/ 182 w 233"/>
                <a:gd name="T31" fmla="*/ 297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3" h="339">
                  <a:moveTo>
                    <a:pt x="118" y="0"/>
                  </a:moveTo>
                  <a:cubicBezTo>
                    <a:pt x="74" y="0"/>
                    <a:pt x="38" y="14"/>
                    <a:pt x="19" y="24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37" y="51"/>
                    <a:pt x="79" y="35"/>
                    <a:pt x="110" y="35"/>
                  </a:cubicBezTo>
                  <a:cubicBezTo>
                    <a:pt x="152" y="35"/>
                    <a:pt x="182" y="49"/>
                    <a:pt x="182" y="99"/>
                  </a:cubicBezTo>
                  <a:cubicBezTo>
                    <a:pt x="182" y="125"/>
                    <a:pt x="182" y="125"/>
                    <a:pt x="182" y="125"/>
                  </a:cubicBezTo>
                  <a:cubicBezTo>
                    <a:pt x="77" y="125"/>
                    <a:pt x="0" y="149"/>
                    <a:pt x="0" y="236"/>
                  </a:cubicBezTo>
                  <a:cubicBezTo>
                    <a:pt x="0" y="296"/>
                    <a:pt x="40" y="339"/>
                    <a:pt x="124" y="339"/>
                  </a:cubicBezTo>
                  <a:cubicBezTo>
                    <a:pt x="170" y="338"/>
                    <a:pt x="208" y="329"/>
                    <a:pt x="233" y="315"/>
                  </a:cubicBezTo>
                  <a:cubicBezTo>
                    <a:pt x="232" y="105"/>
                    <a:pt x="232" y="105"/>
                    <a:pt x="232" y="105"/>
                  </a:cubicBezTo>
                  <a:cubicBezTo>
                    <a:pt x="232" y="25"/>
                    <a:pt x="179" y="0"/>
                    <a:pt x="118" y="0"/>
                  </a:cubicBezTo>
                  <a:close/>
                  <a:moveTo>
                    <a:pt x="182" y="297"/>
                  </a:moveTo>
                  <a:cubicBezTo>
                    <a:pt x="169" y="304"/>
                    <a:pt x="149" y="308"/>
                    <a:pt x="129" y="308"/>
                  </a:cubicBezTo>
                  <a:cubicBezTo>
                    <a:pt x="80" y="308"/>
                    <a:pt x="51" y="282"/>
                    <a:pt x="51" y="235"/>
                  </a:cubicBezTo>
                  <a:cubicBezTo>
                    <a:pt x="51" y="169"/>
                    <a:pt x="100" y="156"/>
                    <a:pt x="182" y="156"/>
                  </a:cubicBezTo>
                  <a:lnTo>
                    <a:pt x="182" y="297"/>
                  </a:ln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/>
            </a:p>
          </p:txBody>
        </p:sp>
        <p:sp>
          <p:nvSpPr>
            <p:cNvPr id="23" name="Freeform 9">
              <a:extLst>
                <a:ext uri="{FF2B5EF4-FFF2-40B4-BE49-F238E27FC236}">
                  <a16:creationId xmlns:a16="http://schemas.microsoft.com/office/drawing/2014/main" id="{5C6FA30E-EB2D-4603-8045-8E1174F9EE4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39022" y="792163"/>
              <a:ext cx="1385887" cy="382584"/>
            </a:xfrm>
            <a:custGeom>
              <a:avLst/>
              <a:gdLst>
                <a:gd name="T0" fmla="*/ 0 w 873"/>
                <a:gd name="T1" fmla="*/ 0 h 241"/>
                <a:gd name="T2" fmla="*/ 0 w 873"/>
                <a:gd name="T3" fmla="*/ 241 h 241"/>
                <a:gd name="T4" fmla="*/ 873 w 873"/>
                <a:gd name="T5" fmla="*/ 234 h 241"/>
                <a:gd name="T6" fmla="*/ 873 w 873"/>
                <a:gd name="T7" fmla="*/ 0 h 241"/>
                <a:gd name="T8" fmla="*/ 0 w 873"/>
                <a:gd name="T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3" h="241">
                  <a:moveTo>
                    <a:pt x="0" y="0"/>
                  </a:moveTo>
                  <a:lnTo>
                    <a:pt x="0" y="241"/>
                  </a:lnTo>
                  <a:lnTo>
                    <a:pt x="873" y="234"/>
                  </a:lnTo>
                  <a:lnTo>
                    <a:pt x="87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/>
            </a:p>
          </p:txBody>
        </p:sp>
        <p:sp>
          <p:nvSpPr>
            <p:cNvPr id="24" name="Freeform 10">
              <a:extLst>
                <a:ext uri="{FF2B5EF4-FFF2-40B4-BE49-F238E27FC236}">
                  <a16:creationId xmlns:a16="http://schemas.microsoft.com/office/drawing/2014/main" id="{28AD1915-51BB-4586-8BF6-6378F0663E0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39022" y="1422400"/>
              <a:ext cx="1397003" cy="384173"/>
            </a:xfrm>
            <a:custGeom>
              <a:avLst/>
              <a:gdLst>
                <a:gd name="T0" fmla="*/ 0 w 880"/>
                <a:gd name="T1" fmla="*/ 242 h 242"/>
                <a:gd name="T2" fmla="*/ 880 w 880"/>
                <a:gd name="T3" fmla="*/ 235 h 242"/>
                <a:gd name="T4" fmla="*/ 880 w 880"/>
                <a:gd name="T5" fmla="*/ 0 h 242"/>
                <a:gd name="T6" fmla="*/ 0 w 880"/>
                <a:gd name="T7" fmla="*/ 0 h 242"/>
                <a:gd name="T8" fmla="*/ 0 w 880"/>
                <a:gd name="T9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0" h="242">
                  <a:moveTo>
                    <a:pt x="0" y="242"/>
                  </a:moveTo>
                  <a:lnTo>
                    <a:pt x="880" y="235"/>
                  </a:lnTo>
                  <a:lnTo>
                    <a:pt x="880" y="0"/>
                  </a:lnTo>
                  <a:lnTo>
                    <a:pt x="0" y="0"/>
                  </a:lnTo>
                  <a:lnTo>
                    <a:pt x="0" y="242"/>
                  </a:ln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/>
            </a:p>
          </p:txBody>
        </p:sp>
        <p:sp>
          <p:nvSpPr>
            <p:cNvPr id="25" name="Freeform 11">
              <a:extLst>
                <a:ext uri="{FF2B5EF4-FFF2-40B4-BE49-F238E27FC236}">
                  <a16:creationId xmlns:a16="http://schemas.microsoft.com/office/drawing/2014/main" id="{1B856C3E-799E-4A4A-9242-25A2FB447A5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07975" y="735011"/>
              <a:ext cx="2613024" cy="3822699"/>
            </a:xfrm>
            <a:custGeom>
              <a:avLst/>
              <a:gdLst>
                <a:gd name="T0" fmla="*/ 118 w 232"/>
                <a:gd name="T1" fmla="*/ 0 h 339"/>
                <a:gd name="T2" fmla="*/ 19 w 232"/>
                <a:gd name="T3" fmla="*/ 24 h 339"/>
                <a:gd name="T4" fmla="*/ 19 w 232"/>
                <a:gd name="T5" fmla="*/ 62 h 339"/>
                <a:gd name="T6" fmla="*/ 110 w 232"/>
                <a:gd name="T7" fmla="*/ 35 h 339"/>
                <a:gd name="T8" fmla="*/ 182 w 232"/>
                <a:gd name="T9" fmla="*/ 100 h 339"/>
                <a:gd name="T10" fmla="*/ 182 w 232"/>
                <a:gd name="T11" fmla="*/ 126 h 339"/>
                <a:gd name="T12" fmla="*/ 0 w 232"/>
                <a:gd name="T13" fmla="*/ 236 h 339"/>
                <a:gd name="T14" fmla="*/ 124 w 232"/>
                <a:gd name="T15" fmla="*/ 339 h 339"/>
                <a:gd name="T16" fmla="*/ 232 w 232"/>
                <a:gd name="T17" fmla="*/ 316 h 339"/>
                <a:gd name="T18" fmla="*/ 232 w 232"/>
                <a:gd name="T19" fmla="*/ 106 h 339"/>
                <a:gd name="T20" fmla="*/ 118 w 232"/>
                <a:gd name="T21" fmla="*/ 0 h 339"/>
                <a:gd name="T22" fmla="*/ 182 w 232"/>
                <a:gd name="T23" fmla="*/ 297 h 339"/>
                <a:gd name="T24" fmla="*/ 128 w 232"/>
                <a:gd name="T25" fmla="*/ 308 h 339"/>
                <a:gd name="T26" fmla="*/ 51 w 232"/>
                <a:gd name="T27" fmla="*/ 235 h 339"/>
                <a:gd name="T28" fmla="*/ 182 w 232"/>
                <a:gd name="T29" fmla="*/ 157 h 339"/>
                <a:gd name="T30" fmla="*/ 182 w 232"/>
                <a:gd name="T31" fmla="*/ 297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2" h="339">
                  <a:moveTo>
                    <a:pt x="118" y="0"/>
                  </a:moveTo>
                  <a:cubicBezTo>
                    <a:pt x="73" y="0"/>
                    <a:pt x="37" y="14"/>
                    <a:pt x="19" y="24"/>
                  </a:cubicBezTo>
                  <a:cubicBezTo>
                    <a:pt x="19" y="62"/>
                    <a:pt x="19" y="62"/>
                    <a:pt x="19" y="62"/>
                  </a:cubicBezTo>
                  <a:cubicBezTo>
                    <a:pt x="37" y="52"/>
                    <a:pt x="78" y="35"/>
                    <a:pt x="110" y="35"/>
                  </a:cubicBezTo>
                  <a:cubicBezTo>
                    <a:pt x="151" y="35"/>
                    <a:pt x="182" y="50"/>
                    <a:pt x="182" y="100"/>
                  </a:cubicBezTo>
                  <a:cubicBezTo>
                    <a:pt x="182" y="126"/>
                    <a:pt x="182" y="126"/>
                    <a:pt x="182" y="126"/>
                  </a:cubicBezTo>
                  <a:cubicBezTo>
                    <a:pt x="77" y="126"/>
                    <a:pt x="0" y="150"/>
                    <a:pt x="0" y="236"/>
                  </a:cubicBezTo>
                  <a:cubicBezTo>
                    <a:pt x="0" y="296"/>
                    <a:pt x="39" y="339"/>
                    <a:pt x="124" y="339"/>
                  </a:cubicBezTo>
                  <a:cubicBezTo>
                    <a:pt x="169" y="339"/>
                    <a:pt x="207" y="330"/>
                    <a:pt x="232" y="316"/>
                  </a:cubicBezTo>
                  <a:cubicBezTo>
                    <a:pt x="232" y="106"/>
                    <a:pt x="232" y="106"/>
                    <a:pt x="232" y="106"/>
                  </a:cubicBezTo>
                  <a:cubicBezTo>
                    <a:pt x="232" y="26"/>
                    <a:pt x="178" y="0"/>
                    <a:pt x="118" y="0"/>
                  </a:cubicBezTo>
                  <a:close/>
                  <a:moveTo>
                    <a:pt x="182" y="297"/>
                  </a:moveTo>
                  <a:cubicBezTo>
                    <a:pt x="169" y="304"/>
                    <a:pt x="149" y="308"/>
                    <a:pt x="128" y="308"/>
                  </a:cubicBezTo>
                  <a:cubicBezTo>
                    <a:pt x="80" y="308"/>
                    <a:pt x="51" y="282"/>
                    <a:pt x="51" y="235"/>
                  </a:cubicBezTo>
                  <a:cubicBezTo>
                    <a:pt x="51" y="169"/>
                    <a:pt x="100" y="157"/>
                    <a:pt x="182" y="157"/>
                  </a:cubicBezTo>
                  <a:lnTo>
                    <a:pt x="182" y="297"/>
                  </a:ln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/>
            </a:p>
          </p:txBody>
        </p:sp>
        <p:sp>
          <p:nvSpPr>
            <p:cNvPr id="26" name="Freeform 12">
              <a:extLst>
                <a:ext uri="{FF2B5EF4-FFF2-40B4-BE49-F238E27FC236}">
                  <a16:creationId xmlns:a16="http://schemas.microsoft.com/office/drawing/2014/main" id="{06AA5867-E783-43EB-8C26-1B84C54F15A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223001" y="-380998"/>
              <a:ext cx="2613024" cy="4927593"/>
            </a:xfrm>
            <a:custGeom>
              <a:avLst/>
              <a:gdLst>
                <a:gd name="T0" fmla="*/ 163 w 232"/>
                <a:gd name="T1" fmla="*/ 402 h 437"/>
                <a:gd name="T2" fmla="*/ 88 w 232"/>
                <a:gd name="T3" fmla="*/ 337 h 437"/>
                <a:gd name="T4" fmla="*/ 88 w 232"/>
                <a:gd name="T5" fmla="*/ 0 h 437"/>
                <a:gd name="T6" fmla="*/ 37 w 232"/>
                <a:gd name="T7" fmla="*/ 17 h 437"/>
                <a:gd name="T8" fmla="*/ 38 w 232"/>
                <a:gd name="T9" fmla="*/ 104 h 437"/>
                <a:gd name="T10" fmla="*/ 0 w 232"/>
                <a:gd name="T11" fmla="*/ 104 h 437"/>
                <a:gd name="T12" fmla="*/ 0 w 232"/>
                <a:gd name="T13" fmla="*/ 138 h 437"/>
                <a:gd name="T14" fmla="*/ 38 w 232"/>
                <a:gd name="T15" fmla="*/ 138 h 437"/>
                <a:gd name="T16" fmla="*/ 38 w 232"/>
                <a:gd name="T17" fmla="*/ 331 h 437"/>
                <a:gd name="T18" fmla="*/ 152 w 232"/>
                <a:gd name="T19" fmla="*/ 437 h 437"/>
                <a:gd name="T20" fmla="*/ 232 w 232"/>
                <a:gd name="T21" fmla="*/ 422 h 437"/>
                <a:gd name="T22" fmla="*/ 232 w 232"/>
                <a:gd name="T23" fmla="*/ 384 h 437"/>
                <a:gd name="T24" fmla="*/ 163 w 232"/>
                <a:gd name="T25" fmla="*/ 402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2" h="437">
                  <a:moveTo>
                    <a:pt x="163" y="402"/>
                  </a:moveTo>
                  <a:cubicBezTo>
                    <a:pt x="122" y="402"/>
                    <a:pt x="88" y="388"/>
                    <a:pt x="88" y="337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8" y="104"/>
                    <a:pt x="38" y="104"/>
                    <a:pt x="38" y="104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38" y="138"/>
                    <a:pt x="38" y="138"/>
                    <a:pt x="38" y="138"/>
                  </a:cubicBezTo>
                  <a:cubicBezTo>
                    <a:pt x="38" y="331"/>
                    <a:pt x="38" y="331"/>
                    <a:pt x="38" y="331"/>
                  </a:cubicBezTo>
                  <a:cubicBezTo>
                    <a:pt x="38" y="411"/>
                    <a:pt x="91" y="437"/>
                    <a:pt x="152" y="437"/>
                  </a:cubicBezTo>
                  <a:cubicBezTo>
                    <a:pt x="181" y="437"/>
                    <a:pt x="207" y="431"/>
                    <a:pt x="232" y="422"/>
                  </a:cubicBezTo>
                  <a:cubicBezTo>
                    <a:pt x="232" y="384"/>
                    <a:pt x="232" y="384"/>
                    <a:pt x="232" y="384"/>
                  </a:cubicBezTo>
                  <a:cubicBezTo>
                    <a:pt x="207" y="394"/>
                    <a:pt x="184" y="402"/>
                    <a:pt x="163" y="402"/>
                  </a:cubicBez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/>
            </a:p>
          </p:txBody>
        </p:sp>
        <p:sp>
          <p:nvSpPr>
            <p:cNvPr id="27" name="Freeform 13">
              <a:extLst>
                <a:ext uri="{FF2B5EF4-FFF2-40B4-BE49-F238E27FC236}">
                  <a16:creationId xmlns:a16="http://schemas.microsoft.com/office/drawing/2014/main" id="{FBBDB207-A46B-4949-82A3-4374A9B431AB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360735" y="735011"/>
              <a:ext cx="2625728" cy="3822699"/>
            </a:xfrm>
            <a:custGeom>
              <a:avLst/>
              <a:gdLst>
                <a:gd name="T0" fmla="*/ 118 w 233"/>
                <a:gd name="T1" fmla="*/ 0 h 339"/>
                <a:gd name="T2" fmla="*/ 19 w 233"/>
                <a:gd name="T3" fmla="*/ 24 h 339"/>
                <a:gd name="T4" fmla="*/ 19 w 233"/>
                <a:gd name="T5" fmla="*/ 61 h 339"/>
                <a:gd name="T6" fmla="*/ 110 w 233"/>
                <a:gd name="T7" fmla="*/ 35 h 339"/>
                <a:gd name="T8" fmla="*/ 182 w 233"/>
                <a:gd name="T9" fmla="*/ 99 h 339"/>
                <a:gd name="T10" fmla="*/ 182 w 233"/>
                <a:gd name="T11" fmla="*/ 125 h 339"/>
                <a:gd name="T12" fmla="*/ 0 w 233"/>
                <a:gd name="T13" fmla="*/ 236 h 339"/>
                <a:gd name="T14" fmla="*/ 124 w 233"/>
                <a:gd name="T15" fmla="*/ 339 h 339"/>
                <a:gd name="T16" fmla="*/ 233 w 233"/>
                <a:gd name="T17" fmla="*/ 315 h 339"/>
                <a:gd name="T18" fmla="*/ 232 w 233"/>
                <a:gd name="T19" fmla="*/ 105 h 339"/>
                <a:gd name="T20" fmla="*/ 118 w 233"/>
                <a:gd name="T21" fmla="*/ 0 h 339"/>
                <a:gd name="T22" fmla="*/ 182 w 233"/>
                <a:gd name="T23" fmla="*/ 297 h 339"/>
                <a:gd name="T24" fmla="*/ 129 w 233"/>
                <a:gd name="T25" fmla="*/ 308 h 339"/>
                <a:gd name="T26" fmla="*/ 51 w 233"/>
                <a:gd name="T27" fmla="*/ 235 h 339"/>
                <a:gd name="T28" fmla="*/ 182 w 233"/>
                <a:gd name="T29" fmla="*/ 156 h 339"/>
                <a:gd name="T30" fmla="*/ 182 w 233"/>
                <a:gd name="T31" fmla="*/ 297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3" h="339">
                  <a:moveTo>
                    <a:pt x="118" y="0"/>
                  </a:moveTo>
                  <a:cubicBezTo>
                    <a:pt x="74" y="0"/>
                    <a:pt x="38" y="14"/>
                    <a:pt x="19" y="24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37" y="51"/>
                    <a:pt x="79" y="35"/>
                    <a:pt x="110" y="35"/>
                  </a:cubicBezTo>
                  <a:cubicBezTo>
                    <a:pt x="152" y="35"/>
                    <a:pt x="182" y="49"/>
                    <a:pt x="182" y="99"/>
                  </a:cubicBezTo>
                  <a:cubicBezTo>
                    <a:pt x="182" y="125"/>
                    <a:pt x="182" y="125"/>
                    <a:pt x="182" y="125"/>
                  </a:cubicBezTo>
                  <a:cubicBezTo>
                    <a:pt x="77" y="125"/>
                    <a:pt x="0" y="149"/>
                    <a:pt x="0" y="236"/>
                  </a:cubicBezTo>
                  <a:cubicBezTo>
                    <a:pt x="0" y="296"/>
                    <a:pt x="40" y="339"/>
                    <a:pt x="124" y="339"/>
                  </a:cubicBezTo>
                  <a:cubicBezTo>
                    <a:pt x="170" y="338"/>
                    <a:pt x="208" y="329"/>
                    <a:pt x="233" y="315"/>
                  </a:cubicBezTo>
                  <a:cubicBezTo>
                    <a:pt x="232" y="105"/>
                    <a:pt x="232" y="105"/>
                    <a:pt x="232" y="105"/>
                  </a:cubicBezTo>
                  <a:cubicBezTo>
                    <a:pt x="232" y="25"/>
                    <a:pt x="179" y="0"/>
                    <a:pt x="118" y="0"/>
                  </a:cubicBezTo>
                  <a:close/>
                  <a:moveTo>
                    <a:pt x="182" y="297"/>
                  </a:moveTo>
                  <a:cubicBezTo>
                    <a:pt x="169" y="304"/>
                    <a:pt x="149" y="308"/>
                    <a:pt x="129" y="308"/>
                  </a:cubicBezTo>
                  <a:cubicBezTo>
                    <a:pt x="80" y="308"/>
                    <a:pt x="51" y="282"/>
                    <a:pt x="51" y="235"/>
                  </a:cubicBezTo>
                  <a:cubicBezTo>
                    <a:pt x="51" y="169"/>
                    <a:pt x="100" y="156"/>
                    <a:pt x="182" y="156"/>
                  </a:cubicBezTo>
                  <a:lnTo>
                    <a:pt x="182" y="297"/>
                  </a:ln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/>
            </a:p>
          </p:txBody>
        </p:sp>
        <p:sp>
          <p:nvSpPr>
            <p:cNvPr id="28" name="Freeform 14">
              <a:extLst>
                <a:ext uri="{FF2B5EF4-FFF2-40B4-BE49-F238E27FC236}">
                  <a16:creationId xmlns:a16="http://schemas.microsoft.com/office/drawing/2014/main" id="{87642D87-BE2B-4183-85C8-E00046E53C2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39022" y="792163"/>
              <a:ext cx="1385888" cy="382584"/>
            </a:xfrm>
            <a:custGeom>
              <a:avLst/>
              <a:gdLst>
                <a:gd name="T0" fmla="*/ 0 w 873"/>
                <a:gd name="T1" fmla="*/ 0 h 241"/>
                <a:gd name="T2" fmla="*/ 0 w 873"/>
                <a:gd name="T3" fmla="*/ 241 h 241"/>
                <a:gd name="T4" fmla="*/ 873 w 873"/>
                <a:gd name="T5" fmla="*/ 234 h 241"/>
                <a:gd name="T6" fmla="*/ 873 w 873"/>
                <a:gd name="T7" fmla="*/ 0 h 241"/>
                <a:gd name="T8" fmla="*/ 0 w 873"/>
                <a:gd name="T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3" h="241">
                  <a:moveTo>
                    <a:pt x="0" y="0"/>
                  </a:moveTo>
                  <a:lnTo>
                    <a:pt x="0" y="241"/>
                  </a:lnTo>
                  <a:lnTo>
                    <a:pt x="873" y="234"/>
                  </a:lnTo>
                  <a:lnTo>
                    <a:pt x="87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/>
            </a:p>
          </p:txBody>
        </p:sp>
        <p:sp>
          <p:nvSpPr>
            <p:cNvPr id="29" name="Freeform 15">
              <a:extLst>
                <a:ext uri="{FF2B5EF4-FFF2-40B4-BE49-F238E27FC236}">
                  <a16:creationId xmlns:a16="http://schemas.microsoft.com/office/drawing/2014/main" id="{C66BF089-3229-4A88-9996-AD1DC4E6639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39022" y="1422400"/>
              <a:ext cx="1397003" cy="384173"/>
            </a:xfrm>
            <a:custGeom>
              <a:avLst/>
              <a:gdLst>
                <a:gd name="T0" fmla="*/ 0 w 880"/>
                <a:gd name="T1" fmla="*/ 242 h 242"/>
                <a:gd name="T2" fmla="*/ 880 w 880"/>
                <a:gd name="T3" fmla="*/ 235 h 242"/>
                <a:gd name="T4" fmla="*/ 880 w 880"/>
                <a:gd name="T5" fmla="*/ 0 h 242"/>
                <a:gd name="T6" fmla="*/ 0 w 880"/>
                <a:gd name="T7" fmla="*/ 0 h 242"/>
                <a:gd name="T8" fmla="*/ 0 w 880"/>
                <a:gd name="T9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0" h="242">
                  <a:moveTo>
                    <a:pt x="0" y="242"/>
                  </a:moveTo>
                  <a:lnTo>
                    <a:pt x="880" y="235"/>
                  </a:lnTo>
                  <a:lnTo>
                    <a:pt x="880" y="0"/>
                  </a:lnTo>
                  <a:lnTo>
                    <a:pt x="0" y="0"/>
                  </a:lnTo>
                  <a:lnTo>
                    <a:pt x="0" y="242"/>
                  </a:ln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/>
            </a:p>
          </p:txBody>
        </p:sp>
      </p:grpSp>
    </p:spTree>
    <p:extLst>
      <p:ext uri="{BB962C8B-B14F-4D97-AF65-F5344CB8AC3E}">
        <p14:creationId xmlns:p14="http://schemas.microsoft.com/office/powerpoint/2010/main" val="38648364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6/22/2026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9206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6/22/2026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4282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6/22/2026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5535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6/22/2026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82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6/22/2026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8871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6/22/2026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9786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6/22/2026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8733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6/22/2026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982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6/22/2026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972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4.png"/><Relationship Id="rId7" Type="http://schemas.openxmlformats.org/officeDocument/2006/relationships/image" Target="../media/image27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jpeg"/><Relationship Id="rId10" Type="http://schemas.openxmlformats.org/officeDocument/2006/relationships/image" Target="../media/image30.jpeg"/><Relationship Id="rId4" Type="http://schemas.openxmlformats.org/officeDocument/2006/relationships/image" Target="../media/image9.png"/><Relationship Id="rId9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0.jpeg"/><Relationship Id="rId5" Type="http://schemas.openxmlformats.org/officeDocument/2006/relationships/image" Target="../media/image9.png"/><Relationship Id="rId4" Type="http://schemas.openxmlformats.org/officeDocument/2006/relationships/image" Target="../media/image39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42.png"/><Relationship Id="rId7" Type="http://schemas.openxmlformats.org/officeDocument/2006/relationships/image" Target="../media/image46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jpeg"/><Relationship Id="rId5" Type="http://schemas.openxmlformats.org/officeDocument/2006/relationships/image" Target="../media/image44.png"/><Relationship Id="rId4" Type="http://schemas.openxmlformats.org/officeDocument/2006/relationships/image" Target="../media/image43.png"/><Relationship Id="rId9" Type="http://schemas.openxmlformats.org/officeDocument/2006/relationships/image" Target="../media/image4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PTc5pxcHMUY?feature=oembed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0.jpeg"/><Relationship Id="rId4" Type="http://schemas.openxmlformats.org/officeDocument/2006/relationships/image" Target="../media/image59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2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jp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jp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jp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jp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jp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jp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jp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jp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jp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21.png"/><Relationship Id="rId4" Type="http://schemas.openxmlformats.org/officeDocument/2006/relationships/hyperlink" Target="https://www.derrickaviles.com/category/news/health/physiotherapy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42FD45-7BF5-684D-BD23-68CC52F74C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756752"/>
          </a:xfrm>
          <a:solidFill>
            <a:srgbClr val="002060"/>
          </a:solidFill>
        </p:spPr>
        <p:txBody>
          <a:bodyPr>
            <a:normAutofit fontScale="90000"/>
          </a:bodyPr>
          <a:lstStyle/>
          <a:p>
            <a:br>
              <a:rPr lang="en-GB" b="1" i="1" cap="all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GB" b="1" i="1" cap="all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b="1" i="1" cap="all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WELCOME TO THE NEXT LEVEL</a:t>
            </a:r>
            <a:br>
              <a:rPr lang="en-GB" b="1" i="1" cap="all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b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32" name="Picture 8" descr="HM Government">
            <a:extLst>
              <a:ext uri="{FF2B5EF4-FFF2-40B4-BE49-F238E27FC236}">
                <a16:creationId xmlns:a16="http://schemas.microsoft.com/office/drawing/2014/main" id="{EEE2CC19-D2D0-D14D-B1CA-7573D3B7A85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3" t="-27117"/>
          <a:stretch/>
        </p:blipFill>
        <p:spPr bwMode="auto">
          <a:xfrm>
            <a:off x="7842737" y="365126"/>
            <a:ext cx="3159859" cy="549556"/>
          </a:xfrm>
          <a:prstGeom prst="rect">
            <a:avLst/>
          </a:prstGeom>
          <a:solidFill>
            <a:srgbClr val="002060"/>
          </a:solidFill>
        </p:spPr>
      </p:pic>
      <p:pic>
        <p:nvPicPr>
          <p:cNvPr id="1036" name="Picture 12" descr="T Levels: Everything you need to know about the groundbreaking new  technical equivalent to A levels - The Education Hub">
            <a:extLst>
              <a:ext uri="{FF2B5EF4-FFF2-40B4-BE49-F238E27FC236}">
                <a16:creationId xmlns:a16="http://schemas.microsoft.com/office/drawing/2014/main" id="{846D19AB-0638-9246-9C91-DB9F44A6D3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262400"/>
            <a:ext cx="8377237" cy="4386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30758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CD74BB-9FFE-384D-ABBE-F472B5EF66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06450"/>
          </a:xfrm>
          <a:solidFill>
            <a:srgbClr val="002060"/>
          </a:solidFill>
        </p:spPr>
        <p:txBody>
          <a:bodyPr>
            <a:normAutofit/>
          </a:bodyPr>
          <a:lstStyle/>
          <a:p>
            <a:r>
              <a:rPr lang="en-GB" sz="4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Supporting the Adult Nursing Team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54B345-B460-2948-9F06-0281BC08E1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5176" y="1734039"/>
            <a:ext cx="5170932" cy="465136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GB" sz="11200" b="1" dirty="0">
                <a:latin typeface="Arial" panose="020B0604020202020204" pitchFamily="34" charset="0"/>
                <a:cs typeface="Arial" panose="020B0604020202020204" pitchFamily="34" charset="0"/>
              </a:rPr>
              <a:t>Exploring subjects such as: </a:t>
            </a:r>
          </a:p>
          <a:p>
            <a:pPr marL="0" indent="0">
              <a:buNone/>
            </a:pPr>
            <a:endParaRPr lang="en-GB" sz="38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br>
              <a:rPr lang="en-GB" sz="38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3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6A91009-4EB9-3E47-BC42-8D3CD2B6A451}"/>
              </a:ext>
            </a:extLst>
          </p:cNvPr>
          <p:cNvSpPr txBox="1"/>
          <p:nvPr/>
        </p:nvSpPr>
        <p:spPr>
          <a:xfrm>
            <a:off x="114300" y="2302081"/>
            <a:ext cx="589186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Clinical tasks in Nursing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Physiological Measurements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Skin Integrity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Infection Prevention &amp; Control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Supporting individuals to meet activities of daily living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Supporting nutrition &amp; hydration</a:t>
            </a:r>
          </a:p>
          <a:p>
            <a:endParaRPr lang="en-GB" sz="28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 descr="A picture containing person, clothing, indoor, wall&#10;&#10;Description automatically generated">
            <a:extLst>
              <a:ext uri="{FF2B5EF4-FFF2-40B4-BE49-F238E27FC236}">
                <a16:creationId xmlns:a16="http://schemas.microsoft.com/office/drawing/2014/main" id="{420D0D98-1381-5D4B-A8EF-CF99196381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8407" y="1554723"/>
            <a:ext cx="5768417" cy="4326313"/>
          </a:xfrm>
          <a:prstGeom prst="rect">
            <a:avLst/>
          </a:prstGeom>
        </p:spPr>
      </p:pic>
      <p:pic>
        <p:nvPicPr>
          <p:cNvPr id="12" name="Picture 8" descr="Logo&#10;&#10;Description automatically generated">
            <a:extLst>
              <a:ext uri="{FF2B5EF4-FFF2-40B4-BE49-F238E27FC236}">
                <a16:creationId xmlns:a16="http://schemas.microsoft.com/office/drawing/2014/main" id="{3EAB5C35-08B6-DD4D-803F-16D2A5DCB7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29800" y="6084789"/>
            <a:ext cx="2100263" cy="686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89656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995FBBE0-2D6E-DCE4-B115-48B38BD152D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4238" b="38035"/>
          <a:stretch>
            <a:fillRect/>
          </a:stretch>
        </p:blipFill>
        <p:spPr>
          <a:xfrm rot="5400000">
            <a:off x="4636439" y="1716053"/>
            <a:ext cx="3323105" cy="209999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C827F40-B0C1-0A3B-7620-76C9FD2A17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8493" y="2227408"/>
            <a:ext cx="2274005" cy="303607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4CD74BB-9FFE-384D-ABBE-F472B5EF66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2405" y="114300"/>
            <a:ext cx="10515600" cy="806450"/>
          </a:xfrm>
          <a:solidFill>
            <a:srgbClr val="002060"/>
          </a:solidFill>
        </p:spPr>
        <p:txBody>
          <a:bodyPr>
            <a:normAutofit/>
          </a:bodyPr>
          <a:lstStyle/>
          <a:p>
            <a:r>
              <a:rPr lang="en-GB" sz="4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Supporting the Adult Nursing Team </a:t>
            </a:r>
          </a:p>
        </p:txBody>
      </p:sp>
      <p:pic>
        <p:nvPicPr>
          <p:cNvPr id="7" name="Picture 8" descr="Logo&#10;&#10;Description automatically generated">
            <a:extLst>
              <a:ext uri="{FF2B5EF4-FFF2-40B4-BE49-F238E27FC236}">
                <a16:creationId xmlns:a16="http://schemas.microsoft.com/office/drawing/2014/main" id="{84205B76-9CA1-0443-8ABC-8A9919807F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01187" y="5805324"/>
            <a:ext cx="2433637" cy="795499"/>
          </a:xfrm>
          <a:prstGeom prst="rect">
            <a:avLst/>
          </a:prstGeom>
        </p:spPr>
      </p:pic>
      <p:pic>
        <p:nvPicPr>
          <p:cNvPr id="5" name="Picture 4" descr="A group of women in blue scrubs and gloves working on a baby&#10;&#10;Description automatically generated">
            <a:extLst>
              <a:ext uri="{FF2B5EF4-FFF2-40B4-BE49-F238E27FC236}">
                <a16:creationId xmlns:a16="http://schemas.microsoft.com/office/drawing/2014/main" id="{C06FA36C-E273-AADE-449B-F5CBA0AEE84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2405" y="951440"/>
            <a:ext cx="2531651" cy="337553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D87C672-C895-6826-C2E4-161CBE3A5B2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95995" y="1063591"/>
            <a:ext cx="2869338" cy="396560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CC95909-C9BB-0F60-7A3F-54E18011680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528959" y="1155031"/>
            <a:ext cx="2663041" cy="378272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71E2D13-B0AA-1A5A-A3FF-AAB8F63AD00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56304" y="4170165"/>
            <a:ext cx="1927390" cy="2573535"/>
          </a:xfrm>
          <a:prstGeom prst="rect">
            <a:avLst/>
          </a:prstGeom>
        </p:spPr>
      </p:pic>
      <p:pic>
        <p:nvPicPr>
          <p:cNvPr id="16" name="Picture 15" descr="A hand wrapped in a bandage&#10;&#10;Description automatically generated with medium confidence">
            <a:extLst>
              <a:ext uri="{FF2B5EF4-FFF2-40B4-BE49-F238E27FC236}">
                <a16:creationId xmlns:a16="http://schemas.microsoft.com/office/drawing/2014/main" id="{02326EA9-3540-7B33-E722-DFC1A7FC801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968456" y="4389746"/>
            <a:ext cx="1765466" cy="2353954"/>
          </a:xfrm>
          <a:prstGeom prst="rect">
            <a:avLst/>
          </a:prstGeom>
        </p:spPr>
      </p:pic>
      <p:pic>
        <p:nvPicPr>
          <p:cNvPr id="17" name="Picture 4" descr="Urine drug tests: Uses, procedure, detection times, and results">
            <a:extLst>
              <a:ext uri="{FF2B5EF4-FFF2-40B4-BE49-F238E27FC236}">
                <a16:creationId xmlns:a16="http://schemas.microsoft.com/office/drawing/2014/main" id="{CCADF5C7-4AF8-3AAA-74B5-2173D1E2AF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7260" y="5094151"/>
            <a:ext cx="3035241" cy="1704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20457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CD74BB-9FFE-384D-ABBE-F472B5EF66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7175" y="358583"/>
            <a:ext cx="7262813" cy="806450"/>
          </a:xfrm>
          <a:solidFill>
            <a:srgbClr val="002060"/>
          </a:solidFill>
        </p:spPr>
        <p:txBody>
          <a:bodyPr>
            <a:normAutofit/>
          </a:bodyPr>
          <a:lstStyle/>
          <a:p>
            <a:r>
              <a:rPr lang="en-GB" sz="4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Supporting the Midwifery Team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54B345-B460-2948-9F06-0281BC08E1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7174" y="1383655"/>
            <a:ext cx="11415712" cy="465136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GB" sz="11200" b="1" dirty="0">
                <a:latin typeface="Arial" panose="020B0604020202020204" pitchFamily="34" charset="0"/>
                <a:cs typeface="Arial" panose="020B0604020202020204" pitchFamily="34" charset="0"/>
              </a:rPr>
              <a:t>Exploring subjects such as:</a:t>
            </a:r>
            <a:r>
              <a:rPr lang="en-GB" sz="1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indent="0">
              <a:buNone/>
            </a:pPr>
            <a:endParaRPr lang="en-GB" sz="38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br>
              <a:rPr lang="en-GB" sz="38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3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6A91009-4EB9-3E47-BC42-8D3CD2B6A451}"/>
              </a:ext>
            </a:extLst>
          </p:cNvPr>
          <p:cNvSpPr txBox="1"/>
          <p:nvPr/>
        </p:nvSpPr>
        <p:spPr>
          <a:xfrm>
            <a:off x="257174" y="1798524"/>
            <a:ext cx="6299074" cy="267765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b="1" dirty="0">
                <a:solidFill>
                  <a:srgbClr val="002060"/>
                </a:solidFill>
                <a:latin typeface="Arial"/>
                <a:cs typeface="Arial"/>
              </a:rPr>
              <a:t>C</a:t>
            </a:r>
            <a:r>
              <a:rPr lang="en-GB" sz="2800" b="1" dirty="0">
                <a:solidFill>
                  <a:srgbClr val="002060"/>
                </a:solidFill>
                <a:effectLst/>
                <a:latin typeface="Arial"/>
                <a:cs typeface="Arial"/>
              </a:rPr>
              <a:t>linical tasks in Maternity</a:t>
            </a:r>
            <a:endParaRPr lang="en-GB" sz="2800" b="1">
              <a:solidFill>
                <a:srgbClr val="002060"/>
              </a:solidFill>
              <a:latin typeface="Arial"/>
              <a:cs typeface="Arial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b="1" dirty="0">
                <a:solidFill>
                  <a:srgbClr val="002060"/>
                </a:solidFill>
                <a:latin typeface="Arial"/>
                <a:cs typeface="Arial"/>
              </a:rPr>
              <a:t>C</a:t>
            </a:r>
            <a:r>
              <a:rPr lang="en-GB" sz="2800" b="1" dirty="0">
                <a:solidFill>
                  <a:srgbClr val="002060"/>
                </a:solidFill>
                <a:effectLst/>
                <a:latin typeface="Arial"/>
                <a:cs typeface="Arial"/>
              </a:rPr>
              <a:t>are for mothers and support to parents at all stages</a:t>
            </a:r>
            <a:endParaRPr lang="en-GB" sz="2800" b="1">
              <a:solidFill>
                <a:srgbClr val="002060"/>
              </a:solidFill>
              <a:latin typeface="Arial"/>
              <a:cs typeface="Arial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b="1" dirty="0">
                <a:solidFill>
                  <a:srgbClr val="002060"/>
                </a:solidFill>
                <a:latin typeface="Arial"/>
                <a:cs typeface="Arial"/>
              </a:rPr>
              <a:t>C</a:t>
            </a:r>
            <a:r>
              <a:rPr lang="en-GB" sz="2800" b="1" dirty="0">
                <a:solidFill>
                  <a:srgbClr val="002060"/>
                </a:solidFill>
                <a:effectLst/>
                <a:latin typeface="Arial"/>
                <a:cs typeface="Arial"/>
              </a:rPr>
              <a:t>are of newborn babies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b="1" dirty="0">
                <a:solidFill>
                  <a:srgbClr val="002060"/>
                </a:solidFill>
                <a:latin typeface="Arial"/>
                <a:cs typeface="Arial"/>
              </a:rPr>
              <a:t>U</a:t>
            </a:r>
            <a:r>
              <a:rPr lang="en-GB" sz="2800" b="1" dirty="0">
                <a:solidFill>
                  <a:srgbClr val="002060"/>
                </a:solidFill>
                <a:effectLst/>
                <a:latin typeface="Arial"/>
                <a:cs typeface="Arial"/>
              </a:rPr>
              <a:t>ndertaking observations and measurements</a:t>
            </a:r>
            <a:endParaRPr lang="en-GB" sz="2800" b="1" dirty="0">
              <a:solidFill>
                <a:srgbClr val="002060"/>
              </a:solidFill>
              <a:latin typeface="Arial"/>
              <a:cs typeface="Arial"/>
            </a:endParaRPr>
          </a:p>
        </p:txBody>
      </p:sp>
      <p:pic>
        <p:nvPicPr>
          <p:cNvPr id="5122" name="Picture 2" descr="student midwife – Inside | Out">
            <a:extLst>
              <a:ext uri="{FF2B5EF4-FFF2-40B4-BE49-F238E27FC236}">
                <a16:creationId xmlns:a16="http://schemas.microsoft.com/office/drawing/2014/main" id="{1C72457C-5281-4A4A-AF22-CD04DAAA20D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914" b="8333"/>
          <a:stretch/>
        </p:blipFill>
        <p:spPr bwMode="auto">
          <a:xfrm>
            <a:off x="126206" y="4525148"/>
            <a:ext cx="3594894" cy="2230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Become a Midwife - Swansea University">
            <a:extLst>
              <a:ext uri="{FF2B5EF4-FFF2-40B4-BE49-F238E27FC236}">
                <a16:creationId xmlns:a16="http://schemas.microsoft.com/office/drawing/2014/main" id="{3AF58D48-666A-4C48-BFDD-7002C26AF8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7694" y="4515218"/>
            <a:ext cx="7658100" cy="2239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Midwifery | Bangor University">
            <a:extLst>
              <a:ext uri="{FF2B5EF4-FFF2-40B4-BE49-F238E27FC236}">
                <a16:creationId xmlns:a16="http://schemas.microsoft.com/office/drawing/2014/main" id="{A1BEF096-1CD6-D141-90E9-CB82DC210F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8952" y="1213157"/>
            <a:ext cx="4704296" cy="3136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Logo&#10;&#10;Description automatically generated">
            <a:extLst>
              <a:ext uri="{FF2B5EF4-FFF2-40B4-BE49-F238E27FC236}">
                <a16:creationId xmlns:a16="http://schemas.microsoft.com/office/drawing/2014/main" id="{3B1B8AAD-F414-C244-9B05-1D3405C66BA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34562" y="308092"/>
            <a:ext cx="2100263" cy="686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97233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CD74BB-9FFE-384D-ABBE-F472B5EF66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7176" y="176586"/>
            <a:ext cx="8120706" cy="806450"/>
          </a:xfrm>
          <a:solidFill>
            <a:srgbClr val="002060"/>
          </a:solidFill>
        </p:spPr>
        <p:txBody>
          <a:bodyPr>
            <a:normAutofit fontScale="90000"/>
          </a:bodyPr>
          <a:lstStyle/>
          <a:p>
            <a:r>
              <a:rPr lang="en-GB" sz="4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Supporting the Mental Health Team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54B345-B460-2948-9F06-0281BC08E1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7175" y="1556157"/>
            <a:ext cx="5272088" cy="465136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GB" sz="11200" b="1" dirty="0">
                <a:latin typeface="Arial" panose="020B0604020202020204" pitchFamily="34" charset="0"/>
                <a:cs typeface="Arial" panose="020B0604020202020204" pitchFamily="34" charset="0"/>
              </a:rPr>
              <a:t>Exploring subjects such as: </a:t>
            </a:r>
          </a:p>
          <a:p>
            <a:pPr marL="0" indent="0">
              <a:buNone/>
            </a:pPr>
            <a:endParaRPr lang="en-GB" sz="1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br>
              <a:rPr lang="en-GB" sz="38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3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6A91009-4EB9-3E47-BC42-8D3CD2B6A451}"/>
              </a:ext>
            </a:extLst>
          </p:cNvPr>
          <p:cNvSpPr txBox="1"/>
          <p:nvPr/>
        </p:nvSpPr>
        <p:spPr>
          <a:xfrm>
            <a:off x="257175" y="2100638"/>
            <a:ext cx="5272088" cy="397031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b="1" dirty="0">
                <a:solidFill>
                  <a:srgbClr val="002060"/>
                </a:solidFill>
                <a:latin typeface="Arial"/>
                <a:cs typeface="Arial"/>
              </a:rPr>
              <a:t>C</a:t>
            </a:r>
            <a:r>
              <a:rPr lang="en-GB" sz="2800" b="1" dirty="0">
                <a:solidFill>
                  <a:srgbClr val="002060"/>
                </a:solidFill>
                <a:effectLst/>
                <a:latin typeface="Arial"/>
                <a:cs typeface="Arial"/>
              </a:rPr>
              <a:t>are and support to individuals with Mental </a:t>
            </a:r>
            <a:r>
              <a:rPr lang="en-GB" sz="2800" b="1" dirty="0">
                <a:solidFill>
                  <a:srgbClr val="002060"/>
                </a:solidFill>
                <a:latin typeface="Arial"/>
                <a:cs typeface="Arial"/>
              </a:rPr>
              <a:t>H</a:t>
            </a:r>
            <a:r>
              <a:rPr lang="en-GB" sz="2800" b="1" dirty="0">
                <a:solidFill>
                  <a:srgbClr val="002060"/>
                </a:solidFill>
                <a:effectLst/>
                <a:latin typeface="Arial"/>
                <a:cs typeface="Arial"/>
              </a:rPr>
              <a:t>ealth conditions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800" b="1" dirty="0">
              <a:solidFill>
                <a:srgbClr val="002060"/>
              </a:solidFill>
              <a:latin typeface="Arial"/>
              <a:cs typeface="Arial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b="1">
                <a:solidFill>
                  <a:srgbClr val="002060"/>
                </a:solidFill>
                <a:effectLst/>
                <a:latin typeface="Arial"/>
                <a:cs typeface="Arial"/>
              </a:rPr>
              <a:t>Assist with Mental </a:t>
            </a:r>
            <a:r>
              <a:rPr lang="en-GB" sz="2800" b="1">
                <a:solidFill>
                  <a:srgbClr val="002060"/>
                </a:solidFill>
                <a:latin typeface="Arial"/>
                <a:cs typeface="Arial"/>
              </a:rPr>
              <a:t>H</a:t>
            </a:r>
            <a:r>
              <a:rPr lang="en-GB" sz="2800" b="1">
                <a:solidFill>
                  <a:srgbClr val="002060"/>
                </a:solidFill>
                <a:effectLst/>
                <a:latin typeface="Arial"/>
                <a:cs typeface="Arial"/>
              </a:rPr>
              <a:t>ealth </a:t>
            </a:r>
            <a:r>
              <a:rPr lang="en-GB" sz="2800" b="1" dirty="0">
                <a:solidFill>
                  <a:srgbClr val="002060"/>
                </a:solidFill>
                <a:effectLst/>
                <a:latin typeface="Arial"/>
                <a:cs typeface="Arial"/>
              </a:rPr>
              <a:t>tasks and therapeutic interventions </a:t>
            </a:r>
            <a:endParaRPr lang="en-GB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800" b="1" dirty="0">
              <a:solidFill>
                <a:srgbClr val="002060"/>
              </a:solidFill>
              <a:latin typeface="Arial"/>
              <a:cs typeface="Arial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b="1">
                <a:solidFill>
                  <a:srgbClr val="002060"/>
                </a:solidFill>
                <a:effectLst/>
                <a:latin typeface="Arial"/>
                <a:cs typeface="Arial"/>
              </a:rPr>
              <a:t>Promote mental wellbeing </a:t>
            </a:r>
            <a:endParaRPr lang="en-GB" sz="2800" b="1">
              <a:solidFill>
                <a:srgbClr val="002060"/>
              </a:solidFill>
              <a:latin typeface="Calibri" panose="020F0502020204030204"/>
              <a:ea typeface="Calibri" panose="020F0502020204030204"/>
              <a:cs typeface="Calibri" panose="020F0502020204030204"/>
            </a:endParaRPr>
          </a:p>
        </p:txBody>
      </p:sp>
      <p:pic>
        <p:nvPicPr>
          <p:cNvPr id="10" name="Picture 8" descr="Logo&#10;&#10;Description automatically generated">
            <a:extLst>
              <a:ext uri="{FF2B5EF4-FFF2-40B4-BE49-F238E27FC236}">
                <a16:creationId xmlns:a16="http://schemas.microsoft.com/office/drawing/2014/main" id="{3F4A273A-15F0-7941-8376-97E7B64509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05848" y="261694"/>
            <a:ext cx="1728976" cy="565162"/>
          </a:xfrm>
          <a:prstGeom prst="rect">
            <a:avLst/>
          </a:prstGeom>
        </p:spPr>
      </p:pic>
      <p:pic>
        <p:nvPicPr>
          <p:cNvPr id="7172" name="Picture 4" descr="Image">
            <a:extLst>
              <a:ext uri="{FF2B5EF4-FFF2-40B4-BE49-F238E27FC236}">
                <a16:creationId xmlns:a16="http://schemas.microsoft.com/office/drawing/2014/main" id="{53B5D8D4-0909-9E4F-BB44-B18C4507286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826"/>
          <a:stretch/>
        </p:blipFill>
        <p:spPr bwMode="auto">
          <a:xfrm>
            <a:off x="6151253" y="1309269"/>
            <a:ext cx="5783571" cy="5049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44081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C1F0EB-BE07-FB25-508F-475F3F2994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7174" y="365125"/>
            <a:ext cx="11934825" cy="1325563"/>
          </a:xfrm>
          <a:solidFill>
            <a:srgbClr val="002060"/>
          </a:solidFill>
        </p:spPr>
        <p:txBody>
          <a:bodyPr>
            <a:normAutofit fontScale="90000"/>
          </a:bodyPr>
          <a:lstStyle/>
          <a:p>
            <a:br>
              <a:rPr lang="en-GB" b="1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</a:br>
            <a:r>
              <a:rPr lang="en-GB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Occupational Specialism </a:t>
            </a:r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</a:rPr>
              <a:t>C</a:t>
            </a:r>
            <a:r>
              <a:rPr lang="en-GB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ore:                     Supporting Healthcare</a:t>
            </a:r>
            <a:br>
              <a:rPr lang="en-GB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43B8EC-E3EE-2479-69A5-1048765E33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052" y="1886172"/>
            <a:ext cx="6815137" cy="4776343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GB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Alongside each Occupational Specialism runs the Supporting Healthcare pathway</a:t>
            </a:r>
          </a:p>
          <a:p>
            <a:pPr marL="0" indent="0">
              <a:lnSpc>
                <a:spcPct val="100000"/>
              </a:lnSpc>
              <a:buNone/>
            </a:pPr>
            <a:endParaRPr lang="en-GB" sz="2400" b="1" dirty="0">
              <a:solidFill>
                <a:srgbClr val="00206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GB" sz="2400" b="1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Mandatory content</a:t>
            </a:r>
            <a:r>
              <a:rPr lang="en-GB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cover:</a:t>
            </a:r>
            <a:endParaRPr lang="en-GB" sz="2400" b="1" dirty="0">
              <a:solidFill>
                <a:srgbClr val="00206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r>
              <a:rPr lang="en-GB" sz="2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Assist with an individual’s overall care and needs to ensure comfort and wellbeing</a:t>
            </a:r>
          </a:p>
          <a:p>
            <a:pPr>
              <a:lnSpc>
                <a:spcPct val="100000"/>
              </a:lnSpc>
            </a:pPr>
            <a:r>
              <a:rPr lang="en-GB" sz="2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Assist registered health professionals with clinical or therapeutic tasks &amp; interventions</a:t>
            </a:r>
          </a:p>
          <a:p>
            <a:pPr>
              <a:lnSpc>
                <a:spcPct val="100000"/>
              </a:lnSpc>
            </a:pPr>
            <a:r>
              <a:rPr lang="en-GB" sz="2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Undertake a range of physiological measurements</a:t>
            </a:r>
          </a:p>
        </p:txBody>
      </p:sp>
      <p:pic>
        <p:nvPicPr>
          <p:cNvPr id="5" name="Picture 4" descr="A nurse putting on a patient's hand&#10;&#10;Description automatically generated">
            <a:extLst>
              <a:ext uri="{FF2B5EF4-FFF2-40B4-BE49-F238E27FC236}">
                <a16:creationId xmlns:a16="http://schemas.microsoft.com/office/drawing/2014/main" id="{0CF6D300-6C86-7FEA-95E4-F0F2AE3A1D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49588" y="1690688"/>
            <a:ext cx="3875484" cy="5167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34460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building with snow on the ground&#10;&#10;Description automatically generated">
            <a:extLst>
              <a:ext uri="{FF2B5EF4-FFF2-40B4-BE49-F238E27FC236}">
                <a16:creationId xmlns:a16="http://schemas.microsoft.com/office/drawing/2014/main" id="{8B18B4AC-5D6A-4E42-AC5C-C398212F93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4662"/>
            <a:ext cx="12191999" cy="6858000"/>
          </a:xfrm>
          <a:prstGeom prst="rect">
            <a:avLst/>
          </a:prstGeom>
        </p:spPr>
      </p:pic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933C7287-9E70-D366-34E8-ED05D061A0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855141"/>
              </p:ext>
            </p:extLst>
          </p:nvPr>
        </p:nvGraphicFramePr>
        <p:xfrm>
          <a:off x="0" y="14662"/>
          <a:ext cx="12191999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8459">
                  <a:extLst>
                    <a:ext uri="{9D8B030D-6E8A-4147-A177-3AD203B41FA5}">
                      <a16:colId xmlns:a16="http://schemas.microsoft.com/office/drawing/2014/main" val="4187747536"/>
                    </a:ext>
                  </a:extLst>
                </a:gridCol>
                <a:gridCol w="4513074">
                  <a:extLst>
                    <a:ext uri="{9D8B030D-6E8A-4147-A177-3AD203B41FA5}">
                      <a16:colId xmlns:a16="http://schemas.microsoft.com/office/drawing/2014/main" val="1708543645"/>
                    </a:ext>
                  </a:extLst>
                </a:gridCol>
                <a:gridCol w="3503752">
                  <a:extLst>
                    <a:ext uri="{9D8B030D-6E8A-4147-A177-3AD203B41FA5}">
                      <a16:colId xmlns:a16="http://schemas.microsoft.com/office/drawing/2014/main" val="640916940"/>
                    </a:ext>
                  </a:extLst>
                </a:gridCol>
                <a:gridCol w="1796714">
                  <a:extLst>
                    <a:ext uri="{9D8B030D-6E8A-4147-A177-3AD203B41FA5}">
                      <a16:colId xmlns:a16="http://schemas.microsoft.com/office/drawing/2014/main" val="3021402326"/>
                    </a:ext>
                  </a:extLst>
                </a:gridCol>
              </a:tblGrid>
              <a:tr h="504264">
                <a:tc>
                  <a:txBody>
                    <a:bodyPr/>
                    <a:lstStyle/>
                    <a:p>
                      <a:pPr rtl="0" fontAlgn="base"/>
                      <a:r>
                        <a:rPr lang="en-GB" sz="2000">
                          <a:effectLst/>
                        </a:rPr>
                        <a:t>​​</a:t>
                      </a:r>
                      <a:r>
                        <a:rPr lang="en-GB" sz="2400">
                          <a:effectLst/>
                        </a:rPr>
                        <a:t>T Level Health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ase"/>
                      <a:r>
                        <a:rPr lang="en-GB" sz="2400">
                          <a:effectLst/>
                        </a:rPr>
                        <a:t>Content ​​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ase"/>
                      <a:r>
                        <a:rPr lang="en-GB" sz="2400">
                          <a:effectLst/>
                        </a:rPr>
                        <a:t>Assessment method​​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ase"/>
                      <a:r>
                        <a:rPr lang="en-GB" sz="2400">
                          <a:effectLst/>
                        </a:rPr>
                        <a:t>Grading ​​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3445271"/>
                  </a:ext>
                </a:extLst>
              </a:tr>
              <a:tr h="2924736">
                <a:tc>
                  <a:txBody>
                    <a:bodyPr/>
                    <a:lstStyle/>
                    <a:p>
                      <a:pPr algn="l" rtl="0" fontAlgn="base"/>
                      <a:r>
                        <a:rPr lang="en-GB" sz="2400" b="1" dirty="0">
                          <a:effectLst/>
                        </a:rPr>
                        <a:t>Year 1 Core</a:t>
                      </a:r>
                    </a:p>
                    <a:p>
                      <a:pPr algn="l" rtl="0" fontAlgn="base"/>
                      <a:r>
                        <a:rPr lang="en-GB" sz="2400" b="1" dirty="0">
                          <a:effectLst/>
                        </a:rPr>
                        <a:t>​</a:t>
                      </a:r>
                    </a:p>
                    <a:p>
                      <a:pPr algn="l" rtl="0" fontAlgn="base"/>
                      <a:r>
                        <a:rPr lang="en-GB" sz="2400" b="1" dirty="0">
                          <a:effectLst/>
                        </a:rPr>
                        <a:t>Section A: ​</a:t>
                      </a:r>
                    </a:p>
                    <a:p>
                      <a:pPr algn="l" rtl="0" fontAlgn="base"/>
                      <a:r>
                        <a:rPr lang="en-GB" sz="2400" b="1" dirty="0">
                          <a:effectLst/>
                        </a:rPr>
                        <a:t>Health​</a:t>
                      </a:r>
                    </a:p>
                    <a:p>
                      <a:pPr algn="l" rtl="0" fontAlgn="base"/>
                      <a:r>
                        <a:rPr lang="en-GB" sz="2400" b="1" dirty="0">
                          <a:effectLst/>
                        </a:rPr>
                        <a:t>​</a:t>
                      </a:r>
                    </a:p>
                    <a:p>
                      <a:pPr algn="l" rtl="0" fontAlgn="base"/>
                      <a:r>
                        <a:rPr lang="en-GB" sz="2400" b="1" dirty="0">
                          <a:effectLst/>
                        </a:rPr>
                        <a:t>Section B: ​</a:t>
                      </a:r>
                    </a:p>
                    <a:p>
                      <a:pPr algn="l" rtl="0" fontAlgn="base"/>
                      <a:r>
                        <a:rPr lang="en-GB" sz="2400" b="1" dirty="0">
                          <a:effectLst/>
                        </a:rPr>
                        <a:t>Science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ase"/>
                      <a:r>
                        <a:rPr lang="en-GB" sz="2400" b="1" dirty="0">
                          <a:effectLst/>
                        </a:rPr>
                        <a:t>Knowledge and understanding of context, concepts, theories and principles​​ </a:t>
                      </a:r>
                    </a:p>
                    <a:p>
                      <a:pPr rtl="0" fontAlgn="base"/>
                      <a:r>
                        <a:rPr lang="en-GB" sz="2400" b="1" dirty="0">
                          <a:effectLst/>
                        </a:rPr>
                        <a:t>​​</a:t>
                      </a:r>
                    </a:p>
                    <a:p>
                      <a:pPr rtl="0" fontAlgn="base"/>
                      <a:r>
                        <a:rPr lang="en-GB" sz="2400" b="1" dirty="0">
                          <a:effectLst/>
                        </a:rPr>
                        <a:t>Ability to apply core knowledge and skills​​</a:t>
                      </a:r>
                    </a:p>
                    <a:p>
                      <a:pPr rtl="0" fontAlgn="base"/>
                      <a:r>
                        <a:rPr lang="en-GB" sz="2400" b="1" dirty="0">
                          <a:effectLst/>
                        </a:rPr>
                        <a:t>​​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rtl="0" fontAlgn="base">
                        <a:buFont typeface="Arial" panose="020B0604020202020204" pitchFamily="34" charset="0"/>
                        <a:buChar char="•"/>
                      </a:pPr>
                      <a:r>
                        <a:rPr lang="en-GB" sz="2400" b="1" dirty="0">
                          <a:effectLst/>
                        </a:rPr>
                        <a:t>2x externally assessed exams</a:t>
                      </a:r>
                    </a:p>
                    <a:p>
                      <a:pPr marL="342900" indent="-342900" rtl="0" fontAlgn="base">
                        <a:buFont typeface="Arial" panose="020B0604020202020204" pitchFamily="34" charset="0"/>
                        <a:buChar char="•"/>
                      </a:pPr>
                      <a:endParaRPr lang="en-GB" sz="2400" b="1" dirty="0">
                        <a:effectLst/>
                      </a:endParaRPr>
                    </a:p>
                    <a:p>
                      <a:pPr marL="342900" indent="-342900" rtl="0" fontAlgn="base">
                        <a:buFont typeface="Arial" panose="020B0604020202020204" pitchFamily="34" charset="0"/>
                        <a:buChar char="•"/>
                      </a:pPr>
                      <a:r>
                        <a:rPr lang="en-GB" sz="2400" b="1" dirty="0">
                          <a:effectLst/>
                        </a:rPr>
                        <a:t>Employer Set Project​​</a:t>
                      </a:r>
                    </a:p>
                    <a:p>
                      <a:pPr rtl="0" fontAlgn="base"/>
                      <a:r>
                        <a:rPr lang="en-GB" sz="2400" b="1" dirty="0">
                          <a:effectLst/>
                        </a:rPr>
                        <a:t>​</a:t>
                      </a:r>
                    </a:p>
                    <a:p>
                      <a:pPr rtl="0" fontAlgn="base"/>
                      <a:r>
                        <a:rPr lang="en-GB" sz="2400" b="1" dirty="0">
                          <a:effectLst/>
                        </a:rPr>
                        <a:t>​</a:t>
                      </a:r>
                    </a:p>
                    <a:p>
                      <a:pPr rtl="0" fontAlgn="base"/>
                      <a:r>
                        <a:rPr lang="en-GB" sz="2400" b="1" dirty="0">
                          <a:effectLst/>
                        </a:rPr>
                        <a:t>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n-GB" sz="2400" b="1" dirty="0">
                          <a:effectLst/>
                        </a:rPr>
                        <a:t>A* - E​​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4564588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 rtl="0" fontAlgn="base"/>
                      <a:r>
                        <a:rPr lang="en-GB" sz="2400" b="1" dirty="0">
                          <a:effectLst/>
                        </a:rPr>
                        <a:t>Year 2:</a:t>
                      </a:r>
                    </a:p>
                    <a:p>
                      <a:pPr algn="l" rtl="0" fontAlgn="base"/>
                      <a:endParaRPr lang="en-GB" sz="2400" b="1" dirty="0">
                        <a:effectLst/>
                      </a:endParaRPr>
                    </a:p>
                    <a:p>
                      <a:pPr algn="l" rtl="0" fontAlgn="base"/>
                      <a:r>
                        <a:rPr lang="en-GB" sz="2400" b="1" dirty="0">
                          <a:effectLst/>
                        </a:rPr>
                        <a:t>Occupational ​</a:t>
                      </a:r>
                    </a:p>
                    <a:p>
                      <a:pPr algn="l" rtl="0" fontAlgn="base"/>
                      <a:r>
                        <a:rPr lang="en-GB" sz="2400" b="1" dirty="0">
                          <a:effectLst/>
                        </a:rPr>
                        <a:t>Specialism​​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ase"/>
                      <a:r>
                        <a:rPr lang="en-GB" sz="2400" b="1" dirty="0">
                          <a:effectLst/>
                        </a:rPr>
                        <a:t>Knowledge and skills needed for an industrial specialism 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2400" b="1" dirty="0">
                          <a:effectLst/>
                        </a:rPr>
                        <a:t>Practical assessment</a:t>
                      </a:r>
                    </a:p>
                    <a:p>
                      <a:pPr marL="342900" lvl="0" indent="-342900" rtl="0" fontAlgn="base">
                        <a:buFont typeface="Arial" panose="020B0604020202020204" pitchFamily="34" charset="0"/>
                        <a:buChar char="•"/>
                      </a:pPr>
                      <a:r>
                        <a:rPr lang="en-GB" sz="2400" b="1" dirty="0">
                          <a:effectLst/>
                        </a:rPr>
                        <a:t>Professional discussion </a:t>
                      </a:r>
                    </a:p>
                    <a:p>
                      <a:pPr marL="342900" lvl="0" indent="-342900" rtl="0" fontAlgn="base">
                        <a:buFont typeface="Arial" panose="020B0604020202020204" pitchFamily="34" charset="0"/>
                        <a:buChar char="•"/>
                      </a:pPr>
                      <a:r>
                        <a:rPr lang="en-GB" sz="2400" b="1" dirty="0">
                          <a:effectLst/>
                        </a:rPr>
                        <a:t>Written assessment​​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n-GB" sz="2400" b="1" dirty="0">
                          <a:effectLst/>
                        </a:rPr>
                        <a:t>Distinction*</a:t>
                      </a:r>
                    </a:p>
                    <a:p>
                      <a:pPr algn="ctr" rtl="0" fontAlgn="base"/>
                      <a:r>
                        <a:rPr lang="en-GB" sz="2400" b="1" dirty="0">
                          <a:effectLst/>
                        </a:rPr>
                        <a:t>Distinction​​</a:t>
                      </a:r>
                    </a:p>
                    <a:p>
                      <a:pPr algn="ctr" rtl="0" fontAlgn="base"/>
                      <a:r>
                        <a:rPr lang="en-GB" sz="2400" b="1" dirty="0">
                          <a:effectLst/>
                        </a:rPr>
                        <a:t>Merit​​</a:t>
                      </a:r>
                    </a:p>
                    <a:p>
                      <a:pPr algn="ctr" rtl="0" fontAlgn="base"/>
                      <a:r>
                        <a:rPr lang="en-GB" sz="2400" b="1" dirty="0">
                          <a:effectLst/>
                        </a:rPr>
                        <a:t>Pass​​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1345558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l" rtl="0" fontAlgn="base"/>
                      <a:r>
                        <a:rPr lang="en-GB" sz="2400" b="1" dirty="0">
                          <a:effectLst/>
                        </a:rPr>
                        <a:t>On completion of 2-year course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ase"/>
                      <a:endParaRPr lang="en-GB" sz="2400" b="1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342900" rtl="0" fontAlgn="base">
                        <a:buFont typeface="Arial" panose="020B0604020202020204" pitchFamily="34" charset="0"/>
                        <a:buChar char="•"/>
                      </a:pPr>
                      <a:endParaRPr lang="en-GB" sz="2400" b="1" dirty="0">
                        <a:effectLst/>
                        <a:latin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n-GB" sz="2400" b="1" dirty="0">
                          <a:effectLst/>
                        </a:rPr>
                        <a:t>Distinction*</a:t>
                      </a:r>
                    </a:p>
                    <a:p>
                      <a:pPr algn="ctr" rtl="0" fontAlgn="base"/>
                      <a:r>
                        <a:rPr lang="en-GB" sz="2400" b="1" dirty="0">
                          <a:effectLst/>
                        </a:rPr>
                        <a:t>Distinction</a:t>
                      </a:r>
                    </a:p>
                    <a:p>
                      <a:pPr algn="ctr" rtl="0" fontAlgn="base"/>
                      <a:r>
                        <a:rPr lang="en-GB" sz="2400" b="1" dirty="0">
                          <a:effectLst/>
                        </a:rPr>
                        <a:t>Merit</a:t>
                      </a:r>
                    </a:p>
                    <a:p>
                      <a:pPr algn="ctr" rtl="0" fontAlgn="base"/>
                      <a:r>
                        <a:rPr lang="en-GB" sz="2400" b="1" dirty="0">
                          <a:effectLst/>
                        </a:rPr>
                        <a:t>Pass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79259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9331454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26BC48A-FDD5-4B14-94FF-5EEED5037DF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28614" y="1030077"/>
            <a:ext cx="11742958" cy="2886984"/>
          </a:xfrm>
        </p:spPr>
        <p:txBody>
          <a:bodyPr vert="horz" lIns="0" tIns="0" rIns="0" bIns="0" rtlCol="0" anchor="t">
            <a:noAutofit/>
          </a:bodyPr>
          <a:lstStyle/>
          <a:p>
            <a:pPr marL="457200" indent="-457200">
              <a:lnSpc>
                <a:spcPct val="100000"/>
              </a:lnSpc>
              <a:spcBef>
                <a:spcPts val="1648"/>
              </a:spcBef>
              <a:buFont typeface="Arial,Sans-Serif" panose="020B0604020202020204" pitchFamily="34" charset="0"/>
              <a:buChar char="•"/>
            </a:pPr>
            <a:r>
              <a:rPr lang="en-GB" sz="2800" b="1" dirty="0">
                <a:latin typeface="Arial" panose="020B0604020202020204" pitchFamily="34" charset="0"/>
                <a:ea typeface="Verdana"/>
                <a:cs typeface="Arial" panose="020B0604020202020204" pitchFamily="34" charset="0"/>
              </a:rPr>
              <a:t>Mandatory part of T Level programme – You cannot pass course without it</a:t>
            </a:r>
            <a:endParaRPr lang="en-US" sz="2800" b="1" dirty="0">
              <a:latin typeface="Arial" panose="020B0604020202020204" pitchFamily="34" charset="0"/>
              <a:ea typeface="+mn-lt"/>
              <a:cs typeface="Arial" panose="020B0604020202020204" pitchFamily="34" charset="0"/>
            </a:endParaRPr>
          </a:p>
          <a:p>
            <a:pPr marL="457200" indent="-457200">
              <a:lnSpc>
                <a:spcPct val="100000"/>
              </a:lnSpc>
              <a:spcBef>
                <a:spcPts val="1648"/>
              </a:spcBef>
              <a:buFont typeface="Arial,Sans-Serif" panose="020B0604020202020204" pitchFamily="34" charset="0"/>
              <a:buChar char="•"/>
            </a:pPr>
            <a:r>
              <a:rPr lang="en-GB" sz="2800" b="1" dirty="0">
                <a:latin typeface="Arial" panose="020B0604020202020204" pitchFamily="34" charset="0"/>
                <a:ea typeface="Verdana"/>
                <a:cs typeface="Arial" panose="020B0604020202020204" pitchFamily="34" charset="0"/>
              </a:rPr>
              <a:t>Give students a valuable opportunity to put theory into practice, develop their technical skills &amp; become more employable</a:t>
            </a:r>
            <a:endParaRPr lang="en-US" sz="2800" b="1" dirty="0">
              <a:latin typeface="Arial" panose="020B0604020202020204" pitchFamily="34" charset="0"/>
              <a:ea typeface="+mn-lt"/>
              <a:cs typeface="Arial" panose="020B0604020202020204" pitchFamily="34" charset="0"/>
            </a:endParaRPr>
          </a:p>
          <a:p>
            <a:pPr marL="457200" indent="-457200">
              <a:lnSpc>
                <a:spcPct val="100000"/>
              </a:lnSpc>
              <a:spcBef>
                <a:spcPts val="1648"/>
              </a:spcBef>
              <a:buFont typeface="Arial,Sans-Serif" panose="020B0604020202020204" pitchFamily="34" charset="0"/>
              <a:buChar char="•"/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45-day industry placement (315 hours)</a:t>
            </a:r>
            <a:endParaRPr lang="en-US" sz="2800" dirty="0"/>
          </a:p>
          <a:p>
            <a:pPr>
              <a:lnSpc>
                <a:spcPct val="100000"/>
              </a:lnSpc>
            </a:pPr>
            <a:endParaRPr lang="en-US" sz="2400" b="1" dirty="0">
              <a:cs typeface="Arial"/>
            </a:endParaRPr>
          </a:p>
          <a:p>
            <a:pPr marL="608965" indent="-608965">
              <a:buFont typeface="Arial" panose="020B0604020202020204" pitchFamily="34" charset="0"/>
              <a:buChar char="•"/>
            </a:pPr>
            <a:endParaRPr lang="en-US" sz="2700" dirty="0">
              <a:cs typeface="Arial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21520C6-6491-4F16-ACD1-89099AB7AA37}"/>
              </a:ext>
            </a:extLst>
          </p:cNvPr>
          <p:cNvSpPr txBox="1"/>
          <p:nvPr/>
        </p:nvSpPr>
        <p:spPr>
          <a:xfrm>
            <a:off x="433614" y="180839"/>
            <a:ext cx="7437640" cy="615553"/>
          </a:xfrm>
          <a:prstGeom prst="rect">
            <a:avLst/>
          </a:prstGeom>
          <a:solidFill>
            <a:srgbClr val="002060"/>
          </a:solidFill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Industry Placement </a:t>
            </a:r>
          </a:p>
        </p:txBody>
      </p:sp>
      <p:pic>
        <p:nvPicPr>
          <p:cNvPr id="7" name="Picture 8" descr="Logo&#10;&#10;Description automatically generated">
            <a:extLst>
              <a:ext uri="{FF2B5EF4-FFF2-40B4-BE49-F238E27FC236}">
                <a16:creationId xmlns:a16="http://schemas.microsoft.com/office/drawing/2014/main" id="{1D447719-1C2D-A945-BD54-491EA3D24B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05848" y="261694"/>
            <a:ext cx="1728976" cy="565162"/>
          </a:xfrm>
          <a:prstGeom prst="rect">
            <a:avLst/>
          </a:prstGeom>
        </p:spPr>
      </p:pic>
      <p:pic>
        <p:nvPicPr>
          <p:cNvPr id="2" name="Picture 2" descr="Text&#10;&#10;Description automatically generated">
            <a:extLst>
              <a:ext uri="{FF2B5EF4-FFF2-40B4-BE49-F238E27FC236}">
                <a16:creationId xmlns:a16="http://schemas.microsoft.com/office/drawing/2014/main" id="{48DB5FC9-5C98-4F21-66E6-02E2567426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01150" y="3843171"/>
            <a:ext cx="2870422" cy="2870422"/>
          </a:xfrm>
          <a:prstGeom prst="rect">
            <a:avLst/>
          </a:prstGeom>
        </p:spPr>
      </p:pic>
      <p:pic>
        <p:nvPicPr>
          <p:cNvPr id="3" name="Picture 3" descr="A picture containing text, person, indoor&#10;&#10;Description automatically generated">
            <a:extLst>
              <a:ext uri="{FF2B5EF4-FFF2-40B4-BE49-F238E27FC236}">
                <a16:creationId xmlns:a16="http://schemas.microsoft.com/office/drawing/2014/main" id="{131EB3B0-7D39-FDB0-823E-C49A1CE05C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11474" y="4399687"/>
            <a:ext cx="4554948" cy="227747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8970959-EE53-0C14-5AF8-CA02E5735F87}"/>
              </a:ext>
            </a:extLst>
          </p:cNvPr>
          <p:cNvSpPr txBox="1"/>
          <p:nvPr/>
        </p:nvSpPr>
        <p:spPr>
          <a:xfrm>
            <a:off x="120428" y="3877412"/>
            <a:ext cx="4554948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NHS hospitals, clinics, laboratories</a:t>
            </a:r>
          </a:p>
          <a:p>
            <a:pPr>
              <a:lnSpc>
                <a:spcPct val="100000"/>
              </a:lnSpc>
            </a:pPr>
            <a:r>
              <a:rPr lang="en-US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GP Surgeries</a:t>
            </a:r>
          </a:p>
          <a:p>
            <a:pPr>
              <a:lnSpc>
                <a:spcPct val="100000"/>
              </a:lnSpc>
            </a:pPr>
            <a:r>
              <a:rPr lang="en-US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Day Units</a:t>
            </a:r>
          </a:p>
          <a:p>
            <a:pPr>
              <a:lnSpc>
                <a:spcPct val="100000"/>
              </a:lnSpc>
            </a:pPr>
            <a:r>
              <a:rPr lang="en-US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Domiciliary care</a:t>
            </a:r>
          </a:p>
          <a:p>
            <a:pPr>
              <a:lnSpc>
                <a:spcPct val="100000"/>
              </a:lnSpc>
            </a:pPr>
            <a:r>
              <a:rPr lang="en-US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Residential care homes</a:t>
            </a:r>
          </a:p>
          <a:p>
            <a:pPr>
              <a:lnSpc>
                <a:spcPct val="100000"/>
              </a:lnSpc>
            </a:pPr>
            <a:r>
              <a:rPr lang="en-US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District Nursing team</a:t>
            </a:r>
          </a:p>
          <a:p>
            <a:pPr>
              <a:lnSpc>
                <a:spcPct val="100000"/>
              </a:lnSpc>
            </a:pPr>
            <a:r>
              <a:rPr lang="en-US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Nurseries</a:t>
            </a:r>
          </a:p>
          <a:p>
            <a:pPr>
              <a:lnSpc>
                <a:spcPct val="100000"/>
              </a:lnSpc>
            </a:pPr>
            <a:r>
              <a:rPr lang="en-US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Schools</a:t>
            </a:r>
          </a:p>
          <a:p>
            <a:pPr>
              <a:lnSpc>
                <a:spcPct val="100000"/>
              </a:lnSpc>
            </a:pP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Day units</a:t>
            </a:r>
          </a:p>
          <a:p>
            <a:pPr>
              <a:lnSpc>
                <a:spcPct val="100000"/>
              </a:lnSpc>
            </a:pP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Podiatry</a:t>
            </a:r>
            <a:endParaRPr lang="en-US" sz="18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37677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BBC6AC7D-7D7D-F547-A41E-836FE19764C4}"/>
              </a:ext>
            </a:extLst>
          </p:cNvPr>
          <p:cNvSpPr txBox="1"/>
          <p:nvPr/>
        </p:nvSpPr>
        <p:spPr>
          <a:xfrm>
            <a:off x="282489" y="214677"/>
            <a:ext cx="8006746" cy="646331"/>
          </a:xfrm>
          <a:prstGeom prst="rect">
            <a:avLst/>
          </a:prstGeom>
          <a:solidFill>
            <a:srgbClr val="002060"/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T-Level Health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3181931-3D4A-3E43-A1CB-E8982391302D}"/>
              </a:ext>
            </a:extLst>
          </p:cNvPr>
          <p:cNvSpPr txBox="1"/>
          <p:nvPr/>
        </p:nvSpPr>
        <p:spPr>
          <a:xfrm>
            <a:off x="4229896" y="1104564"/>
            <a:ext cx="8118678" cy="495520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800" b="1" dirty="0">
                <a:latin typeface="Arial"/>
                <a:cs typeface="Arial"/>
              </a:rPr>
              <a:t>Career pathways could be:</a:t>
            </a:r>
          </a:p>
          <a:p>
            <a:r>
              <a:rPr lang="en-US" sz="2400" dirty="0">
                <a:latin typeface="Arial"/>
                <a:ea typeface="Source Sans Pro"/>
                <a:cs typeface="Arial"/>
              </a:rPr>
              <a:t>Health Care Assistant  </a:t>
            </a:r>
          </a:p>
          <a:p>
            <a:r>
              <a:rPr lang="en-US" sz="2400" dirty="0">
                <a:latin typeface="Arial"/>
                <a:ea typeface="Source Sans Pro"/>
                <a:cs typeface="Arial"/>
              </a:rPr>
              <a:t>Care Worker</a:t>
            </a:r>
          </a:p>
          <a:p>
            <a:r>
              <a:rPr lang="en-US" sz="2400" dirty="0">
                <a:latin typeface="Arial"/>
                <a:ea typeface="Source Sans Pro"/>
                <a:cs typeface="Arial"/>
              </a:rPr>
              <a:t>Job role in the Health Sector </a:t>
            </a:r>
          </a:p>
          <a:p>
            <a:r>
              <a:rPr lang="en-US" sz="2400" dirty="0">
                <a:latin typeface="Arial"/>
                <a:ea typeface="Source Sans Pro"/>
                <a:cs typeface="Arial"/>
              </a:rPr>
              <a:t>Adult Nurse Degree</a:t>
            </a:r>
            <a:endParaRPr lang="en-US" sz="2400" dirty="0">
              <a:latin typeface="Arial"/>
              <a:ea typeface="Source Sans Pro" panose="020B0503030403020204" pitchFamily="34" charset="0"/>
              <a:cs typeface="Arial"/>
            </a:endParaRPr>
          </a:p>
          <a:p>
            <a:r>
              <a:rPr lang="en-US" sz="2400" dirty="0">
                <a:latin typeface="Arial"/>
                <a:ea typeface="Source Sans Pro"/>
                <a:cs typeface="Arial"/>
              </a:rPr>
              <a:t>Children Nurse Degree</a:t>
            </a:r>
            <a:endParaRPr lang="en-US" sz="2400" dirty="0">
              <a:latin typeface="Arial"/>
              <a:ea typeface="Source Sans Pro" panose="020B0503030403020204" pitchFamily="34" charset="0"/>
              <a:cs typeface="Arial"/>
            </a:endParaRPr>
          </a:p>
          <a:p>
            <a:r>
              <a:rPr lang="en-US" sz="2400" dirty="0">
                <a:latin typeface="Arial"/>
                <a:ea typeface="Source Sans Pro"/>
                <a:cs typeface="Arial"/>
              </a:rPr>
              <a:t>Disability Nurse Degree </a:t>
            </a:r>
          </a:p>
          <a:p>
            <a:r>
              <a:rPr lang="en-US" sz="2400" dirty="0">
                <a:latin typeface="Arial"/>
                <a:ea typeface="Source Sans Pro"/>
                <a:cs typeface="Arial"/>
              </a:rPr>
              <a:t>Mental Health Nurse Degree</a:t>
            </a:r>
            <a:endParaRPr lang="en-US" sz="2400" dirty="0">
              <a:latin typeface="Arial"/>
              <a:ea typeface="Source Sans Pro" panose="020B0503030403020204" pitchFamily="34" charset="0"/>
              <a:cs typeface="Arial"/>
            </a:endParaRPr>
          </a:p>
          <a:p>
            <a:r>
              <a:rPr lang="en-US" sz="2400" dirty="0">
                <a:latin typeface="Arial"/>
                <a:ea typeface="Source Sans Pro"/>
                <a:cs typeface="Arial"/>
              </a:rPr>
              <a:t>Midwifery Degree</a:t>
            </a:r>
          </a:p>
          <a:p>
            <a:r>
              <a:rPr lang="en-US" sz="2400" dirty="0">
                <a:latin typeface="Arial"/>
                <a:ea typeface="Source Sans Pro"/>
                <a:cs typeface="Arial"/>
              </a:rPr>
              <a:t>Allied Health Professional Degree</a:t>
            </a:r>
          </a:p>
          <a:p>
            <a:r>
              <a:rPr lang="en-US" sz="2400" dirty="0">
                <a:latin typeface="Arial"/>
                <a:ea typeface="Source Sans Pro"/>
                <a:cs typeface="Arial"/>
              </a:rPr>
              <a:t>Paramedic Science </a:t>
            </a:r>
            <a:endParaRPr lang="en-US" sz="2400" dirty="0">
              <a:latin typeface="Arial"/>
              <a:ea typeface="Source Sans Pro" panose="020B0503030403020204" pitchFamily="34" charset="0"/>
              <a:cs typeface="Arial"/>
            </a:endParaRPr>
          </a:p>
          <a:p>
            <a:r>
              <a:rPr lang="en-US" sz="2400" dirty="0">
                <a:latin typeface="Arial" panose="020B0604020202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*</a:t>
            </a:r>
            <a:r>
              <a:rPr lang="en-US" sz="2400" b="1" dirty="0">
                <a:latin typeface="Arial" panose="020B0604020202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Successful completion of the T Level will open the University doors – equivalent to 3 A levels  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B9C46A2-B07E-DDF0-62A4-D5FBDF3982B2}"/>
              </a:ext>
            </a:extLst>
          </p:cNvPr>
          <p:cNvSpPr txBox="1"/>
          <p:nvPr/>
        </p:nvSpPr>
        <p:spPr>
          <a:xfrm>
            <a:off x="90005" y="6216424"/>
            <a:ext cx="11941929" cy="523220"/>
          </a:xfrm>
          <a:prstGeom prst="rect">
            <a:avLst/>
          </a:prstGeom>
          <a:solidFill>
            <a:srgbClr val="002060"/>
          </a:solidFill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</a:rPr>
              <a:t>Routes: </a:t>
            </a:r>
            <a:r>
              <a:rPr lang="en-US" sz="2800" dirty="0">
                <a:solidFill>
                  <a:schemeClr val="bg1"/>
                </a:solidFill>
              </a:rPr>
              <a:t>Employment           Higher Education              Higher Level Apprenticeships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Picture 4" descr="A picture containing text, person, indoor, person&#10;&#10;Description automatically generated">
            <a:extLst>
              <a:ext uri="{FF2B5EF4-FFF2-40B4-BE49-F238E27FC236}">
                <a16:creationId xmlns:a16="http://schemas.microsoft.com/office/drawing/2014/main" id="{5A6FE208-EC4B-2335-E164-FC9CD3095E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895" y="905375"/>
            <a:ext cx="3518452" cy="2343805"/>
          </a:xfrm>
          <a:prstGeom prst="rect">
            <a:avLst/>
          </a:prstGeom>
        </p:spPr>
      </p:pic>
      <p:pic>
        <p:nvPicPr>
          <p:cNvPr id="5" name="Picture 6">
            <a:extLst>
              <a:ext uri="{FF2B5EF4-FFF2-40B4-BE49-F238E27FC236}">
                <a16:creationId xmlns:a16="http://schemas.microsoft.com/office/drawing/2014/main" id="{5DDFF898-BAAF-6762-3991-96E0CE52F8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5896" y="3316356"/>
            <a:ext cx="2743200" cy="2743200"/>
          </a:xfrm>
          <a:prstGeom prst="rect">
            <a:avLst/>
          </a:prstGeom>
        </p:spPr>
      </p:pic>
      <p:pic>
        <p:nvPicPr>
          <p:cNvPr id="7" name="Picture 8" descr="Logo&#10;&#10;Description automatically generated">
            <a:extLst>
              <a:ext uri="{FF2B5EF4-FFF2-40B4-BE49-F238E27FC236}">
                <a16:creationId xmlns:a16="http://schemas.microsoft.com/office/drawing/2014/main" id="{ECEC2AEC-AD47-954A-A913-89012208FC7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05848" y="261694"/>
            <a:ext cx="1728976" cy="565162"/>
          </a:xfrm>
          <a:prstGeom prst="rect">
            <a:avLst/>
          </a:prstGeom>
        </p:spPr>
      </p:pic>
      <p:pic>
        <p:nvPicPr>
          <p:cNvPr id="3" name="Picture 2" descr="115 Best Graduation Instagram Captions 2023">
            <a:extLst>
              <a:ext uri="{FF2B5EF4-FFF2-40B4-BE49-F238E27FC236}">
                <a16:creationId xmlns:a16="http://schemas.microsoft.com/office/drawing/2014/main" id="{325D604D-FAB9-954E-87DF-1841BDB07A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03905" y="2069179"/>
            <a:ext cx="2374751" cy="2360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67859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15C7D7-F45B-05FF-C6BF-E6A583F4F9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4919" y="160917"/>
            <a:ext cx="6006465" cy="1864139"/>
          </a:xfrm>
        </p:spPr>
        <p:txBody>
          <a:bodyPr>
            <a:noAutofit/>
          </a:bodyPr>
          <a:lstStyle/>
          <a:p>
            <a:r>
              <a:rPr lang="en-GB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Our students that have progressed to University regularly come back and support our current students.  </a:t>
            </a:r>
          </a:p>
        </p:txBody>
      </p:sp>
      <p:pic>
        <p:nvPicPr>
          <p:cNvPr id="5" name="Content Placeholder 4" descr="A group of women posing for a photo&#10;&#10;Description automatically generated">
            <a:extLst>
              <a:ext uri="{FF2B5EF4-FFF2-40B4-BE49-F238E27FC236}">
                <a16:creationId xmlns:a16="http://schemas.microsoft.com/office/drawing/2014/main" id="{879184C9-707F-B372-6785-2F64D99C83D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037216" y="-1"/>
            <a:ext cx="5154784" cy="6873045"/>
          </a:xfrm>
        </p:spPr>
      </p:pic>
      <p:pic>
        <p:nvPicPr>
          <p:cNvPr id="1026" name="Picture 2" descr="Case Study - University of Sunderland | Studiosity">
            <a:extLst>
              <a:ext uri="{FF2B5EF4-FFF2-40B4-BE49-F238E27FC236}">
                <a16:creationId xmlns:a16="http://schemas.microsoft.com/office/drawing/2014/main" id="{4D8AFDAC-D69F-66B3-5D7E-FC1DC08927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2133600"/>
            <a:ext cx="2305685" cy="1069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Northumbria University – IBEC – INDONESIA BRITAIN EDUCATION CENTRE">
            <a:extLst>
              <a:ext uri="{FF2B5EF4-FFF2-40B4-BE49-F238E27FC236}">
                <a16:creationId xmlns:a16="http://schemas.microsoft.com/office/drawing/2014/main" id="{86F6CE2B-9389-331E-0E7E-048F9DE97F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8963" y="2324128"/>
            <a:ext cx="2967038" cy="931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York University - First Study Abroad">
            <a:extLst>
              <a:ext uri="{FF2B5EF4-FFF2-40B4-BE49-F238E27FC236}">
                <a16:creationId xmlns:a16="http://schemas.microsoft.com/office/drawing/2014/main" id="{19B21FFC-E34B-3BA6-FC8E-909603806A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335" y="3618455"/>
            <a:ext cx="2228850" cy="802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University of Manchester | Daily Mail Online">
            <a:extLst>
              <a:ext uri="{FF2B5EF4-FFF2-40B4-BE49-F238E27FC236}">
                <a16:creationId xmlns:a16="http://schemas.microsoft.com/office/drawing/2014/main" id="{A134F9F3-D740-27AD-3E23-486B5951CA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9601" y="3429000"/>
            <a:ext cx="2464289" cy="1480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About Edge Hill University | Top 4 in the North West">
            <a:extLst>
              <a:ext uri="{FF2B5EF4-FFF2-40B4-BE49-F238E27FC236}">
                <a16:creationId xmlns:a16="http://schemas.microsoft.com/office/drawing/2014/main" id="{BA86196E-AB34-4A4C-A211-97574F7789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4836062"/>
            <a:ext cx="1443037" cy="1443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University of Hull | University Info | 118 Bachelors in English -  Bachelorsportal.com">
            <a:extLst>
              <a:ext uri="{FF2B5EF4-FFF2-40B4-BE49-F238E27FC236}">
                <a16:creationId xmlns:a16="http://schemas.microsoft.com/office/drawing/2014/main" id="{AD2CCFA4-D3BB-9B04-D08C-C88BDE8B9B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7250" y="4906834"/>
            <a:ext cx="1610902" cy="1622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Teesside University - myday">
            <a:extLst>
              <a:ext uri="{FF2B5EF4-FFF2-40B4-BE49-F238E27FC236}">
                <a16:creationId xmlns:a16="http://schemas.microsoft.com/office/drawing/2014/main" id="{BF3584B7-3ECD-78CB-EB51-E243D4155A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1865" y="5126305"/>
            <a:ext cx="2581935" cy="1152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1144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person cleaning a room&#10;&#10;Description automatically generated with low confidence">
            <a:extLst>
              <a:ext uri="{FF2B5EF4-FFF2-40B4-BE49-F238E27FC236}">
                <a16:creationId xmlns:a16="http://schemas.microsoft.com/office/drawing/2014/main" id="{61F0DD13-3985-5F45-BBC0-BF28CFF9FE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30" y="3195782"/>
            <a:ext cx="2484131" cy="3312174"/>
          </a:xfrm>
          <a:prstGeom prst="rect">
            <a:avLst/>
          </a:prstGeom>
        </p:spPr>
      </p:pic>
      <p:pic>
        <p:nvPicPr>
          <p:cNvPr id="11" name="Picture 10" descr="A person in a wheelchair&#10;&#10;Description automatically generated with medium confidence">
            <a:extLst>
              <a:ext uri="{FF2B5EF4-FFF2-40B4-BE49-F238E27FC236}">
                <a16:creationId xmlns:a16="http://schemas.microsoft.com/office/drawing/2014/main" id="{A0932B49-FBD9-5747-AE7D-B0680D9668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44936" y="1600200"/>
            <a:ext cx="2547063" cy="490775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FD852A1-913F-FC48-9CF7-AC80C4C68326}"/>
              </a:ext>
            </a:extLst>
          </p:cNvPr>
          <p:cNvSpPr txBox="1"/>
          <p:nvPr/>
        </p:nvSpPr>
        <p:spPr>
          <a:xfrm>
            <a:off x="2143253" y="111566"/>
            <a:ext cx="7343775" cy="2062103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Immersive Igloo </a:t>
            </a:r>
          </a:p>
          <a:p>
            <a:r>
              <a:rPr lang="en-GB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Simulated Wards </a:t>
            </a:r>
          </a:p>
          <a:p>
            <a:r>
              <a:rPr lang="en-GB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 Anne – Responsive Mannikin</a:t>
            </a:r>
          </a:p>
          <a:p>
            <a:r>
              <a:rPr lang="en-GB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 </a:t>
            </a:r>
            <a:r>
              <a:rPr lang="en-GB" sz="32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NewB</a:t>
            </a:r>
            <a:r>
              <a:rPr lang="en-GB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Responsive Mannikin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2D7A5D4-C111-4E4F-8CD7-D46BE250F277}"/>
              </a:ext>
            </a:extLst>
          </p:cNvPr>
          <p:cNvSpPr txBox="1"/>
          <p:nvPr/>
        </p:nvSpPr>
        <p:spPr>
          <a:xfrm>
            <a:off x="16030" y="850229"/>
            <a:ext cx="22118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T.H.E Hub </a:t>
            </a:r>
          </a:p>
        </p:txBody>
      </p:sp>
      <p:pic>
        <p:nvPicPr>
          <p:cNvPr id="7" name="Content Placeholder 6" descr="A group of nurses around a patient&#10;&#10;Description automatically generated">
            <a:extLst>
              <a:ext uri="{FF2B5EF4-FFF2-40B4-BE49-F238E27FC236}">
                <a16:creationId xmlns:a16="http://schemas.microsoft.com/office/drawing/2014/main" id="{8C30D874-10B4-4398-83E5-52782067D4D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2658069" y="2256550"/>
            <a:ext cx="3263503" cy="4351338"/>
          </a:xfrm>
        </p:spPr>
      </p:pic>
      <p:pic>
        <p:nvPicPr>
          <p:cNvPr id="16" name="Picture 15" descr="A person in a hospital bed&#10;&#10;Description automatically generated">
            <a:extLst>
              <a:ext uri="{FF2B5EF4-FFF2-40B4-BE49-F238E27FC236}">
                <a16:creationId xmlns:a16="http://schemas.microsoft.com/office/drawing/2014/main" id="{76D596CE-2EA1-5CE2-FFEA-9131ED45789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0643" t="31172"/>
          <a:stretch/>
        </p:blipFill>
        <p:spPr>
          <a:xfrm>
            <a:off x="6077079" y="2661365"/>
            <a:ext cx="3409949" cy="3943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63891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nline Media 3" descr="T Levels - the next level qualification">
            <a:hlinkClick r:id="" action="ppaction://media"/>
            <a:extLst>
              <a:ext uri="{FF2B5EF4-FFF2-40B4-BE49-F238E27FC236}">
                <a16:creationId xmlns:a16="http://schemas.microsoft.com/office/drawing/2014/main" id="{87D18DB6-216A-5643-BD05-6EC0E5E0EF59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74608" y="139913"/>
            <a:ext cx="11642784" cy="6578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3129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2D7A5D4-C111-4E4F-8CD7-D46BE250F277}"/>
              </a:ext>
            </a:extLst>
          </p:cNvPr>
          <p:cNvSpPr txBox="1"/>
          <p:nvPr/>
        </p:nvSpPr>
        <p:spPr>
          <a:xfrm>
            <a:off x="979575" y="794079"/>
            <a:ext cx="22118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T.H.E Hub </a:t>
            </a:r>
          </a:p>
        </p:txBody>
      </p:sp>
      <p:pic>
        <p:nvPicPr>
          <p:cNvPr id="10" name="Picture 9" descr="A large screen in a room with beds&#10;&#10;Description automatically generated">
            <a:extLst>
              <a:ext uri="{FF2B5EF4-FFF2-40B4-BE49-F238E27FC236}">
                <a16:creationId xmlns:a16="http://schemas.microsoft.com/office/drawing/2014/main" id="{786A58BA-9F1C-3BC5-FEFE-055805FD92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3184" y="2174589"/>
            <a:ext cx="5986931" cy="4490198"/>
          </a:xfrm>
          <a:prstGeom prst="rect">
            <a:avLst/>
          </a:prstGeom>
        </p:spPr>
      </p:pic>
      <p:pic>
        <p:nvPicPr>
          <p:cNvPr id="14" name="Picture 13" descr="A room with beds and chairs&#10;&#10;Description automatically generated">
            <a:extLst>
              <a:ext uri="{FF2B5EF4-FFF2-40B4-BE49-F238E27FC236}">
                <a16:creationId xmlns:a16="http://schemas.microsoft.com/office/drawing/2014/main" id="{73287C1D-306F-6F7A-9C68-1ABE4922E5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068" y="2174589"/>
            <a:ext cx="5986932" cy="449019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96D5358-B758-8630-480E-9620DFED9A19}"/>
              </a:ext>
            </a:extLst>
          </p:cNvPr>
          <p:cNvSpPr txBox="1"/>
          <p:nvPr/>
        </p:nvSpPr>
        <p:spPr>
          <a:xfrm>
            <a:off x="3868650" y="55416"/>
            <a:ext cx="7343775" cy="2062103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Immersive Igloo </a:t>
            </a:r>
          </a:p>
          <a:p>
            <a:r>
              <a:rPr lang="en-GB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Simulated Wards </a:t>
            </a:r>
          </a:p>
          <a:p>
            <a:r>
              <a:rPr lang="en-GB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 Anne – Responsive Mannikin</a:t>
            </a:r>
          </a:p>
          <a:p>
            <a:r>
              <a:rPr lang="en-GB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 </a:t>
            </a:r>
            <a:r>
              <a:rPr lang="en-GB" sz="32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NewB</a:t>
            </a:r>
            <a:r>
              <a:rPr lang="en-GB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Responsive Mannikin</a:t>
            </a:r>
          </a:p>
        </p:txBody>
      </p:sp>
    </p:spTree>
    <p:extLst>
      <p:ext uri="{BB962C8B-B14F-4D97-AF65-F5344CB8AC3E}">
        <p14:creationId xmlns:p14="http://schemas.microsoft.com/office/powerpoint/2010/main" val="214500347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B788F2BA-2DB3-A6FD-2260-8FB107F44A04}"/>
              </a:ext>
            </a:extLst>
          </p:cNvPr>
          <p:cNvSpPr txBox="1">
            <a:spLocks/>
          </p:cNvSpPr>
          <p:nvPr/>
        </p:nvSpPr>
        <p:spPr>
          <a:xfrm>
            <a:off x="1670402" y="1913788"/>
            <a:ext cx="8872967" cy="3030424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6000" i="1">
                <a:solidFill>
                  <a:schemeClr val="bg1"/>
                </a:solidFill>
                <a:latin typeface="Arial"/>
                <a:cs typeface="Arial"/>
              </a:rPr>
              <a:t>Activities and Opportunities at New College Durham?</a:t>
            </a:r>
          </a:p>
        </p:txBody>
      </p:sp>
    </p:spTree>
    <p:extLst>
      <p:ext uri="{BB962C8B-B14F-4D97-AF65-F5344CB8AC3E}">
        <p14:creationId xmlns:p14="http://schemas.microsoft.com/office/powerpoint/2010/main" val="148474328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4" descr="Logo&#10;&#10;Description automatically generated">
            <a:extLst>
              <a:ext uri="{FF2B5EF4-FFF2-40B4-BE49-F238E27FC236}">
                <a16:creationId xmlns:a16="http://schemas.microsoft.com/office/drawing/2014/main" id="{33DC8F1E-6087-ACD1-BFAB-5F86786977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1" y="6104649"/>
            <a:ext cx="1671638" cy="546420"/>
          </a:xfrm>
          <a:prstGeom prst="rect">
            <a:avLst/>
          </a:prstGeom>
        </p:spPr>
      </p:pic>
      <p:sp>
        <p:nvSpPr>
          <p:cNvPr id="7" name="TextBox 1">
            <a:extLst>
              <a:ext uri="{FF2B5EF4-FFF2-40B4-BE49-F238E27FC236}">
                <a16:creationId xmlns:a16="http://schemas.microsoft.com/office/drawing/2014/main" id="{2E583D42-0B8C-666F-1142-CD99E527EBD2}"/>
              </a:ext>
            </a:extLst>
          </p:cNvPr>
          <p:cNvSpPr txBox="1"/>
          <p:nvPr/>
        </p:nvSpPr>
        <p:spPr>
          <a:xfrm>
            <a:off x="228600" y="516991"/>
            <a:ext cx="7400925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b="1" i="1" dirty="0">
                <a:solidFill>
                  <a:srgbClr val="002060"/>
                </a:solidFill>
                <a:latin typeface="Poppins"/>
                <a:cs typeface="Poppins"/>
              </a:rPr>
              <a:t>Activities and Opportunities</a:t>
            </a:r>
            <a:endParaRPr lang="en-US" sz="3600" b="1" i="1" dirty="0">
              <a:solidFill>
                <a:srgbClr val="002060"/>
              </a:solidFill>
              <a:latin typeface="Poppins" pitchFamily="2" charset="77"/>
              <a:cs typeface="Poppins" pitchFamily="2" charset="77"/>
            </a:endParaRPr>
          </a:p>
        </p:txBody>
      </p:sp>
      <p:pic>
        <p:nvPicPr>
          <p:cNvPr id="9" name="Picture 8" descr="A group of people standing in front of a christmas tree&#10;&#10;Description automatically generated with medium confidence">
            <a:extLst>
              <a:ext uri="{FF2B5EF4-FFF2-40B4-BE49-F238E27FC236}">
                <a16:creationId xmlns:a16="http://schemas.microsoft.com/office/drawing/2014/main" id="{1D7923F4-A259-4645-ADF0-CF96551025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58051" y="224870"/>
            <a:ext cx="4819650" cy="642619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BF15114-B2F6-2E43-BE16-19B95A59910B}"/>
              </a:ext>
            </a:extLst>
          </p:cNvPr>
          <p:cNvSpPr txBox="1"/>
          <p:nvPr/>
        </p:nvSpPr>
        <p:spPr>
          <a:xfrm>
            <a:off x="114299" y="1618049"/>
            <a:ext cx="6700839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Fundraising for Charities</a:t>
            </a:r>
          </a:p>
          <a:p>
            <a:endParaRPr lang="en-GB" sz="2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 Year 2 students do a phenomenal job at raising money and collecting Christmas presents for the local Women’s Refuges at Christmas.</a:t>
            </a:r>
          </a:p>
          <a:p>
            <a:endParaRPr lang="en-GB" sz="28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Other charities can also be explored at student request.</a:t>
            </a:r>
          </a:p>
        </p:txBody>
      </p:sp>
    </p:spTree>
    <p:extLst>
      <p:ext uri="{BB962C8B-B14F-4D97-AF65-F5344CB8AC3E}">
        <p14:creationId xmlns:p14="http://schemas.microsoft.com/office/powerpoint/2010/main" val="65701918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>
            <a:extLst>
              <a:ext uri="{FF2B5EF4-FFF2-40B4-BE49-F238E27FC236}">
                <a16:creationId xmlns:a16="http://schemas.microsoft.com/office/drawing/2014/main" id="{A3DC9C3F-D410-F71B-7DF7-8CDFDBAA8E2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0" y="3175"/>
            <a:ext cx="12192000" cy="6850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E9EE5ED-F7C8-4CE3-C66C-F1CD69DD7E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1270" y="443608"/>
            <a:ext cx="6856764" cy="3856930"/>
          </a:xfrm>
          <a:prstGeom prst="rect">
            <a:avLst/>
          </a:prstGeom>
        </p:spPr>
      </p:pic>
      <p:pic>
        <p:nvPicPr>
          <p:cNvPr id="3" name="Picture 2" descr="A group of people sitting at tables&#10;&#10;Description automatically generated">
            <a:extLst>
              <a:ext uri="{FF2B5EF4-FFF2-40B4-BE49-F238E27FC236}">
                <a16:creationId xmlns:a16="http://schemas.microsoft.com/office/drawing/2014/main" id="{C8E99679-C8D4-6624-73AC-A2AA6D4FF6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1435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9FF6EAC-D49B-9894-7568-B0200D302239}"/>
              </a:ext>
            </a:extLst>
          </p:cNvPr>
          <p:cNvSpPr txBox="1"/>
          <p:nvPr/>
        </p:nvSpPr>
        <p:spPr>
          <a:xfrm>
            <a:off x="5425283" y="4598510"/>
            <a:ext cx="663275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rgbClr val="002060"/>
                </a:solidFill>
              </a:rPr>
              <a:t>T Level Year 1 students progressing onto the Midwifery Occupational Specialism, did an exceptional job fundraising for the Lullaby Trust. </a:t>
            </a:r>
          </a:p>
        </p:txBody>
      </p:sp>
    </p:spTree>
    <p:extLst>
      <p:ext uri="{BB962C8B-B14F-4D97-AF65-F5344CB8AC3E}">
        <p14:creationId xmlns:p14="http://schemas.microsoft.com/office/powerpoint/2010/main" val="240200961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4" descr="Logo&#10;&#10;Description automatically generated">
            <a:extLst>
              <a:ext uri="{FF2B5EF4-FFF2-40B4-BE49-F238E27FC236}">
                <a16:creationId xmlns:a16="http://schemas.microsoft.com/office/drawing/2014/main" id="{33DC8F1E-6087-ACD1-BFAB-5F86786977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1" y="6104649"/>
            <a:ext cx="1671638" cy="546420"/>
          </a:xfrm>
          <a:prstGeom prst="rect">
            <a:avLst/>
          </a:prstGeom>
        </p:spPr>
      </p:pic>
      <p:sp>
        <p:nvSpPr>
          <p:cNvPr id="7" name="TextBox 1">
            <a:extLst>
              <a:ext uri="{FF2B5EF4-FFF2-40B4-BE49-F238E27FC236}">
                <a16:creationId xmlns:a16="http://schemas.microsoft.com/office/drawing/2014/main" id="{2E583D42-0B8C-666F-1142-CD99E527EBD2}"/>
              </a:ext>
            </a:extLst>
          </p:cNvPr>
          <p:cNvSpPr txBox="1"/>
          <p:nvPr/>
        </p:nvSpPr>
        <p:spPr>
          <a:xfrm>
            <a:off x="228600" y="516991"/>
            <a:ext cx="7400925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b="1" i="1" dirty="0">
                <a:solidFill>
                  <a:srgbClr val="002060"/>
                </a:solidFill>
                <a:latin typeface="Poppins"/>
                <a:cs typeface="Poppins"/>
              </a:rPr>
              <a:t>Activities and Opportunities</a:t>
            </a:r>
            <a:endParaRPr lang="en-US" sz="3600" b="1" i="1" dirty="0">
              <a:solidFill>
                <a:srgbClr val="002060"/>
              </a:solidFill>
              <a:latin typeface="Poppins" pitchFamily="2" charset="77"/>
              <a:cs typeface="Poppins" pitchFamily="2" charset="77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BF15114-B2F6-2E43-BE16-19B95A59910B}"/>
              </a:ext>
            </a:extLst>
          </p:cNvPr>
          <p:cNvSpPr txBox="1"/>
          <p:nvPr/>
        </p:nvSpPr>
        <p:spPr>
          <a:xfrm>
            <a:off x="171448" y="1344108"/>
            <a:ext cx="6700839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Day Trips:</a:t>
            </a:r>
          </a:p>
          <a:p>
            <a:endParaRPr lang="en-GB" sz="2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Surgeons Hall Museum – Edinburgh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Beamish Museum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York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Outside of College time: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University Workshops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University Open Days</a:t>
            </a:r>
          </a:p>
        </p:txBody>
      </p:sp>
      <p:pic>
        <p:nvPicPr>
          <p:cNvPr id="3" name="Picture 2" descr="A group of women posing for a photo&#10;&#10;Description automatically generated with medium confidence">
            <a:extLst>
              <a:ext uri="{FF2B5EF4-FFF2-40B4-BE49-F238E27FC236}">
                <a16:creationId xmlns:a16="http://schemas.microsoft.com/office/drawing/2014/main" id="{B28FD9F6-F632-2946-A877-6BB958967E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5940" y="3287714"/>
            <a:ext cx="4143375" cy="3107532"/>
          </a:xfrm>
          <a:prstGeom prst="rect">
            <a:avLst/>
          </a:prstGeom>
        </p:spPr>
      </p:pic>
      <p:pic>
        <p:nvPicPr>
          <p:cNvPr id="6" name="Picture 5" descr="A group of women posing for a photo&#10;&#10;Description automatically generated with medium confidence">
            <a:extLst>
              <a:ext uri="{FF2B5EF4-FFF2-40B4-BE49-F238E27FC236}">
                <a16:creationId xmlns:a16="http://schemas.microsoft.com/office/drawing/2014/main" id="{A7BA7FB8-51D7-B843-B655-A2435F9B7E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01017" y="2961880"/>
            <a:ext cx="2819400" cy="3759200"/>
          </a:xfrm>
          <a:prstGeom prst="rect">
            <a:avLst/>
          </a:prstGeom>
        </p:spPr>
      </p:pic>
      <p:pic>
        <p:nvPicPr>
          <p:cNvPr id="10242" name="Picture 2" descr="A Guide to York - Jorvik.co.uk">
            <a:extLst>
              <a:ext uri="{FF2B5EF4-FFF2-40B4-BE49-F238E27FC236}">
                <a16:creationId xmlns:a16="http://schemas.microsoft.com/office/drawing/2014/main" id="{A8D0A5D6-CEA4-DB46-A411-AD2D5DE9FA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9525" y="291336"/>
            <a:ext cx="4144953" cy="2598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583501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2" name="Picture 8" descr="LaBeeby">
            <a:extLst>
              <a:ext uri="{FF2B5EF4-FFF2-40B4-BE49-F238E27FC236}">
                <a16:creationId xmlns:a16="http://schemas.microsoft.com/office/drawing/2014/main" id="{26378064-58A0-1F4E-99B2-05DD4B259C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8187" y="2601864"/>
            <a:ext cx="4556506" cy="827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97678A9-E791-0942-A065-C229715EB42B}"/>
              </a:ext>
            </a:extLst>
          </p:cNvPr>
          <p:cNvSpPr txBox="1"/>
          <p:nvPr/>
        </p:nvSpPr>
        <p:spPr>
          <a:xfrm>
            <a:off x="8007549" y="3686177"/>
            <a:ext cx="3302507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b="1" dirty="0">
                <a:latin typeface="Arial" panose="020B0604020202020204" pitchFamily="34" charset="0"/>
                <a:cs typeface="Arial" panose="020B0604020202020204" pitchFamily="34" charset="0"/>
              </a:rPr>
              <a:t>Grey tunic</a:t>
            </a:r>
          </a:p>
          <a:p>
            <a:pPr algn="ctr"/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or </a:t>
            </a:r>
          </a:p>
          <a:p>
            <a:pPr algn="ctr"/>
            <a:r>
              <a:rPr lang="en-GB" sz="2800" b="1" dirty="0">
                <a:latin typeface="Arial" panose="020B0604020202020204" pitchFamily="34" charset="0"/>
                <a:cs typeface="Arial" panose="020B0604020202020204" pitchFamily="34" charset="0"/>
              </a:rPr>
              <a:t>Grey polo shirt</a:t>
            </a:r>
          </a:p>
          <a:p>
            <a:pPr algn="ctr"/>
            <a:endParaRPr lang="en-GB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sz="2800" b="1" dirty="0">
                <a:latin typeface="Arial" panose="020B0604020202020204" pitchFamily="34" charset="0"/>
                <a:cs typeface="Arial" panose="020B0604020202020204" pitchFamily="34" charset="0"/>
              </a:rPr>
              <a:t>Sweat-shirt </a:t>
            </a:r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option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966A6BD-87E1-F946-B55C-0EDAB94ED089}"/>
              </a:ext>
            </a:extLst>
          </p:cNvPr>
          <p:cNvSpPr txBox="1"/>
          <p:nvPr/>
        </p:nvSpPr>
        <p:spPr>
          <a:xfrm rot="410659">
            <a:off x="6522015" y="795179"/>
            <a:ext cx="47775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C00000"/>
                </a:solidFill>
              </a:rPr>
              <a:t>Do not buy until you have started!</a:t>
            </a:r>
          </a:p>
        </p:txBody>
      </p:sp>
      <p:pic>
        <p:nvPicPr>
          <p:cNvPr id="8" name="Picture 8" descr="Logo&#10;&#10;Description automatically generated">
            <a:extLst>
              <a:ext uri="{FF2B5EF4-FFF2-40B4-BE49-F238E27FC236}">
                <a16:creationId xmlns:a16="http://schemas.microsoft.com/office/drawing/2014/main" id="{05F867D7-E6A3-F34B-AE75-8869262727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05848" y="261694"/>
            <a:ext cx="1728976" cy="565162"/>
          </a:xfrm>
          <a:prstGeom prst="rect">
            <a:avLst/>
          </a:prstGeom>
        </p:spPr>
      </p:pic>
      <p:pic>
        <p:nvPicPr>
          <p:cNvPr id="5" name="Content Placeholder 4" descr="A group of women in blue shirts&#10;&#10;Description automatically generated">
            <a:extLst>
              <a:ext uri="{FF2B5EF4-FFF2-40B4-BE49-F238E27FC236}">
                <a16:creationId xmlns:a16="http://schemas.microsoft.com/office/drawing/2014/main" id="{C790AA22-205A-1843-4B77-78C1AD06B98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4"/>
          <a:srcRect t="22151" b="8317"/>
          <a:stretch/>
        </p:blipFill>
        <p:spPr>
          <a:xfrm>
            <a:off x="0" y="972406"/>
            <a:ext cx="6348435" cy="5885594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2E4F9B0-A3B0-084C-B4BE-1EE687D310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86481"/>
            <a:ext cx="6348435" cy="827137"/>
          </a:xfrm>
          <a:solidFill>
            <a:srgbClr val="002060"/>
          </a:solidFill>
        </p:spPr>
        <p:txBody>
          <a:bodyPr>
            <a:normAutofit/>
          </a:bodyPr>
          <a:lstStyle/>
          <a:p>
            <a:r>
              <a:rPr lang="en-GB" sz="4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do you need:</a:t>
            </a:r>
          </a:p>
        </p:txBody>
      </p:sp>
    </p:spTree>
    <p:extLst>
      <p:ext uri="{BB962C8B-B14F-4D97-AF65-F5344CB8AC3E}">
        <p14:creationId xmlns:p14="http://schemas.microsoft.com/office/powerpoint/2010/main" val="333516555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77F0BC-EAC3-154F-9544-935B717FC7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261694"/>
            <a:ext cx="8688859" cy="935038"/>
          </a:xfrm>
          <a:solidFill>
            <a:srgbClr val="002060"/>
          </a:solidFill>
        </p:spPr>
        <p:txBody>
          <a:bodyPr>
            <a:normAutofit/>
          </a:bodyPr>
          <a:lstStyle/>
          <a:p>
            <a:r>
              <a:rPr lang="en-GB" sz="4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qualifications do you need?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5CE95B-B048-9247-B490-AE8234E37F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0986" y="1400167"/>
            <a:ext cx="5815013" cy="46558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3200" b="1" dirty="0">
                <a:solidFill>
                  <a:srgbClr val="002060"/>
                </a:solidFill>
              </a:rPr>
              <a:t>Maths:</a:t>
            </a:r>
            <a:endParaRPr lang="en-GB" sz="3200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GB" sz="3200" dirty="0"/>
              <a:t>Grade 4 or above</a:t>
            </a:r>
          </a:p>
          <a:p>
            <a:pPr marL="0" indent="0">
              <a:buNone/>
            </a:pPr>
            <a:r>
              <a:rPr lang="en-GB" sz="3200" b="1" dirty="0">
                <a:solidFill>
                  <a:srgbClr val="002060"/>
                </a:solidFill>
              </a:rPr>
              <a:t>English</a:t>
            </a:r>
            <a:r>
              <a:rPr lang="en-GB" sz="3200" dirty="0">
                <a:solidFill>
                  <a:srgbClr val="002060"/>
                </a:solidFill>
              </a:rPr>
              <a:t>: </a:t>
            </a:r>
          </a:p>
          <a:p>
            <a:pPr marL="0" indent="0">
              <a:buNone/>
            </a:pPr>
            <a:r>
              <a:rPr lang="en-GB" sz="3200" dirty="0"/>
              <a:t>Grade 4 or above</a:t>
            </a:r>
          </a:p>
          <a:p>
            <a:pPr marL="0" indent="0">
              <a:buNone/>
            </a:pPr>
            <a:r>
              <a:rPr lang="en-GB" sz="3200" b="1" dirty="0">
                <a:solidFill>
                  <a:srgbClr val="002060"/>
                </a:solidFill>
              </a:rPr>
              <a:t>Sciences</a:t>
            </a:r>
            <a:r>
              <a:rPr lang="en-GB" sz="3200" dirty="0">
                <a:solidFill>
                  <a:srgbClr val="002060"/>
                </a:solidFill>
              </a:rPr>
              <a:t>: </a:t>
            </a:r>
          </a:p>
          <a:p>
            <a:pPr marL="0" indent="0">
              <a:buNone/>
            </a:pPr>
            <a:r>
              <a:rPr lang="en-GB" sz="3200" dirty="0"/>
              <a:t>Grade 4 or above</a:t>
            </a:r>
          </a:p>
          <a:p>
            <a:pPr marL="0" indent="0">
              <a:buNone/>
            </a:pPr>
            <a:r>
              <a:rPr lang="en-GB" sz="3200" b="1" dirty="0">
                <a:solidFill>
                  <a:srgbClr val="002060"/>
                </a:solidFill>
              </a:rPr>
              <a:t>2 other GCSEs:</a:t>
            </a:r>
            <a:endParaRPr lang="en-GB" sz="3200" dirty="0"/>
          </a:p>
          <a:p>
            <a:pPr marL="0" indent="0">
              <a:buNone/>
            </a:pPr>
            <a:r>
              <a:rPr lang="en-GB" sz="3200" dirty="0"/>
              <a:t>Grade 4 or above</a:t>
            </a:r>
            <a:endParaRPr lang="en-GB" dirty="0"/>
          </a:p>
        </p:txBody>
      </p:sp>
      <p:pic>
        <p:nvPicPr>
          <p:cNvPr id="4" name="Picture 8" descr="Logo&#10;&#10;Description automatically generated">
            <a:extLst>
              <a:ext uri="{FF2B5EF4-FFF2-40B4-BE49-F238E27FC236}">
                <a16:creationId xmlns:a16="http://schemas.microsoft.com/office/drawing/2014/main" id="{1EFC7ECE-91F5-A648-89A6-F5897C5FB5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05848" y="261694"/>
            <a:ext cx="1728976" cy="56516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1831A81-1723-E768-16F4-F70EB65B04E8}"/>
              </a:ext>
            </a:extLst>
          </p:cNvPr>
          <p:cNvSpPr txBox="1"/>
          <p:nvPr/>
        </p:nvSpPr>
        <p:spPr>
          <a:xfrm rot="10800000" flipV="1">
            <a:off x="2886074" y="6092006"/>
            <a:ext cx="64198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hope they are going well </a:t>
            </a:r>
            <a:r>
              <a:rPr lang="en-GB" sz="3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</a:t>
            </a:r>
            <a:r>
              <a:rPr lang="en-GB" sz="3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4098" name="Picture 2" descr="Exam results 2020: everything you need to know">
            <a:extLst>
              <a:ext uri="{FF2B5EF4-FFF2-40B4-BE49-F238E27FC236}">
                <a16:creationId xmlns:a16="http://schemas.microsoft.com/office/drawing/2014/main" id="{F8CFAAA7-18DE-C5D1-24DE-24EB2409F2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235" y="1644073"/>
            <a:ext cx="5586270" cy="4167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326194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CFA100-6509-BCB3-D7E0-065D090CFF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2437" y="379413"/>
            <a:ext cx="10515600" cy="992188"/>
          </a:xfrm>
          <a:solidFill>
            <a:srgbClr val="002060"/>
          </a:solidFill>
        </p:spPr>
        <p:txBody>
          <a:bodyPr>
            <a:normAutofit/>
          </a:bodyPr>
          <a:lstStyle/>
          <a:p>
            <a:r>
              <a:rPr lang="en-GB" sz="4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happens now: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968886-0FD3-971D-64A6-6A1DD609C8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0038" y="1825625"/>
            <a:ext cx="11701462" cy="49076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3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Welcome Fest &amp; Enrolment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end of August </a:t>
            </a:r>
            <a:endParaRPr lang="en-GB" dirty="0"/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Bring in your GCSE results </a:t>
            </a:r>
          </a:p>
          <a:p>
            <a:pPr marL="0" indent="0">
              <a:buNone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You will:</a:t>
            </a: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Meet your tutor and T Level group</a:t>
            </a: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Be given a timetable</a:t>
            </a: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Given a lot of this information again! </a:t>
            </a:r>
          </a:p>
          <a:p>
            <a:pPr marL="0" indent="0">
              <a:buNone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Commence the course on the 1</a:t>
            </a:r>
            <a:r>
              <a:rPr lang="en-GB" b="1" baseline="30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lang="en-GB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September 2026</a:t>
            </a:r>
          </a:p>
        </p:txBody>
      </p:sp>
      <p:pic>
        <p:nvPicPr>
          <p:cNvPr id="5" name="Picture 2" descr="GCSE results day: What to do if you didn't get the grades you were  expecting – The Education Hub">
            <a:extLst>
              <a:ext uri="{FF2B5EF4-FFF2-40B4-BE49-F238E27FC236}">
                <a16:creationId xmlns:a16="http://schemas.microsoft.com/office/drawing/2014/main" id="{1FB1A622-0652-BD82-F011-7D31F7C43CC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832"/>
          <a:stretch/>
        </p:blipFill>
        <p:spPr bwMode="auto">
          <a:xfrm>
            <a:off x="7378055" y="3126509"/>
            <a:ext cx="4255289" cy="2443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What is a GCSE? | Worcestershire County Council">
            <a:extLst>
              <a:ext uri="{FF2B5EF4-FFF2-40B4-BE49-F238E27FC236}">
                <a16:creationId xmlns:a16="http://schemas.microsoft.com/office/drawing/2014/main" id="{967A9CEB-0959-9C11-E79C-DC5524845C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23206" y="150020"/>
            <a:ext cx="3076575" cy="2443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4828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CD3EE54-BA17-EB41-4769-8A6BB6229F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034540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8E5B0CE-0279-4273-8E05-857FF04ED4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77381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1296EB-D0D4-544D-DA23-C70237E1CD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7" y="265807"/>
            <a:ext cx="6797405" cy="1107707"/>
          </a:xfrm>
          <a:solidFill>
            <a:srgbClr val="002060"/>
          </a:solidFill>
        </p:spPr>
        <p:txBody>
          <a:bodyPr>
            <a:normAutofit/>
          </a:bodyPr>
          <a:lstStyle/>
          <a:p>
            <a:r>
              <a:rPr lang="en-GB" sz="4000">
                <a:solidFill>
                  <a:schemeClr val="bg1"/>
                </a:solidFill>
                <a:latin typeface="Arial" panose="020B0604020202020204" pitchFamily="34" charset="0"/>
                <a:ea typeface="Calibri Light"/>
                <a:cs typeface="Arial" panose="020B0604020202020204" pitchFamily="34" charset="0"/>
              </a:rPr>
              <a:t>Why choose T Levels?</a:t>
            </a:r>
            <a:endParaRPr lang="en-GB" sz="400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EBDD70-F18C-F3C7-862A-6187267761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887" y="1570207"/>
            <a:ext cx="7529513" cy="5180652"/>
          </a:xfrm>
        </p:spPr>
        <p:txBody>
          <a:bodyPr vert="horz" lIns="91440" tIns="45720" rIns="91440" bIns="45720" rtlCol="0" anchor="t">
            <a:normAutofit fontScale="92500" lnSpcReduction="20000"/>
          </a:bodyPr>
          <a:lstStyle/>
          <a:p>
            <a:pPr>
              <a:lnSpc>
                <a:spcPct val="120000"/>
              </a:lnSpc>
            </a:pPr>
            <a:r>
              <a:rPr lang="en-GB" sz="2600" b="1">
                <a:solidFill>
                  <a:srgbClr val="002060"/>
                </a:solidFill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T Levels are a Government driven 2-year nationally recognised qualification.</a:t>
            </a:r>
          </a:p>
          <a:p>
            <a:endParaRPr lang="en-GB" sz="2600" b="1">
              <a:solidFill>
                <a:srgbClr val="002060"/>
              </a:solidFill>
              <a:latin typeface="Arial" panose="020B0604020202020204" pitchFamily="34" charset="0"/>
              <a:ea typeface="+mn-lt"/>
              <a:cs typeface="Arial" panose="020B0604020202020204" pitchFamily="34" charset="0"/>
            </a:endParaRPr>
          </a:p>
          <a:p>
            <a:r>
              <a:rPr lang="en-GB" sz="2600" b="1">
                <a:solidFill>
                  <a:srgbClr val="002060"/>
                </a:solidFill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 One T Level is equivalent to 3 A levels </a:t>
            </a:r>
          </a:p>
          <a:p>
            <a:endParaRPr lang="en-GB" sz="2600" b="1">
              <a:solidFill>
                <a:srgbClr val="002060"/>
              </a:solidFill>
              <a:latin typeface="Arial" panose="020B0604020202020204" pitchFamily="34" charset="0"/>
              <a:ea typeface="+mn-lt"/>
              <a:cs typeface="Arial" panose="020B0604020202020204" pitchFamily="34" charset="0"/>
            </a:endParaRPr>
          </a:p>
          <a:p>
            <a:r>
              <a:rPr lang="en-GB" sz="2600" b="1">
                <a:solidFill>
                  <a:srgbClr val="002060"/>
                </a:solidFill>
                <a:latin typeface="Arial"/>
                <a:ea typeface="+mn-lt"/>
                <a:cs typeface="Arial"/>
              </a:rPr>
              <a:t> Accepted by Universities                                        </a:t>
            </a:r>
            <a:endParaRPr lang="en-US" sz="2600" b="1">
              <a:solidFill>
                <a:srgbClr val="002060"/>
              </a:solidFill>
              <a:latin typeface="Arial"/>
              <a:ea typeface="+mn-lt"/>
              <a:cs typeface="Arial"/>
            </a:endParaRPr>
          </a:p>
          <a:p>
            <a:pPr marL="0" indent="0">
              <a:buNone/>
            </a:pPr>
            <a:r>
              <a:rPr lang="en-GB" sz="2600" b="1">
                <a:solidFill>
                  <a:srgbClr val="002060"/>
                </a:solidFill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    (T Level Merit = 120 UCAS points)</a:t>
            </a:r>
          </a:p>
          <a:p>
            <a:endParaRPr lang="en-GB" sz="2600" b="1">
              <a:solidFill>
                <a:srgbClr val="002060"/>
              </a:solidFill>
              <a:latin typeface="Arial" panose="020B0604020202020204" pitchFamily="34" charset="0"/>
              <a:ea typeface="+mn-lt"/>
              <a:cs typeface="Arial" panose="020B0604020202020204" pitchFamily="34" charset="0"/>
            </a:endParaRPr>
          </a:p>
          <a:p>
            <a:r>
              <a:rPr lang="en-GB" sz="2600" b="1">
                <a:solidFill>
                  <a:srgbClr val="002060"/>
                </a:solidFill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Designed and endorsed by employers</a:t>
            </a:r>
          </a:p>
          <a:p>
            <a:endParaRPr lang="en-GB" sz="2600" b="1">
              <a:solidFill>
                <a:srgbClr val="002060"/>
              </a:solidFill>
              <a:latin typeface="Arial" panose="020B0604020202020204" pitchFamily="34" charset="0"/>
              <a:ea typeface="+mn-lt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GB" sz="2600" b="1">
                <a:solidFill>
                  <a:srgbClr val="002060"/>
                </a:solidFill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Includes a 45-day (315 hours) industry placement to help you learn what a real career is like and prepare you for employment</a:t>
            </a:r>
          </a:p>
          <a:p>
            <a:endParaRPr lang="en-GB" sz="2400">
              <a:ea typeface="+mn-lt"/>
              <a:cs typeface="+mn-lt"/>
            </a:endParaRPr>
          </a:p>
          <a:p>
            <a:endParaRPr lang="en-GB" sz="1400">
              <a:ea typeface="Calibri"/>
              <a:cs typeface="Calibri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44E91900-DAC4-D24E-BE1D-B7DEE1B057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665492" y="4553044"/>
            <a:ext cx="2509591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A picture containing text&#10;&#10;Description automatically generated">
            <a:extLst>
              <a:ext uri="{FF2B5EF4-FFF2-40B4-BE49-F238E27FC236}">
                <a16:creationId xmlns:a16="http://schemas.microsoft.com/office/drawing/2014/main" id="{8DF01C7A-6B1A-044B-A512-0AF53E8C5F2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9229" t="87385" r="760" b="1"/>
          <a:stretch/>
        </p:blipFill>
        <p:spPr>
          <a:xfrm>
            <a:off x="11402684" y="66762"/>
            <a:ext cx="789316" cy="559515"/>
          </a:xfrm>
          <a:prstGeom prst="rect">
            <a:avLst/>
          </a:prstGeom>
        </p:spPr>
      </p:pic>
      <p:pic>
        <p:nvPicPr>
          <p:cNvPr id="7" name="Picture 6" descr="A group of people standing in a hallway&#10;&#10;Description automatically generated">
            <a:extLst>
              <a:ext uri="{FF2B5EF4-FFF2-40B4-BE49-F238E27FC236}">
                <a16:creationId xmlns:a16="http://schemas.microsoft.com/office/drawing/2014/main" id="{74F03915-98D7-2D55-7D02-0F1F48F4A1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79433" y="107141"/>
            <a:ext cx="3295650" cy="439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533870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5A0B546-DE22-0B88-B6BC-BA77F8E79A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786164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0C00FD1-D01C-6A0D-0AC9-5D9CF5AE56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671793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78DF3CA-1B65-87F6-A17E-1E13F2FBCE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483993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2D00198-1F03-23EC-D13A-13F5A95C81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451486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54A5658-B65F-6481-C8FB-0FA474A57A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349861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3509828-8E6D-2C79-63D1-24BD837064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473522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FAF5C11-A063-62FF-D006-1F86D5BC02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774701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21230E0-87A2-1A1B-4B30-2992C62D09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698508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72D3437-56DC-5396-5F81-968DF563A9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904863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erson in firefighter outfit with pictures of people&#10;&#10;AI-generated content may be incorrect.">
            <a:extLst>
              <a:ext uri="{FF2B5EF4-FFF2-40B4-BE49-F238E27FC236}">
                <a16:creationId xmlns:a16="http://schemas.microsoft.com/office/drawing/2014/main" id="{95E39B53-3288-103A-8CA4-13033B6223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25033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building with snow on the ground&#10;&#10;Description automatically generated">
            <a:extLst>
              <a:ext uri="{FF2B5EF4-FFF2-40B4-BE49-F238E27FC236}">
                <a16:creationId xmlns:a16="http://schemas.microsoft.com/office/drawing/2014/main" id="{8B18B4AC-5D6A-4E42-AC5C-C398212F93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pic>
        <p:nvPicPr>
          <p:cNvPr id="4" name="Picture 4" descr="T Levels - The Next Level Qualification | Study at HSDC">
            <a:extLst>
              <a:ext uri="{FF2B5EF4-FFF2-40B4-BE49-F238E27FC236}">
                <a16:creationId xmlns:a16="http://schemas.microsoft.com/office/drawing/2014/main" id="{D6612909-6017-AE5F-BD14-01F457FF54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81" y="879507"/>
            <a:ext cx="11002347" cy="4441592"/>
          </a:xfrm>
          <a:prstGeom prst="rect">
            <a:avLst/>
          </a:prstGeom>
          <a:solidFill>
            <a:srgbClr val="002060"/>
          </a:solidFill>
        </p:spPr>
      </p:pic>
    </p:spTree>
    <p:extLst>
      <p:ext uri="{BB962C8B-B14F-4D97-AF65-F5344CB8AC3E}">
        <p14:creationId xmlns:p14="http://schemas.microsoft.com/office/powerpoint/2010/main" val="39382572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954B831-F9B1-CBCF-E739-DA58668656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33703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F1AC44-5945-EBE1-20ED-624958CBB763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002060"/>
          </a:solidFill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Any questions?</a:t>
            </a:r>
          </a:p>
        </p:txBody>
      </p:sp>
      <p:pic>
        <p:nvPicPr>
          <p:cNvPr id="6" name="Content Placeholder 5" descr="A group of people walking outside of a building&#10;&#10;Description automatically generated">
            <a:extLst>
              <a:ext uri="{FF2B5EF4-FFF2-40B4-BE49-F238E27FC236}">
                <a16:creationId xmlns:a16="http://schemas.microsoft.com/office/drawing/2014/main" id="{F8EC0583-8E1C-BEA1-9554-7132758E179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7673" y="3132178"/>
            <a:ext cx="5778327" cy="3504239"/>
          </a:xfr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33B204F-3125-2C9C-2041-85997C42C83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0557" b="1"/>
          <a:stretch/>
        </p:blipFill>
        <p:spPr>
          <a:xfrm>
            <a:off x="8538358" y="0"/>
            <a:ext cx="3653622" cy="6852984"/>
          </a:xfrm>
          <a:custGeom>
            <a:avLst/>
            <a:gdLst/>
            <a:ahLst/>
            <a:cxnLst/>
            <a:rect l="l" t="t" r="r" b="b"/>
            <a:pathLst>
              <a:path w="6401647" h="6852994">
                <a:moveTo>
                  <a:pt x="354282" y="0"/>
                </a:moveTo>
                <a:lnTo>
                  <a:pt x="6401647" y="0"/>
                </a:lnTo>
                <a:lnTo>
                  <a:pt x="6401647" y="6852994"/>
                </a:lnTo>
                <a:lnTo>
                  <a:pt x="0" y="6852994"/>
                </a:lnTo>
                <a:lnTo>
                  <a:pt x="0" y="6852993"/>
                </a:lnTo>
                <a:lnTo>
                  <a:pt x="3528116" y="6852993"/>
                </a:lnTo>
                <a:close/>
              </a:path>
            </a:pathLst>
          </a:cu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813C61B-33CB-8BBF-463B-63021C0D24AB}"/>
              </a:ext>
            </a:extLst>
          </p:cNvPr>
          <p:cNvSpPr txBox="1"/>
          <p:nvPr/>
        </p:nvSpPr>
        <p:spPr>
          <a:xfrm>
            <a:off x="767317" y="1934379"/>
            <a:ext cx="651093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Please take this opportunity to look </a:t>
            </a:r>
          </a:p>
          <a:p>
            <a:r>
              <a:rPr lang="en-GB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around THE Hub</a:t>
            </a:r>
          </a:p>
        </p:txBody>
      </p:sp>
    </p:spTree>
    <p:extLst>
      <p:ext uri="{BB962C8B-B14F-4D97-AF65-F5344CB8AC3E}">
        <p14:creationId xmlns:p14="http://schemas.microsoft.com/office/powerpoint/2010/main" val="4867611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F23192-B0DA-5144-8BE2-A31C9B4313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4830" y="365125"/>
            <a:ext cx="11082337" cy="849313"/>
          </a:xfrm>
          <a:solidFill>
            <a:srgbClr val="002060"/>
          </a:solidFill>
        </p:spPr>
        <p:txBody>
          <a:bodyPr>
            <a:normAutofit/>
          </a:bodyPr>
          <a:lstStyle/>
          <a:p>
            <a:r>
              <a:rPr lang="en-GB" sz="4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are T Levels different to apprenticeships?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E5145F-82AF-324B-A3D5-980AD1C6AD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981" y="1781492"/>
            <a:ext cx="10968037" cy="3295015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GB" sz="2400" b="0" i="0" u="none" strike="noStrike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Apprenticeships are typically 80% on-the-job and 20% in the classroom, and are more suited to those who are ready to enter the workforce at age 16</a:t>
            </a:r>
          </a:p>
          <a:p>
            <a:pPr>
              <a:lnSpc>
                <a:spcPct val="150000"/>
              </a:lnSpc>
            </a:pPr>
            <a:endParaRPr lang="en-GB" sz="2400" b="0" i="0" u="none" strike="noStrike" dirty="0">
              <a:solidFill>
                <a:srgbClr val="00206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GB" sz="2400" i="0" u="none" strike="noStrike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 Levels involve </a:t>
            </a:r>
            <a:r>
              <a:rPr lang="en-GB" sz="2400" b="1" i="0" u="none" strike="noStrike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more classroom study than apprenticeships </a:t>
            </a:r>
            <a:r>
              <a:rPr lang="en-GB" sz="2400" i="0" u="none" strike="noStrike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and prepare students for work, further training or further study.</a:t>
            </a:r>
            <a:endParaRPr lang="en-GB" sz="2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8" descr="Logo&#10;&#10;Description automatically generated">
            <a:extLst>
              <a:ext uri="{FF2B5EF4-FFF2-40B4-BE49-F238E27FC236}">
                <a16:creationId xmlns:a16="http://schemas.microsoft.com/office/drawing/2014/main" id="{BAD04458-9CF5-094A-A56A-ABE33A4A26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8163" y="5289507"/>
            <a:ext cx="3681412" cy="1203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49940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T Level subjects | T Levels">
            <a:extLst>
              <a:ext uri="{FF2B5EF4-FFF2-40B4-BE49-F238E27FC236}">
                <a16:creationId xmlns:a16="http://schemas.microsoft.com/office/drawing/2014/main" id="{0D90D0B4-D6FD-4D4D-8E60-6A1AACFAB26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413" y="2458845"/>
            <a:ext cx="4149119" cy="4149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T Levels">
            <a:extLst>
              <a:ext uri="{FF2B5EF4-FFF2-40B4-BE49-F238E27FC236}">
                <a16:creationId xmlns:a16="http://schemas.microsoft.com/office/drawing/2014/main" id="{6FCAF56F-5436-B449-B1F3-8B6DFB0660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8462" y="3193110"/>
            <a:ext cx="5300421" cy="3340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E0D4EA5-E40A-5040-805E-5ED9B0B9D16F}"/>
              </a:ext>
            </a:extLst>
          </p:cNvPr>
          <p:cNvSpPr txBox="1"/>
          <p:nvPr/>
        </p:nvSpPr>
        <p:spPr>
          <a:xfrm>
            <a:off x="151663" y="1646861"/>
            <a:ext cx="6401538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3600" b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Year 1</a:t>
            </a:r>
            <a:endParaRPr lang="en-GB" sz="36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AFA1FE9-EDFF-A02B-945B-F8A954CD260C}"/>
              </a:ext>
            </a:extLst>
          </p:cNvPr>
          <p:cNvSpPr txBox="1"/>
          <p:nvPr/>
        </p:nvSpPr>
        <p:spPr>
          <a:xfrm>
            <a:off x="5448462" y="1646861"/>
            <a:ext cx="5638799" cy="1384995"/>
          </a:xfrm>
          <a:prstGeom prst="rect">
            <a:avLst/>
          </a:prstGeom>
          <a:solidFill>
            <a:srgbClr val="002060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Arial"/>
                <a:cs typeface="Segoe UI"/>
              </a:rPr>
              <a:t>Core A: Health ​</a:t>
            </a:r>
          </a:p>
          <a:p>
            <a:r>
              <a:rPr lang="en-US" sz="2800" dirty="0">
                <a:solidFill>
                  <a:schemeClr val="bg1"/>
                </a:solidFill>
                <a:latin typeface="Arial"/>
                <a:cs typeface="Segoe UI"/>
              </a:rPr>
              <a:t>Core B: Science ​</a:t>
            </a:r>
          </a:p>
          <a:p>
            <a:r>
              <a:rPr lang="en-US" sz="2800">
                <a:solidFill>
                  <a:schemeClr val="bg1"/>
                </a:solidFill>
                <a:latin typeface="Arial"/>
                <a:cs typeface="Segoe UI"/>
              </a:rPr>
              <a:t>Work Placement x1 day per week​</a:t>
            </a:r>
          </a:p>
        </p:txBody>
      </p:sp>
      <p:pic>
        <p:nvPicPr>
          <p:cNvPr id="6" name="Picture 8" descr="Logo&#10;&#10;Description automatically generated">
            <a:extLst>
              <a:ext uri="{FF2B5EF4-FFF2-40B4-BE49-F238E27FC236}">
                <a16:creationId xmlns:a16="http://schemas.microsoft.com/office/drawing/2014/main" id="{685EEBAF-EDAC-6E2B-F781-616B730859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43938" y="204798"/>
            <a:ext cx="3471862" cy="1134871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6A92DAAA-335F-3C37-1B74-9AE67B1E53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202567"/>
            <a:ext cx="5029200" cy="1325563"/>
          </a:xfrm>
          <a:solidFill>
            <a:srgbClr val="002060"/>
          </a:solidFill>
        </p:spPr>
        <p:txBody>
          <a:bodyPr/>
          <a:lstStyle/>
          <a:p>
            <a:pPr algn="ctr"/>
            <a:r>
              <a:rPr lang="en-GB" sz="4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 Health  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03429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15078D-F032-6A8F-68ED-EA21F5E0B6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5553" y="365124"/>
            <a:ext cx="6507685" cy="1289809"/>
          </a:xfrm>
        </p:spPr>
        <p:txBody>
          <a:bodyPr>
            <a:normAutofit fontScale="90000"/>
          </a:bodyPr>
          <a:lstStyle/>
          <a:p>
            <a:r>
              <a:rPr lang="en-US" sz="4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Year 1 Core Subject – Health</a:t>
            </a:r>
            <a:br>
              <a:rPr lang="en-US" sz="3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3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do you study?</a:t>
            </a:r>
            <a:endParaRPr lang="en-GB" sz="36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1FDF33-7933-770D-B3A3-319DA8DCAB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664" y="2093976"/>
            <a:ext cx="5861464" cy="4681858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US" sz="35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Theory</a:t>
            </a:r>
          </a:p>
          <a:p>
            <a:r>
              <a:rPr lang="en-US" sz="2600" b="1" dirty="0">
                <a:latin typeface="Arial" panose="020B0604020202020204" pitchFamily="34" charset="0"/>
                <a:cs typeface="Arial" panose="020B0604020202020204" pitchFamily="34" charset="0"/>
              </a:rPr>
              <a:t>Working in the Health &amp; Science Sector</a:t>
            </a:r>
          </a:p>
          <a:p>
            <a:r>
              <a:rPr lang="en-US" sz="2600" b="1" dirty="0">
                <a:latin typeface="Arial" panose="020B0604020202020204" pitchFamily="34" charset="0"/>
                <a:cs typeface="Arial" panose="020B0604020202020204" pitchFamily="34" charset="0"/>
              </a:rPr>
              <a:t>The Healthcare Sector</a:t>
            </a:r>
          </a:p>
          <a:p>
            <a:r>
              <a:rPr lang="en-US" sz="2600" b="1" dirty="0">
                <a:latin typeface="Arial" panose="020B0604020202020204" pitchFamily="34" charset="0"/>
                <a:cs typeface="Arial" panose="020B0604020202020204" pitchFamily="34" charset="0"/>
              </a:rPr>
              <a:t>Health &amp; Safety</a:t>
            </a:r>
          </a:p>
          <a:p>
            <a:r>
              <a:rPr lang="en-US" sz="2600" b="1" dirty="0">
                <a:latin typeface="Arial" panose="020B0604020202020204" pitchFamily="34" charset="0"/>
                <a:cs typeface="Arial" panose="020B0604020202020204" pitchFamily="34" charset="0"/>
              </a:rPr>
              <a:t>Managing information &amp; data</a:t>
            </a:r>
          </a:p>
          <a:p>
            <a:r>
              <a:rPr lang="en-US" sz="2600" b="1" dirty="0">
                <a:latin typeface="Arial" panose="020B0604020202020204" pitchFamily="34" charset="0"/>
                <a:cs typeface="Arial" panose="020B0604020202020204" pitchFamily="34" charset="0"/>
              </a:rPr>
              <a:t>Good scientific &amp; clinical practice </a:t>
            </a:r>
          </a:p>
          <a:p>
            <a:r>
              <a:rPr lang="en-US" sz="2600" b="1" dirty="0">
                <a:latin typeface="Arial" panose="020B0604020202020204" pitchFamily="34" charset="0"/>
                <a:cs typeface="Arial" panose="020B0604020202020204" pitchFamily="34" charset="0"/>
              </a:rPr>
              <a:t>Person-</a:t>
            </a:r>
            <a:r>
              <a:rPr lang="en-US" sz="2600" b="1" dirty="0" err="1">
                <a:latin typeface="Arial" panose="020B0604020202020204" pitchFamily="34" charset="0"/>
                <a:cs typeface="Arial" panose="020B0604020202020204" pitchFamily="34" charset="0"/>
              </a:rPr>
              <a:t>centred</a:t>
            </a:r>
            <a:r>
              <a:rPr lang="en-US" sz="2600" b="1" dirty="0">
                <a:latin typeface="Arial" panose="020B0604020202020204" pitchFamily="34" charset="0"/>
                <a:cs typeface="Arial" panose="020B0604020202020204" pitchFamily="34" charset="0"/>
              </a:rPr>
              <a:t> care</a:t>
            </a:r>
          </a:p>
          <a:p>
            <a:r>
              <a:rPr lang="en-US" sz="2600" b="1" dirty="0">
                <a:latin typeface="Arial" panose="020B0604020202020204" pitchFamily="34" charset="0"/>
                <a:cs typeface="Arial" panose="020B0604020202020204" pitchFamily="34" charset="0"/>
              </a:rPr>
              <a:t>Health &amp; Wellbeing</a:t>
            </a:r>
          </a:p>
          <a:p>
            <a:r>
              <a:rPr lang="en-US" sz="2600" b="1" dirty="0">
                <a:latin typeface="Arial" panose="020B0604020202020204" pitchFamily="34" charset="0"/>
                <a:cs typeface="Arial" panose="020B0604020202020204" pitchFamily="34" charset="0"/>
              </a:rPr>
              <a:t>Safeguarding </a:t>
            </a:r>
          </a:p>
          <a:p>
            <a:r>
              <a:rPr lang="en-US" sz="2600" b="1" dirty="0">
                <a:latin typeface="Arial" panose="020B0604020202020204" pitchFamily="34" charset="0"/>
                <a:cs typeface="Arial" panose="020B0604020202020204" pitchFamily="34" charset="0"/>
              </a:rPr>
              <a:t>Infection prevention and control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022A323-5048-9221-48A4-A2B8B55D7E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07650" y="240850"/>
            <a:ext cx="1756114" cy="57366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0423AE2-61EB-B0D3-477F-B754E9CC1257}"/>
              </a:ext>
            </a:extLst>
          </p:cNvPr>
          <p:cNvSpPr txBox="1"/>
          <p:nvPr/>
        </p:nvSpPr>
        <p:spPr>
          <a:xfrm>
            <a:off x="7597940" y="1778866"/>
            <a:ext cx="4713149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Apply </a:t>
            </a:r>
          </a:p>
          <a:p>
            <a:pPr algn="ctr"/>
            <a:r>
              <a:rPr lang="en-US" sz="24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theory </a:t>
            </a:r>
            <a:r>
              <a:rPr lang="en-US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en-US" sz="32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practice</a:t>
            </a: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/>
            <a:r>
              <a:rPr lang="en-US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our simulated environments</a:t>
            </a: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401C96E-A400-5973-69B9-08208FDACB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24031" y="4190031"/>
            <a:ext cx="2667969" cy="266796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96B5ED0-2143-BD60-EF65-6A732125647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2181" r="21040"/>
          <a:stretch/>
        </p:blipFill>
        <p:spPr>
          <a:xfrm>
            <a:off x="6732193" y="4132700"/>
            <a:ext cx="2667969" cy="264313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50FB891-88C3-7036-2AE8-226BA2E8106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40285" y="1010029"/>
            <a:ext cx="2257655" cy="3015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71540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6EB1AC-BF93-634D-92CC-9D9D7C7B5F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504" y="136525"/>
            <a:ext cx="4441317" cy="1948491"/>
          </a:xfrm>
          <a:noFill/>
        </p:spPr>
        <p:txBody>
          <a:bodyPr>
            <a:normAutofit fontScale="90000"/>
          </a:bodyPr>
          <a:lstStyle/>
          <a:p>
            <a:r>
              <a:rPr lang="en-US" sz="3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Year 1 Core Subject – Science</a:t>
            </a:r>
            <a:br>
              <a:rPr lang="en-US" sz="3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3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do you study?</a:t>
            </a:r>
            <a:endParaRPr lang="en-GB" sz="3200" b="1" dirty="0">
              <a:solidFill>
                <a:srgbClr val="002060"/>
              </a:solidFill>
              <a:latin typeface="Arial"/>
              <a:cs typeface="Arial"/>
            </a:endParaRPr>
          </a:p>
        </p:txBody>
      </p:sp>
      <p:pic>
        <p:nvPicPr>
          <p:cNvPr id="5" name="Content Placeholder 4" descr="A picture containing candy, confectionery, indoor, shaped&#10;&#10;Description automatically generated">
            <a:extLst>
              <a:ext uri="{FF2B5EF4-FFF2-40B4-BE49-F238E27FC236}">
                <a16:creationId xmlns:a16="http://schemas.microsoft.com/office/drawing/2014/main" id="{8980BB7B-D298-DA42-A7F2-27F0E648D7F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706023" y="1961756"/>
            <a:ext cx="2425771" cy="1825840"/>
          </a:xfrm>
        </p:spPr>
      </p:pic>
      <p:pic>
        <p:nvPicPr>
          <p:cNvPr id="8" name="Picture 14" descr="Logo&#10;&#10;Description automatically generated">
            <a:extLst>
              <a:ext uri="{FF2B5EF4-FFF2-40B4-BE49-F238E27FC236}">
                <a16:creationId xmlns:a16="http://schemas.microsoft.com/office/drawing/2014/main" id="{77C7A2A6-2035-5A46-99B5-A1E9FA91E3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23547" y="204313"/>
            <a:ext cx="1990725" cy="65072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FD60699-7200-091E-1CEB-FCB3B558ED0B}"/>
              </a:ext>
            </a:extLst>
          </p:cNvPr>
          <p:cNvSpPr txBox="1"/>
          <p:nvPr/>
        </p:nvSpPr>
        <p:spPr>
          <a:xfrm>
            <a:off x="221761" y="2874676"/>
            <a:ext cx="6544192" cy="360098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32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Theory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Core science concepts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Biology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Chemistry (small amount)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b="1" dirty="0">
                <a:latin typeface="Arial"/>
                <a:cs typeface="Arial"/>
              </a:rPr>
              <a:t>Medical physics (small amount)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>
                <a:latin typeface="Arial"/>
                <a:cs typeface="Arial"/>
              </a:rPr>
              <a:t>Further Science Concepts in Health</a:t>
            </a:r>
          </a:p>
          <a:p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T Level Science - Technical: Laboratory Sciences - Courses - Bury College">
            <a:extLst>
              <a:ext uri="{FF2B5EF4-FFF2-40B4-BE49-F238E27FC236}">
                <a16:creationId xmlns:a16="http://schemas.microsoft.com/office/drawing/2014/main" id="{D88DF380-67C6-7467-754B-7AA3C0A825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8245" y="260799"/>
            <a:ext cx="4675878" cy="2886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T Level in Laboratory Science - Sunderland College">
            <a:extLst>
              <a:ext uri="{FF2B5EF4-FFF2-40B4-BE49-F238E27FC236}">
                <a16:creationId xmlns:a16="http://schemas.microsoft.com/office/drawing/2014/main" id="{FE6E696D-2CC0-F861-3506-C0D4A4296D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5665" y="3896152"/>
            <a:ext cx="4157765" cy="2646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92064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A picture containing person, indoor&#10;&#10;Description automatically generated">
            <a:extLst>
              <a:ext uri="{FF2B5EF4-FFF2-40B4-BE49-F238E27FC236}">
                <a16:creationId xmlns:a16="http://schemas.microsoft.com/office/drawing/2014/main" id="{F4B298C0-71AB-572A-2E08-38A93F519D9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7728" y="1441157"/>
            <a:ext cx="3601237" cy="2892653"/>
          </a:xfr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488E909-D1DB-B77A-FC06-8C22D3EB6F0F}"/>
              </a:ext>
            </a:extLst>
          </p:cNvPr>
          <p:cNvSpPr txBox="1"/>
          <p:nvPr/>
        </p:nvSpPr>
        <p:spPr>
          <a:xfrm>
            <a:off x="277728" y="204313"/>
            <a:ext cx="8941953" cy="120032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3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Year 2: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3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Occupational Specialism Pathways </a:t>
            </a:r>
            <a:r>
              <a:rPr lang="en-GB" sz="3600" b="1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7">
            <a:extLst>
              <a:ext uri="{FF2B5EF4-FFF2-40B4-BE49-F238E27FC236}">
                <a16:creationId xmlns:a16="http://schemas.microsoft.com/office/drawing/2014/main" id="{973C6645-9A92-CF43-47BA-C027DE2361B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rcRect/>
          <a:stretch/>
        </p:blipFill>
        <p:spPr>
          <a:xfrm>
            <a:off x="3970635" y="4432533"/>
            <a:ext cx="3940608" cy="2216592"/>
          </a:xfrm>
          <a:prstGeom prst="rect">
            <a:avLst/>
          </a:prstGeom>
        </p:spPr>
      </p:pic>
      <p:pic>
        <p:nvPicPr>
          <p:cNvPr id="8" name="Picture 8" descr="A picture containing person, wall, indoor, posing&#10;&#10;Description automatically generated">
            <a:extLst>
              <a:ext uri="{FF2B5EF4-FFF2-40B4-BE49-F238E27FC236}">
                <a16:creationId xmlns:a16="http://schemas.microsoft.com/office/drawing/2014/main" id="{BDF6A5A5-51BE-A515-E899-96FEBDD51CD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63542" y="1349284"/>
            <a:ext cx="4278086" cy="288580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02BE250-17CC-1ADB-8705-195E0B15B4D2}"/>
              </a:ext>
            </a:extLst>
          </p:cNvPr>
          <p:cNvSpPr txBox="1"/>
          <p:nvPr/>
        </p:nvSpPr>
        <p:spPr>
          <a:xfrm>
            <a:off x="3878965" y="2150297"/>
            <a:ext cx="3601237" cy="1569660"/>
          </a:xfrm>
          <a:prstGeom prst="rect">
            <a:avLst/>
          </a:prstGeom>
          <a:solidFill>
            <a:srgbClr val="002060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3200" dirty="0">
                <a:solidFill>
                  <a:srgbClr val="FFFFFF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Supporting the Adult Nursing Team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939DAB2-0CA4-AFE9-FBF5-5374D376E111}"/>
              </a:ext>
            </a:extLst>
          </p:cNvPr>
          <p:cNvSpPr txBox="1"/>
          <p:nvPr/>
        </p:nvSpPr>
        <p:spPr>
          <a:xfrm>
            <a:off x="684118" y="5079465"/>
            <a:ext cx="3286517" cy="1569660"/>
          </a:xfrm>
          <a:prstGeom prst="rect">
            <a:avLst/>
          </a:prstGeom>
          <a:solidFill>
            <a:srgbClr val="002060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Supporting the Mental Health Team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F04A25B-0F21-155F-DE11-93AF546F5429}"/>
              </a:ext>
            </a:extLst>
          </p:cNvPr>
          <p:cNvSpPr txBox="1"/>
          <p:nvPr/>
        </p:nvSpPr>
        <p:spPr>
          <a:xfrm>
            <a:off x="8303533" y="4235087"/>
            <a:ext cx="3668484" cy="1077218"/>
          </a:xfrm>
          <a:prstGeom prst="rect">
            <a:avLst/>
          </a:prstGeom>
          <a:solidFill>
            <a:srgbClr val="002060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Supporting the Midwifery Team</a:t>
            </a:r>
          </a:p>
        </p:txBody>
      </p:sp>
      <p:pic>
        <p:nvPicPr>
          <p:cNvPr id="14" name="Picture 14" descr="Logo&#10;&#10;Description automatically generated">
            <a:extLst>
              <a:ext uri="{FF2B5EF4-FFF2-40B4-BE49-F238E27FC236}">
                <a16:creationId xmlns:a16="http://schemas.microsoft.com/office/drawing/2014/main" id="{864B49E2-E0BA-18B4-6FFB-EBA9F45F934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23547" y="204313"/>
            <a:ext cx="1990725" cy="650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90310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A2D2F34D79638409876F1DC25118CF4" ma:contentTypeVersion="22" ma:contentTypeDescription="Create a new document." ma:contentTypeScope="" ma:versionID="14491efdf221d8bc58b2dcdcd6a79094">
  <xsd:schema xmlns:xsd="http://www.w3.org/2001/XMLSchema" xmlns:xs="http://www.w3.org/2001/XMLSchema" xmlns:p="http://schemas.microsoft.com/office/2006/metadata/properties" xmlns:ns1="http://schemas.microsoft.com/sharepoint/v3" xmlns:ns2="97148cc2-a657-48f2-8ff6-4d0f9dc1c1c3" xmlns:ns3="cd7af3ca-b65f-45d6-a60f-8f38b68686af" targetNamespace="http://schemas.microsoft.com/office/2006/metadata/properties" ma:root="true" ma:fieldsID="6a47458e93c772c864fc94f5320f3584" ns1:_="" ns2:_="" ns3:_="">
    <xsd:import namespace="http://schemas.microsoft.com/sharepoint/v3"/>
    <xsd:import namespace="97148cc2-a657-48f2-8ff6-4d0f9dc1c1c3"/>
    <xsd:import namespace="cd7af3ca-b65f-45d6-a60f-8f38b68686a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LengthInSeconds" minOccurs="0"/>
                <xsd:element ref="ns3:SharedWithUsers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4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5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148cc2-a657-48f2-8ff6-4d0f9dc1c1c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87c8ee4-d1cb-493a-b1c2-7de609d0973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6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7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8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7af3ca-b65f-45d6-a60f-8f38b68686af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8d0718e7-13ff-4bbb-9e58-08c9c324fd63}" ma:internalName="TaxCatchAll" ma:showField="CatchAllData" ma:web="cd7af3ca-b65f-45d6-a60f-8f38b68686a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cd7af3ca-b65f-45d6-a60f-8f38b68686af">
      <UserInfo>
        <DisplayName>Claire Froggatt</DisplayName>
        <AccountId>101</AccountId>
        <AccountType/>
      </UserInfo>
      <UserInfo>
        <DisplayName>Jane Skelton</DisplayName>
        <AccountId>496</AccountId>
        <AccountType/>
      </UserInfo>
      <UserInfo>
        <DisplayName>Jo Jenkinson</DisplayName>
        <AccountId>72</AccountId>
        <AccountType/>
      </UserInfo>
      <UserInfo>
        <DisplayName>Tobias Joyce</DisplayName>
        <AccountId>651</AccountId>
        <AccountType/>
      </UserInfo>
      <UserInfo>
        <DisplayName>Gemma Greenwood</DisplayName>
        <AccountId>24</AccountId>
        <AccountType/>
      </UserInfo>
      <UserInfo>
        <DisplayName>Brooke Darling</DisplayName>
        <AccountId>15</AccountId>
        <AccountType/>
      </UserInfo>
    </SharedWithUsers>
    <TaxCatchAll xmlns="cd7af3ca-b65f-45d6-a60f-8f38b68686af" xsi:nil="true"/>
    <lcf76f155ced4ddcb4097134ff3c332f xmlns="97148cc2-a657-48f2-8ff6-4d0f9dc1c1c3">
      <Terms xmlns="http://schemas.microsoft.com/office/infopath/2007/PartnerControls"/>
    </lcf76f155ced4ddcb4097134ff3c332f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05C98B94-89B5-4657-867D-429B1457EAA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565D410-285E-4B9B-BD56-000B580E582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97148cc2-a657-48f2-8ff6-4d0f9dc1c1c3"/>
    <ds:schemaRef ds:uri="cd7af3ca-b65f-45d6-a60f-8f38b68686a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8B3549B-4983-4B8D-AA0E-58EE4B9FA535}">
  <ds:schemaRefs>
    <ds:schemaRef ds:uri="http://purl.org/dc/elements/1.1/"/>
    <ds:schemaRef ds:uri="97148cc2-a657-48f2-8ff6-4d0f9dc1c1c3"/>
    <ds:schemaRef ds:uri="http://schemas.microsoft.com/office/2006/documentManagement/types"/>
    <ds:schemaRef ds:uri="cd7af3ca-b65f-45d6-a60f-8f38b68686af"/>
    <ds:schemaRef ds:uri="http://schemas.microsoft.com/office/2006/metadata/properties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http://schemas.microsoft.com/sharepoint/v3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932</Words>
  <Application>Microsoft Office PowerPoint</Application>
  <PresentationFormat>Widescreen</PresentationFormat>
  <Paragraphs>216</Paragraphs>
  <Slides>41</Slides>
  <Notes>6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7" baseType="lpstr">
      <vt:lpstr>Arial</vt:lpstr>
      <vt:lpstr>Arial,Sans-Serif</vt:lpstr>
      <vt:lpstr>Calibri</vt:lpstr>
      <vt:lpstr>Calibri Light</vt:lpstr>
      <vt:lpstr>Poppins</vt:lpstr>
      <vt:lpstr>Office Theme</vt:lpstr>
      <vt:lpstr>  WELCOME TO THE NEXT LEVEL </vt:lpstr>
      <vt:lpstr>PowerPoint Presentation</vt:lpstr>
      <vt:lpstr>Why choose T Levels?</vt:lpstr>
      <vt:lpstr>PowerPoint Presentation</vt:lpstr>
      <vt:lpstr>How are T Levels different to apprenticeships?</vt:lpstr>
      <vt:lpstr>T Level Health  </vt:lpstr>
      <vt:lpstr>Year 1 Core Subject – Health  What do you study?</vt:lpstr>
      <vt:lpstr>Year 1 Core Subject – Science  What do you study?</vt:lpstr>
      <vt:lpstr>PowerPoint Presentation</vt:lpstr>
      <vt:lpstr>Supporting the Adult Nursing Team </vt:lpstr>
      <vt:lpstr>Supporting the Adult Nursing Team </vt:lpstr>
      <vt:lpstr>Supporting the Midwifery Team </vt:lpstr>
      <vt:lpstr>Supporting the Mental Health Team </vt:lpstr>
      <vt:lpstr> Occupational Specialism Core:                     Supporting Healthcare </vt:lpstr>
      <vt:lpstr>PowerPoint Presentation</vt:lpstr>
      <vt:lpstr>PowerPoint Presentation</vt:lpstr>
      <vt:lpstr>PowerPoint Presentation</vt:lpstr>
      <vt:lpstr>Our students that have progressed to University regularly come back and support our current students.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What do you need:</vt:lpstr>
      <vt:lpstr>What qualifications do you need? </vt:lpstr>
      <vt:lpstr>What happens now: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Any 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THE NEXT LEVEL</dc:title>
  <dc:creator>Paige Dudley</dc:creator>
  <cp:lastModifiedBy>Rachel Lowden</cp:lastModifiedBy>
  <cp:revision>13</cp:revision>
  <dcterms:created xsi:type="dcterms:W3CDTF">2022-08-21T23:57:09Z</dcterms:created>
  <dcterms:modified xsi:type="dcterms:W3CDTF">2026-06-22T15:50:00Z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0x0101001A2D2F34D79638409876F1DC25118CF4</vt:lpwstr>
  </property>
  <property fmtid="{D5CDD505-2E9C-101B-9397-08002B2CF9AE}" pid="3" name="MediaServiceImageTags">
    <vt:lpwstr/>
  </property>
  <property fmtid="{D5CDD505-2E9C-101B-9397-08002B2CF9AE}" pid="4" name="Comment">
    <vt:lpwstr>Updated ppt</vt:lpwstr>
  </property>
</Properties>
</file>