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  <p:sldMasterId id="2147483660" r:id="rId5"/>
    <p:sldMasterId id="2147483648" r:id="rId6"/>
  </p:sldMasterIdLst>
  <p:notesMasterIdLst>
    <p:notesMasterId r:id="rId39"/>
  </p:notesMasterIdLst>
  <p:sldIdLst>
    <p:sldId id="263" r:id="rId7"/>
    <p:sldId id="267" r:id="rId8"/>
    <p:sldId id="257" r:id="rId9"/>
    <p:sldId id="272" r:id="rId10"/>
    <p:sldId id="266" r:id="rId11"/>
    <p:sldId id="258" r:id="rId12"/>
    <p:sldId id="260" r:id="rId13"/>
    <p:sldId id="256" r:id="rId14"/>
    <p:sldId id="290" r:id="rId15"/>
    <p:sldId id="284" r:id="rId16"/>
    <p:sldId id="291" r:id="rId17"/>
    <p:sldId id="298" r:id="rId18"/>
    <p:sldId id="296" r:id="rId19"/>
    <p:sldId id="295" r:id="rId20"/>
    <p:sldId id="297" r:id="rId21"/>
    <p:sldId id="285" r:id="rId22"/>
    <p:sldId id="273" r:id="rId23"/>
    <p:sldId id="316" r:id="rId24"/>
    <p:sldId id="262" r:id="rId25"/>
    <p:sldId id="317" r:id="rId26"/>
    <p:sldId id="318" r:id="rId27"/>
    <p:sldId id="320" r:id="rId28"/>
    <p:sldId id="259" r:id="rId29"/>
    <p:sldId id="319" r:id="rId30"/>
    <p:sldId id="265" r:id="rId31"/>
    <p:sldId id="268" r:id="rId32"/>
    <p:sldId id="321" r:id="rId33"/>
    <p:sldId id="312" r:id="rId34"/>
    <p:sldId id="314" r:id="rId35"/>
    <p:sldId id="313" r:id="rId36"/>
    <p:sldId id="261" r:id="rId37"/>
    <p:sldId id="271" r:id="rId3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5356BDBD-C6D9-4123-BAED-4B09EDB957A2}">
          <p14:sldIdLst/>
        </p14:section>
        <p14:section name="Untitled Section" id="{0D4ED69F-E967-4918-AB70-00AE328695B1}">
          <p14:sldIdLst>
            <p14:sldId id="263"/>
            <p14:sldId id="267"/>
            <p14:sldId id="257"/>
            <p14:sldId id="272"/>
            <p14:sldId id="266"/>
            <p14:sldId id="258"/>
            <p14:sldId id="260"/>
            <p14:sldId id="256"/>
            <p14:sldId id="290"/>
            <p14:sldId id="284"/>
            <p14:sldId id="291"/>
            <p14:sldId id="298"/>
            <p14:sldId id="296"/>
            <p14:sldId id="295"/>
            <p14:sldId id="297"/>
            <p14:sldId id="285"/>
            <p14:sldId id="273"/>
            <p14:sldId id="316"/>
            <p14:sldId id="262"/>
            <p14:sldId id="317"/>
            <p14:sldId id="318"/>
            <p14:sldId id="320"/>
            <p14:sldId id="259"/>
            <p14:sldId id="319"/>
            <p14:sldId id="265"/>
            <p14:sldId id="268"/>
            <p14:sldId id="321"/>
            <p14:sldId id="312"/>
            <p14:sldId id="314"/>
            <p14:sldId id="313"/>
            <p14:sldId id="261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0981C3-CB57-3C2D-A528-652E0F8F1694}" v="23" dt="2026-06-22T08:04:16.983"/>
    <p1510:client id="{65FB1A06-0BE7-67AC-487C-DC29125354D3}" v="3" dt="2026-06-22T10:19:16.366"/>
    <p1510:client id="{C0EAF6DB-F142-7700-AD99-97B869D98326}" v="5" dt="2026-06-23T11:55:19.2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ndy Harrison" userId="S::108421@newdur.ac.uk::51014cf3-311e-4ada-90be-fb389218eb73" providerId="AD" clId="Web-{A0DC2B18-F382-C33A-5679-6D50BE8B133A}"/>
    <pc:docChg chg="modSld">
      <pc:chgData name="Wendy Harrison" userId="S::108421@newdur.ac.uk::51014cf3-311e-4ada-90be-fb389218eb73" providerId="AD" clId="Web-{A0DC2B18-F382-C33A-5679-6D50BE8B133A}" dt="2026-06-02T16:30:26.388" v="6" actId="20577"/>
      <pc:docMkLst>
        <pc:docMk/>
      </pc:docMkLst>
      <pc:sldChg chg="modSp">
        <pc:chgData name="Wendy Harrison" userId="S::108421@newdur.ac.uk::51014cf3-311e-4ada-90be-fb389218eb73" providerId="AD" clId="Web-{A0DC2B18-F382-C33A-5679-6D50BE8B133A}" dt="2026-06-02T16:30:26.388" v="6" actId="20577"/>
        <pc:sldMkLst>
          <pc:docMk/>
          <pc:sldMk cId="1335449722" sldId="314"/>
        </pc:sldMkLst>
        <pc:spChg chg="mod">
          <ac:chgData name="Wendy Harrison" userId="S::108421@newdur.ac.uk::51014cf3-311e-4ada-90be-fb389218eb73" providerId="AD" clId="Web-{A0DC2B18-F382-C33A-5679-6D50BE8B133A}" dt="2026-06-02T16:30:26.388" v="6" actId="20577"/>
          <ac:spMkLst>
            <pc:docMk/>
            <pc:sldMk cId="1335449722" sldId="314"/>
            <ac:spMk id="5" creationId="{13A7B246-CC58-003F-7B4A-121A9217AEEB}"/>
          </ac:spMkLst>
        </pc:spChg>
      </pc:sldChg>
    </pc:docChg>
  </pc:docChgLst>
  <pc:docChgLst>
    <pc:chgData name="Wendy Harrison" userId="S::108421@newdur.ac.uk::51014cf3-311e-4ada-90be-fb389218eb73" providerId="AD" clId="Web-{C0EAF6DB-F142-7700-AD99-97B869D98326}"/>
    <pc:docChg chg="delSld modSld modSection">
      <pc:chgData name="Wendy Harrison" userId="S::108421@newdur.ac.uk::51014cf3-311e-4ada-90be-fb389218eb73" providerId="AD" clId="Web-{C0EAF6DB-F142-7700-AD99-97B869D98326}" dt="2026-06-23T11:55:19.282" v="4"/>
      <pc:docMkLst>
        <pc:docMk/>
      </pc:docMkLst>
      <pc:sldChg chg="del">
        <pc:chgData name="Wendy Harrison" userId="S::108421@newdur.ac.uk::51014cf3-311e-4ada-90be-fb389218eb73" providerId="AD" clId="Web-{C0EAF6DB-F142-7700-AD99-97B869D98326}" dt="2026-06-23T11:55:18.375" v="3"/>
        <pc:sldMkLst>
          <pc:docMk/>
          <pc:sldMk cId="2143498614" sldId="264"/>
        </pc:sldMkLst>
      </pc:sldChg>
      <pc:sldChg chg="del">
        <pc:chgData name="Wendy Harrison" userId="S::108421@newdur.ac.uk::51014cf3-311e-4ada-90be-fb389218eb73" providerId="AD" clId="Web-{C0EAF6DB-F142-7700-AD99-97B869D98326}" dt="2026-06-23T11:55:16.719" v="1"/>
        <pc:sldMkLst>
          <pc:docMk/>
          <pc:sldMk cId="3777121704" sldId="276"/>
        </pc:sldMkLst>
      </pc:sldChg>
      <pc:sldChg chg="del">
        <pc:chgData name="Wendy Harrison" userId="S::108421@newdur.ac.uk::51014cf3-311e-4ada-90be-fb389218eb73" providerId="AD" clId="Web-{C0EAF6DB-F142-7700-AD99-97B869D98326}" dt="2026-06-23T11:55:19.282" v="4"/>
        <pc:sldMkLst>
          <pc:docMk/>
          <pc:sldMk cId="3869274445" sldId="277"/>
        </pc:sldMkLst>
      </pc:sldChg>
      <pc:sldChg chg="modSp">
        <pc:chgData name="Wendy Harrison" userId="S::108421@newdur.ac.uk::51014cf3-311e-4ada-90be-fb389218eb73" providerId="AD" clId="Web-{C0EAF6DB-F142-7700-AD99-97B869D98326}" dt="2026-06-23T11:53:30.623" v="0" actId="1076"/>
        <pc:sldMkLst>
          <pc:docMk/>
          <pc:sldMk cId="2404727999" sldId="290"/>
        </pc:sldMkLst>
        <pc:picChg chg="mod">
          <ac:chgData name="Wendy Harrison" userId="S::108421@newdur.ac.uk::51014cf3-311e-4ada-90be-fb389218eb73" providerId="AD" clId="Web-{C0EAF6DB-F142-7700-AD99-97B869D98326}" dt="2026-06-23T11:53:30.623" v="0" actId="1076"/>
          <ac:picMkLst>
            <pc:docMk/>
            <pc:sldMk cId="2404727999" sldId="290"/>
            <ac:picMk id="3" creationId="{CB3A7863-F9BD-9F4A-8A10-FFDBE3721B92}"/>
          </ac:picMkLst>
        </pc:picChg>
      </pc:sldChg>
      <pc:sldChg chg="del">
        <pc:chgData name="Wendy Harrison" userId="S::108421@newdur.ac.uk::51014cf3-311e-4ada-90be-fb389218eb73" providerId="AD" clId="Web-{C0EAF6DB-F142-7700-AD99-97B869D98326}" dt="2026-06-23T11:55:17.641" v="2"/>
        <pc:sldMkLst>
          <pc:docMk/>
          <pc:sldMk cId="4014735224" sldId="315"/>
        </pc:sldMkLst>
      </pc:sldChg>
    </pc:docChg>
  </pc:docChgLst>
  <pc:docChgLst>
    <pc:chgData name="Rahela Begum" userId="S::112248@newdur.ac.uk::39cd3f91-8369-40d8-ae44-3a833e1ba417" providerId="AD" clId="Web-{65FB1A06-0BE7-67AC-487C-DC29125354D3}"/>
    <pc:docChg chg="modSld">
      <pc:chgData name="Rahela Begum" userId="S::112248@newdur.ac.uk::39cd3f91-8369-40d8-ae44-3a833e1ba417" providerId="AD" clId="Web-{65FB1A06-0BE7-67AC-487C-DC29125354D3}" dt="2026-06-22T10:19:12.366" v="1"/>
      <pc:docMkLst>
        <pc:docMk/>
      </pc:docMkLst>
      <pc:sldChg chg="addSp delSp modSp">
        <pc:chgData name="Rahela Begum" userId="S::112248@newdur.ac.uk::39cd3f91-8369-40d8-ae44-3a833e1ba417" providerId="AD" clId="Web-{65FB1A06-0BE7-67AC-487C-DC29125354D3}" dt="2026-06-22T10:19:12.366" v="1"/>
        <pc:sldMkLst>
          <pc:docMk/>
          <pc:sldMk cId="2212503359" sldId="321"/>
        </pc:sldMkLst>
        <pc:picChg chg="add mod">
          <ac:chgData name="Rahela Begum" userId="S::112248@newdur.ac.uk::39cd3f91-8369-40d8-ae44-3a833e1ba417" providerId="AD" clId="Web-{65FB1A06-0BE7-67AC-487C-DC29125354D3}" dt="2026-06-22T10:19:12.366" v="1"/>
          <ac:picMkLst>
            <pc:docMk/>
            <pc:sldMk cId="2212503359" sldId="321"/>
            <ac:picMk id="2" creationId="{777CBE08-B0AA-78DB-CFAC-CA90AE1F55B3}"/>
          </ac:picMkLst>
        </pc:picChg>
        <pc:picChg chg="del">
          <ac:chgData name="Rahela Begum" userId="S::112248@newdur.ac.uk::39cd3f91-8369-40d8-ae44-3a833e1ba417" providerId="AD" clId="Web-{65FB1A06-0BE7-67AC-487C-DC29125354D3}" dt="2026-06-22T10:19:05.319" v="0"/>
          <ac:picMkLst>
            <pc:docMk/>
            <pc:sldMk cId="2212503359" sldId="321"/>
            <ac:picMk id="5" creationId="{CE9AF77A-B1E4-ABE3-F3A0-BF6206181E9A}"/>
          </ac:picMkLst>
        </pc:picChg>
      </pc:sldChg>
    </pc:docChg>
  </pc:docChgLst>
  <pc:docChgLst>
    <pc:chgData name="Daniel Haley" userId="S::111191@newdur.ac.uk::994f7756-eb39-4e13-9856-a23ffc81c83a" providerId="AD" clId="Web-{3B0981C3-CB57-3C2D-A528-652E0F8F1694}"/>
    <pc:docChg chg="addSld delSld sldOrd modSection">
      <pc:chgData name="Daniel Haley" userId="S::111191@newdur.ac.uk::994f7756-eb39-4e13-9856-a23ffc81c83a" providerId="AD" clId="Web-{3B0981C3-CB57-3C2D-A528-652E0F8F1694}" dt="2026-06-22T08:04:16.983" v="22"/>
      <pc:docMkLst>
        <pc:docMk/>
      </pc:docMkLst>
      <pc:sldChg chg="add">
        <pc:chgData name="Daniel Haley" userId="S::111191@newdur.ac.uk::994f7756-eb39-4e13-9856-a23ffc81c83a" providerId="AD" clId="Web-{3B0981C3-CB57-3C2D-A528-652E0F8F1694}" dt="2026-06-22T08:02:04.181" v="17"/>
        <pc:sldMkLst>
          <pc:docMk/>
          <pc:sldMk cId="896717932" sldId="259"/>
        </pc:sldMkLst>
      </pc:sldChg>
      <pc:sldChg chg="add ord">
        <pc:chgData name="Daniel Haley" userId="S::111191@newdur.ac.uk::994f7756-eb39-4e13-9856-a23ffc81c83a" providerId="AD" clId="Web-{3B0981C3-CB57-3C2D-A528-652E0F8F1694}" dt="2026-06-22T08:04:16.983" v="22"/>
        <pc:sldMkLst>
          <pc:docMk/>
          <pc:sldMk cId="261337034" sldId="261"/>
        </pc:sldMkLst>
      </pc:sldChg>
      <pc:sldChg chg="add del">
        <pc:chgData name="Daniel Haley" userId="S::111191@newdur.ac.uk::994f7756-eb39-4e13-9856-a23ffc81c83a" providerId="AD" clId="Web-{3B0981C3-CB57-3C2D-A528-652E0F8F1694}" dt="2026-06-22T08:01:17.866" v="10"/>
        <pc:sldMkLst>
          <pc:docMk/>
          <pc:sldMk cId="1934514868" sldId="262"/>
        </pc:sldMkLst>
      </pc:sldChg>
      <pc:sldChg chg="add">
        <pc:chgData name="Daniel Haley" userId="S::111191@newdur.ac.uk::994f7756-eb39-4e13-9856-a23ffc81c83a" providerId="AD" clId="Web-{3B0981C3-CB57-3C2D-A528-652E0F8F1694}" dt="2026-06-22T08:00:46.568" v="1"/>
        <pc:sldMkLst>
          <pc:docMk/>
          <pc:sldMk cId="2143498614" sldId="264"/>
        </pc:sldMkLst>
      </pc:sldChg>
      <pc:sldChg chg="add">
        <pc:chgData name="Daniel Haley" userId="S::111191@newdur.ac.uk::994f7756-eb39-4e13-9856-a23ffc81c83a" providerId="AD" clId="Web-{3B0981C3-CB57-3C2D-A528-652E0F8F1694}" dt="2026-06-22T08:02:16.665" v="18"/>
        <pc:sldMkLst>
          <pc:docMk/>
          <pc:sldMk cId="3026985088" sldId="265"/>
        </pc:sldMkLst>
      </pc:sldChg>
      <pc:sldChg chg="add">
        <pc:chgData name="Daniel Haley" userId="S::111191@newdur.ac.uk::994f7756-eb39-4e13-9856-a23ffc81c83a" providerId="AD" clId="Web-{3B0981C3-CB57-3C2D-A528-652E0F8F1694}" dt="2026-06-22T08:02:17.337" v="19"/>
        <pc:sldMkLst>
          <pc:docMk/>
          <pc:sldMk cId="2079048630" sldId="268"/>
        </pc:sldMkLst>
      </pc:sldChg>
      <pc:sldChg chg="del">
        <pc:chgData name="Daniel Haley" userId="S::111191@newdur.ac.uk::994f7756-eb39-4e13-9856-a23ffc81c83a" providerId="AD" clId="Web-{3B0981C3-CB57-3C2D-A528-652E0F8F1694}" dt="2026-06-22T08:01:10.725" v="8"/>
        <pc:sldMkLst>
          <pc:docMk/>
          <pc:sldMk cId="4024647996" sldId="301"/>
        </pc:sldMkLst>
      </pc:sldChg>
      <pc:sldChg chg="del">
        <pc:chgData name="Daniel Haley" userId="S::111191@newdur.ac.uk::994f7756-eb39-4e13-9856-a23ffc81c83a" providerId="AD" clId="Web-{3B0981C3-CB57-3C2D-A528-652E0F8F1694}" dt="2026-06-22T08:01:18.554" v="11"/>
        <pc:sldMkLst>
          <pc:docMk/>
          <pc:sldMk cId="1446783845" sldId="305"/>
        </pc:sldMkLst>
      </pc:sldChg>
      <pc:sldChg chg="del">
        <pc:chgData name="Daniel Haley" userId="S::111191@newdur.ac.uk::994f7756-eb39-4e13-9856-a23ffc81c83a" providerId="AD" clId="Web-{3B0981C3-CB57-3C2D-A528-652E0F8F1694}" dt="2026-06-22T08:00:42.880" v="0"/>
        <pc:sldMkLst>
          <pc:docMk/>
          <pc:sldMk cId="1480522159" sldId="307"/>
        </pc:sldMkLst>
      </pc:sldChg>
      <pc:sldChg chg="del">
        <pc:chgData name="Daniel Haley" userId="S::111191@newdur.ac.uk::994f7756-eb39-4e13-9856-a23ffc81c83a" providerId="AD" clId="Web-{3B0981C3-CB57-3C2D-A528-652E0F8F1694}" dt="2026-06-22T08:01:09.757" v="7"/>
        <pc:sldMkLst>
          <pc:docMk/>
          <pc:sldMk cId="4183088990" sldId="308"/>
        </pc:sldMkLst>
      </pc:sldChg>
      <pc:sldChg chg="del">
        <pc:chgData name="Daniel Haley" userId="S::111191@newdur.ac.uk::994f7756-eb39-4e13-9856-a23ffc81c83a" providerId="AD" clId="Web-{3B0981C3-CB57-3C2D-A528-652E0F8F1694}" dt="2026-06-22T08:01:19.382" v="12"/>
        <pc:sldMkLst>
          <pc:docMk/>
          <pc:sldMk cId="373194138" sldId="309"/>
        </pc:sldMkLst>
      </pc:sldChg>
      <pc:sldChg chg="add">
        <pc:chgData name="Daniel Haley" userId="S::111191@newdur.ac.uk::994f7756-eb39-4e13-9856-a23ffc81c83a" providerId="AD" clId="Web-{3B0981C3-CB57-3C2D-A528-652E0F8F1694}" dt="2026-06-22T08:00:47.334" v="2"/>
        <pc:sldMkLst>
          <pc:docMk/>
          <pc:sldMk cId="4014735224" sldId="315"/>
        </pc:sldMkLst>
      </pc:sldChg>
      <pc:sldChg chg="add del">
        <pc:chgData name="Daniel Haley" userId="S::111191@newdur.ac.uk::994f7756-eb39-4e13-9856-a23ffc81c83a" providerId="AD" clId="Web-{3B0981C3-CB57-3C2D-A528-652E0F8F1694}" dt="2026-06-22T08:01:17.241" v="9"/>
        <pc:sldMkLst>
          <pc:docMk/>
          <pc:sldMk cId="3384839939" sldId="316"/>
        </pc:sldMkLst>
      </pc:sldChg>
      <pc:sldChg chg="add">
        <pc:chgData name="Daniel Haley" userId="S::111191@newdur.ac.uk::994f7756-eb39-4e13-9856-a23ffc81c83a" providerId="AD" clId="Web-{3B0981C3-CB57-3C2D-A528-652E0F8F1694}" dt="2026-06-22T08:01:26.648" v="13"/>
        <pc:sldMkLst>
          <pc:docMk/>
          <pc:sldMk cId="2583834998" sldId="317"/>
        </pc:sldMkLst>
      </pc:sldChg>
      <pc:sldChg chg="add">
        <pc:chgData name="Daniel Haley" userId="S::111191@newdur.ac.uk::994f7756-eb39-4e13-9856-a23ffc81c83a" providerId="AD" clId="Web-{3B0981C3-CB57-3C2D-A528-652E0F8F1694}" dt="2026-06-22T08:01:27.273" v="14"/>
        <pc:sldMkLst>
          <pc:docMk/>
          <pc:sldMk cId="3737251051" sldId="318"/>
        </pc:sldMkLst>
      </pc:sldChg>
      <pc:sldChg chg="add">
        <pc:chgData name="Daniel Haley" userId="S::111191@newdur.ac.uk::994f7756-eb39-4e13-9856-a23ffc81c83a" providerId="AD" clId="Web-{3B0981C3-CB57-3C2D-A528-652E0F8F1694}" dt="2026-06-22T08:01:27.945" v="15"/>
        <pc:sldMkLst>
          <pc:docMk/>
          <pc:sldMk cId="3717747010" sldId="319"/>
        </pc:sldMkLst>
      </pc:sldChg>
      <pc:sldChg chg="add">
        <pc:chgData name="Daniel Haley" userId="S::111191@newdur.ac.uk::994f7756-eb39-4e13-9856-a23ffc81c83a" providerId="AD" clId="Web-{3B0981C3-CB57-3C2D-A528-652E0F8F1694}" dt="2026-06-22T08:02:03.509" v="16"/>
        <pc:sldMkLst>
          <pc:docMk/>
          <pc:sldMk cId="1787861646" sldId="320"/>
        </pc:sldMkLst>
      </pc:sldChg>
      <pc:sldChg chg="add">
        <pc:chgData name="Daniel Haley" userId="S::111191@newdur.ac.uk::994f7756-eb39-4e13-9856-a23ffc81c83a" providerId="AD" clId="Web-{3B0981C3-CB57-3C2D-A528-652E0F8F1694}" dt="2026-06-22T08:02:18.009" v="20"/>
        <pc:sldMkLst>
          <pc:docMk/>
          <pc:sldMk cId="2212503359" sldId="32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09B11-00D1-4095-85C1-BC19E436BF62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A684D-75C7-43DD-9097-396011C05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52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Students</a:t>
            </a:r>
            <a:r>
              <a:rPr lang="en-GB" baseline="0"/>
              <a:t> who attend this event have already applied and have an offer.</a:t>
            </a:r>
          </a:p>
          <a:p>
            <a:r>
              <a:rPr lang="en-GB" baseline="0"/>
              <a:t>This presentation is about getting ready for starting in September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684D-75C7-43DD-9097-396011C05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937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707BD0-0319-7248-9F22-029488DC0A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43090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684D-75C7-43DD-9097-396011C0554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124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707BD0-0319-7248-9F22-029488DC0A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8324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Our students gain confidence and they spread their wings.</a:t>
            </a:r>
          </a:p>
          <a:p>
            <a:r>
              <a:rPr lang="en-GB"/>
              <a:t>They go</a:t>
            </a:r>
            <a:r>
              <a:rPr lang="en-GB" baseline="0"/>
              <a:t> on to study a diverse range of subjects from Robotics to History. They study at Universities across the country</a:t>
            </a:r>
            <a:endParaRPr lang="en-GB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707BD0-0319-7248-9F22-029488DC0A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72410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470F4-04F4-D27F-8C47-CFA7B50CB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FFEB7F-B601-32D9-1688-2468FB216D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B1A858-F18F-E2C3-2807-9C998047B8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E9BFE-21DD-1009-C541-2E34407DDD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006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0A9C1-FC1F-836C-3982-E7607EAC6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652235-EE35-A0FE-F31F-4F77615383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C30CF6-5A7F-8B55-5AC5-A5F9C1810F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We know some</a:t>
            </a:r>
            <a:r>
              <a:rPr lang="en-GB" baseline="0"/>
              <a:t> subjects are familiar and others are brand new – lecturers give a full introduction to them all.</a:t>
            </a:r>
          </a:p>
          <a:p>
            <a:r>
              <a:rPr lang="en-GB" baseline="0"/>
              <a:t>We hold short initial assessments in the first week or two. This helps us know how to help you, please don’t worry!</a:t>
            </a:r>
          </a:p>
          <a:p>
            <a:r>
              <a:rPr lang="en-GB" baseline="0"/>
              <a:t>Our annual skills conference sets the scene for life in Sixth Form. Along with a guest speaker, there are workshops on study skills and resilience and it’s a great chance to make new friends.</a:t>
            </a:r>
          </a:p>
          <a:p>
            <a:r>
              <a:rPr lang="en-GB" baseline="0"/>
              <a:t>Personal Development is our pastoral tutor time. There is lots of guidance about college life, and we start to introduce opportunities for enrichment activities and volunteering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EF1132-6952-466A-1937-82ADE65087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684D-75C7-43DD-9097-396011C05541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1640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If you have any questions or concerns</a:t>
            </a:r>
            <a:r>
              <a:rPr lang="en-GB" baseline="0"/>
              <a:t> please contact us – we are open all Summer.</a:t>
            </a:r>
          </a:p>
          <a:p>
            <a:r>
              <a:rPr lang="en-GB" baseline="0"/>
              <a:t>You don’t need to come in specially to enrol – we will do this with you in Welcome Week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684D-75C7-43DD-9097-396011C05541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581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Confirm that students</a:t>
            </a:r>
            <a:r>
              <a:rPr lang="en-GB" baseline="0"/>
              <a:t> have had IAG, applied and have been made an offer.</a:t>
            </a:r>
          </a:p>
          <a:p>
            <a:r>
              <a:rPr lang="en-GB" baseline="0"/>
              <a:t>This evening is about information for the start of term.</a:t>
            </a:r>
          </a:p>
          <a:p>
            <a:r>
              <a:rPr lang="en-GB" baseline="0"/>
              <a:t>We are going to be discussing the following..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684D-75C7-43DD-9097-396011C0554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307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684D-75C7-43DD-9097-396011C0554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073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684D-75C7-43DD-9097-396011C0554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571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We will email over the Summer</a:t>
            </a:r>
            <a:r>
              <a:rPr lang="en-GB" baseline="0"/>
              <a:t> with the details of what time to arrive and where to go.</a:t>
            </a:r>
          </a:p>
          <a:p>
            <a:r>
              <a:rPr lang="en-GB" baseline="0"/>
              <a:t>Staff will meet you – so don’t worry about finding your way!</a:t>
            </a:r>
          </a:p>
          <a:p>
            <a:r>
              <a:rPr lang="en-GB" baseline="0"/>
              <a:t>Lessons start straight away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684D-75C7-43DD-9097-396011C0554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601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We know some</a:t>
            </a:r>
            <a:r>
              <a:rPr lang="en-GB" baseline="0"/>
              <a:t> subjects are familiar and others are brand new – lecturers give a full introduction to them all.</a:t>
            </a:r>
          </a:p>
          <a:p>
            <a:r>
              <a:rPr lang="en-GB" baseline="0"/>
              <a:t>We hold short initial assessments in the first week or two. This helps us know how to help you, please don’t worry!</a:t>
            </a:r>
          </a:p>
          <a:p>
            <a:r>
              <a:rPr lang="en-GB" baseline="0"/>
              <a:t>Our annual skills conference sets the scene for life in Sixth Form. Along with a guest speaker, there are workshops on study skills and resilience and it’s a great chance to make new friends.</a:t>
            </a:r>
          </a:p>
          <a:p>
            <a:r>
              <a:rPr lang="en-GB" baseline="0"/>
              <a:t>Personal Development is our pastoral tutor time. There is lots of guidance about college life, and we start to introduce opportunities for enrichment activities and volunteering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684D-75C7-43DD-9097-396011C0554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1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 separate file for each subject. We suggest a ring binder size folder</a:t>
            </a:r>
            <a:r>
              <a:rPr lang="en-GB" baseline="0"/>
              <a:t> so that is easier to carry. </a:t>
            </a:r>
          </a:p>
          <a:p>
            <a:r>
              <a:rPr lang="en-GB" baseline="0"/>
              <a:t>Some students like to have a larger lever arch file at home for each subject to store older notes in.</a:t>
            </a:r>
          </a:p>
          <a:p>
            <a:r>
              <a:rPr lang="en-GB" baseline="0"/>
              <a:t>There will be regular file checks  - we do this to make sure you have all the resources you need in good order to study effectively.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684D-75C7-43DD-9097-396011C0554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250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Of course you can bring your own food and drinks and you can leave college to go to local shops.</a:t>
            </a:r>
          </a:p>
          <a:p>
            <a:r>
              <a:rPr lang="en-GB"/>
              <a:t>You’ll be</a:t>
            </a:r>
            <a:r>
              <a:rPr lang="en-GB" baseline="0"/>
              <a:t> given a tour of the library </a:t>
            </a:r>
          </a:p>
          <a:p>
            <a:r>
              <a:rPr lang="en-GB" baseline="0"/>
              <a:t>Gym membership is available to all students, and please let us know if you are interested in joining the Football Development Centre (leave your contact details at the end)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684D-75C7-43DD-9097-396011C0554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753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A684D-75C7-43DD-9097-396011C0554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805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C6801-7EE4-2D49-94CF-D59EE2EE45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E039C6-E4E4-CD4C-A64D-BB6B2D54CC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2B647-2FEE-1A4F-B6F1-7D59252C8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8393-A01A-F04F-8184-8E3E81B0EEC6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3EC77-809E-AF4E-9763-7FC62FB71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DF6BA-8113-FA4B-B332-B4FF2C9DC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29E8-3363-3347-AFAB-E27C4D52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43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E08D6-74C9-E24E-8AB7-AAC34581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653C96-7A23-3B4D-8CD5-795A56764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E700BC-CB6A-9C44-BCBF-742DD3A11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8393-A01A-F04F-8184-8E3E81B0EEC6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49B1C-F693-4F45-A35D-AAA671A96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5684C-9CD4-0543-9FDF-748935B3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29E8-3363-3347-AFAB-E27C4D52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34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290973-CD18-3345-B3C6-4652A7BCB5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4C794-26D4-384D-8B24-CC41572D55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81066-A20B-0244-83F1-A15BA79FD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8393-A01A-F04F-8184-8E3E81B0EEC6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F51DE-464C-D443-8CC1-4EFCD32FD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83BD8-770A-A44B-B8BA-490D2B7C2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29E8-3363-3347-AFAB-E27C4D52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49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50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001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10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45FAB2-F877-3542-B0ED-EC03D262A4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0574" y="914952"/>
            <a:ext cx="5346700" cy="23749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F9A03F6-06ED-8145-A4EC-5D33CA2BB3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60574" y="3548821"/>
            <a:ext cx="5346700" cy="2374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776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55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00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20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76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D792C-6417-A749-AB2F-DDFA4A33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27AA6-0869-A34C-A5E3-4BC20E13E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BD008-818D-934C-8D00-40DCAE690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8393-A01A-F04F-8184-8E3E81B0EEC6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89709-667C-0541-B169-7FD6385EA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A925C-FE4C-FF47-9F93-183D03C3F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29E8-3363-3347-AFAB-E27C4D52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392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560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099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74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90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your title here</a:t>
            </a:r>
            <a:br>
              <a:rPr lang="en-US"/>
            </a:br>
            <a:r>
              <a:rPr lang="en-US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Author/speaker</a:t>
            </a:r>
          </a:p>
          <a:p>
            <a:r>
              <a:rPr lang="en-US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2121512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28DAF-63CB-3C02-9EBC-4798AE5CA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8C761B-0A2C-E839-CEAC-E2BC1E9BB6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58F9C-EA76-F4BC-8465-8487024CB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B8B1-3126-439A-8054-F625EDCC4533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B3C86-5764-9355-2387-A9611E766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B812F-0E17-2B0F-080F-7DDC0829E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CEFC-2CEA-45CD-B32E-B19CD3C2C2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7071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C35C0-2C54-53F1-DDD8-3028BCE36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6010E-EFD6-065B-E6E4-D92BBD40E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60A7A-897A-F75F-CC6E-CD091701D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B8B1-3126-439A-8054-F625EDCC4533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4B594B-2BB7-C930-BFD9-2593D72F9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993BB-A391-52D5-26CD-45FBA4984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CEFC-2CEA-45CD-B32E-B19CD3C2C2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5483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0B30C-6C2D-7210-EF9E-05DD710F1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E947E-45C6-B62B-8E2D-06FE8B0E5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08833-4CAE-8CAF-938A-FF05D3E9E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B8B1-3126-439A-8054-F625EDCC4533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453612-B5DE-C38C-ECEB-79C091210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93470-1951-3F0D-1E00-23D58B95E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CEFC-2CEA-45CD-B32E-B19CD3C2C2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8610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92E61-6AD9-CD0B-E2D1-6176A1BED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93EE1-8ED0-0703-D902-8AC286C90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007F17-1DA6-319E-5A74-352DA5DD92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E56E4-CDDA-2197-4DA9-B5A577FCB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B8B1-3126-439A-8054-F625EDCC4533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870460-999A-F5DB-35EB-86A7A1CF8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4AC936-B0B7-AF19-81BC-1E87DD674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CEFC-2CEA-45CD-B32E-B19CD3C2C2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1596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EA9FD-F260-A2FC-F925-959B732FC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3EC6F4-F593-E629-2613-9CFF014CC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3A5C25-2F65-00C4-EEFB-E36DBFB28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2EE000-6BE8-AFEA-9518-6D9404F571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1CB301-CDDA-0859-EE7D-AA4F7E51EB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4C274B-E92F-0113-7784-9C3966DF0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B8B1-3126-439A-8054-F625EDCC4533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899E02-8F2B-C022-E301-3CD4EC862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239D94-79C0-61A4-165E-36A4BB04F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CEFC-2CEA-45CD-B32E-B19CD3C2C2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70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6FD0B-33E8-BD44-8FC0-632CF81E5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050E12-0F5A-F440-8BA5-F9EF7EF00D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CD2353-2C5C-AE4B-946A-AD2B63B31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8393-A01A-F04F-8184-8E3E81B0EEC6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09F3C5-CED1-BA4E-9F6C-2E5C02E1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73154-5E17-324C-ABCB-1528FEE20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29E8-3363-3347-AFAB-E27C4D52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3421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0D83E-E340-FDE3-3FB0-A65721304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0F28FF-59D6-0AA3-FB84-F16145598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B8B1-3126-439A-8054-F625EDCC4533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AB9110-A126-43FF-ECB4-0C409BD5B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2E7A52-99E5-1CA3-2CEA-3032D5F66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CEFC-2CEA-45CD-B32E-B19CD3C2C2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2364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F0191A-A722-A08F-6566-B7E10635D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B8B1-3126-439A-8054-F625EDCC4533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1E0EB5-1103-D13E-FBE8-06C243478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E7627D-1ACC-2412-C308-1B0F55743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CEFC-2CEA-45CD-B32E-B19CD3C2C2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9479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452BE-E32D-14F5-7EF8-1A1C21BC4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8057E-98F8-9B95-C9C2-CDF289E9B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61E56-AA9B-1BC3-3881-16B97531E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8A9F1A-7AE0-73E0-76BE-FC6594F08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B8B1-3126-439A-8054-F625EDCC4533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D8FA61-02B1-8BF5-931F-70B7F4027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ED7828-351A-DE10-8224-BEF943343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CEFC-2CEA-45CD-B32E-B19CD3C2C2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298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DC491-6952-7155-1E8E-04FCA1A1B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19070B-9146-F7D8-FED0-CBF73363C1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216F72-1BCA-2602-C56F-14F04B8BDA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FE29CF-A6D3-7F3A-0BA3-574F83653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B8B1-3126-439A-8054-F625EDCC4533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FE6E8F-7DEE-2F0A-3018-81C3797B8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7B33FF-D9D7-0256-5DE7-B9A30C2DA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CEFC-2CEA-45CD-B32E-B19CD3C2C2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8312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06B5E-48CE-FC2B-6A2C-83DF9A72D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206321-D367-596A-647A-D6483B555A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82F7B-249B-2405-50DB-03410511F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B8B1-3126-439A-8054-F625EDCC4533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4B8D6-69B8-55AD-3B91-C2C910869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2C88F-B4ED-7A9A-F4D2-3DB087BF4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CEFC-2CEA-45CD-B32E-B19CD3C2C2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3195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CA8884-E13E-4C1A-517A-5ECDF99FC4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65FCE1-F0D2-6106-C562-21239A89A2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43E29-1D9C-01DE-7DD3-E63B055D3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B8B1-3126-439A-8054-F625EDCC4533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DD8C8-A8D7-792A-3C16-F8381B73A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9BA45-18CE-E8B6-C9C7-06A4EF09E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CEFC-2CEA-45CD-B32E-B19CD3C2C2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23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7EC52-5EC3-B544-AB47-C656441A0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9BD70-BEB0-5B44-AD54-C545181AED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758B25-9DEA-F14E-BE84-2AB61D1697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811F5D-513D-2B46-B7F8-AC8F8073B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8393-A01A-F04F-8184-8E3E81B0EEC6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3DD9E2-C98D-7F49-B993-D751754E9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E81303-31DE-B343-8396-D321BDF98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29E8-3363-3347-AFAB-E27C4D52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54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DC3FD-2958-FF42-95F7-F974AFEDC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3D0D08-5DF4-7643-9A9C-2CA96A6D9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92EE14-C10D-304D-8109-A28BBBF8D3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DE1D11-B3A7-0443-92A7-B06529488D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C025AC-44B4-794E-A876-4A83B41553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424899-8F3E-AC47-922B-B619D465E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8393-A01A-F04F-8184-8E3E81B0EEC6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450477-0A3D-E64C-9491-A18845959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0A31F2-117D-BC45-92C1-D97C3BC32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29E8-3363-3347-AFAB-E27C4D52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42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B5599-C5D8-1F4E-84ED-2CA18C605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D9F137-03A2-BF42-A008-6FBD3E58D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8393-A01A-F04F-8184-8E3E81B0EEC6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B435AE-E3FC-6444-A069-3842ED7AB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CE63FE-9456-1E49-ACC7-5F75ED56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29E8-3363-3347-AFAB-E27C4D52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87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2D59B1-ADF9-3048-9890-AE50DC6BF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8393-A01A-F04F-8184-8E3E81B0EEC6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FA711A-EE53-EA4A-8D22-90A3E900D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A8003D-DCD8-B546-95F6-C002DC05F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29E8-3363-3347-AFAB-E27C4D52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58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C3EB3-EB9D-884D-86BE-3BB843033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D0B4D-9D79-7848-B446-CA1CD9BE3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D3C9A6-9244-8B42-9D65-A4A696D658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488DFB-1084-6C42-BB55-46156AC38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8393-A01A-F04F-8184-8E3E81B0EEC6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B8A473-64FF-9A46-A103-238ECE18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3CA6B-F13E-394B-B1B0-9A4B5BF84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29E8-3363-3347-AFAB-E27C4D52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6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6A315-ED89-684B-9CBF-DC423B5BD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EE87B-8C3E-804D-9A2E-59F7B39346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D1954-E462-BA48-A9D3-CB96CB0B80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23CA22-E1A7-8F42-A789-83B30AAB1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8393-A01A-F04F-8184-8E3E81B0EEC6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38C7A9-0A83-8B44-8812-686630C64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5EAF0E-3C99-F548-B399-9E2CBA389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29E8-3363-3347-AFAB-E27C4D52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80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FE022A-F136-4545-8E4F-970D04ABA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483278-F188-6548-B491-8A8C6C0D0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53AD8-8D0F-2E4B-B5BC-F79676C03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08393-A01A-F04F-8184-8E3E81B0EEC6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472265-7116-C945-ADE2-F05A81A2E3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B5F86-439D-5048-81FA-EBEFE9693F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229E8-3363-3347-AFAB-E27C4D52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7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004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A9FE95-11DC-0A8F-16E1-153567E22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AED402-8F34-1F2E-1B22-2A9B0B479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A6087-779E-65F8-0A94-0F19A79FC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7B8B1-3126-439A-8054-F625EDCC4533}" type="datetimeFigureOut">
              <a:rPr lang="en-GB" smtClean="0"/>
              <a:t>23/06/2026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8982C-FFE8-7946-C935-90DC98823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D5ABE-7B14-FDE6-25FF-A34E14802E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ECEFC-2CEA-45CD-B32E-B19CD3C2C2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0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Wendy.Harrison@newdur.ac.uk" TargetMode="External"/><Relationship Id="rId4" Type="http://schemas.openxmlformats.org/officeDocument/2006/relationships/hyperlink" Target="mailto:Stephen.Ireland@newdur.ac.u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62455" y="2644170"/>
            <a:ext cx="64622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Get ready for </a:t>
            </a:r>
          </a:p>
          <a:p>
            <a:r>
              <a:rPr lang="en-US" sz="4800" b="1" i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Sixth Form!</a:t>
            </a:r>
          </a:p>
        </p:txBody>
      </p:sp>
    </p:spTree>
    <p:extLst>
      <p:ext uri="{BB962C8B-B14F-4D97-AF65-F5344CB8AC3E}">
        <p14:creationId xmlns:p14="http://schemas.microsoft.com/office/powerpoint/2010/main" val="267088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268763" y="1181341"/>
            <a:ext cx="6960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itchFamily="2" charset="77"/>
                <a:ea typeface="+mn-ea"/>
                <a:cs typeface="Poppins SemiBold" pitchFamily="2" charset="77"/>
              </a:rPr>
              <a:t>Progression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itchFamily="2" charset="77"/>
                <a:ea typeface="+mn-ea"/>
                <a:cs typeface="Poppins SemiBold" pitchFamily="2" charset="77"/>
              </a:rPr>
              <a:t>University &amp; Career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572B375-A109-C346-B98A-74EE93330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109" y="3306769"/>
            <a:ext cx="397483" cy="415148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081" y="3286012"/>
            <a:ext cx="437231" cy="456663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9891" y="3286012"/>
            <a:ext cx="437231" cy="4566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00236C-5678-494D-A962-0CE7C08CC31C}"/>
              </a:ext>
            </a:extLst>
          </p:cNvPr>
          <p:cNvSpPr txBox="1"/>
          <p:nvPr/>
        </p:nvSpPr>
        <p:spPr>
          <a:xfrm>
            <a:off x="866919" y="3837014"/>
            <a:ext cx="34018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2A7DE1"/>
                </a:solidFill>
                <a:effectLst/>
                <a:uLnTx/>
                <a:uFillTx/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Personal statements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2A7DE1"/>
              </a:solidFill>
              <a:effectLst/>
              <a:uLnTx/>
              <a:uFillTx/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2A7DE1"/>
                </a:solidFill>
                <a:effectLst/>
                <a:uLnTx/>
                <a:uFillTx/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Student Finance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2A7DE1"/>
              </a:solidFill>
              <a:effectLst/>
              <a:uLnTx/>
              <a:uFillTx/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2A7DE1"/>
                </a:solidFill>
                <a:effectLst/>
                <a:uLnTx/>
                <a:uFillTx/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Supported Progression Schemes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4486015" y="3821625"/>
            <a:ext cx="340184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2A7DE1"/>
                </a:solidFill>
                <a:effectLst/>
                <a:uLnTx/>
                <a:uFillTx/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Independent careers advice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2A7DE1"/>
              </a:solidFill>
              <a:effectLst/>
              <a:uLnTx/>
              <a:uFillTx/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2A7DE1"/>
                </a:solidFill>
                <a:effectLst/>
                <a:uLnTx/>
                <a:uFillTx/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University open days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2A7DE1"/>
              </a:solidFill>
              <a:effectLst/>
              <a:uLnTx/>
              <a:uFillTx/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2A7DE1"/>
                </a:solidFill>
                <a:effectLst/>
                <a:uLnTx/>
                <a:uFillTx/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UCAS guidance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2A7DE1"/>
              </a:solidFill>
              <a:effectLst/>
              <a:uLnTx/>
              <a:uFillTx/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599C4D-7D27-E340-9603-58A039B0A73E}"/>
              </a:ext>
            </a:extLst>
          </p:cNvPr>
          <p:cNvSpPr txBox="1"/>
          <p:nvPr/>
        </p:nvSpPr>
        <p:spPr>
          <a:xfrm>
            <a:off x="8159891" y="3816016"/>
            <a:ext cx="34018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2A7DE1"/>
                </a:solidFill>
                <a:effectLst/>
                <a:uLnTx/>
                <a:uFillTx/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Oxbridge application support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2A7DE1"/>
              </a:solidFill>
              <a:effectLst/>
              <a:uLnTx/>
              <a:uFillTx/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2A7DE1"/>
                </a:solidFill>
                <a:effectLst/>
                <a:uLnTx/>
                <a:uFillTx/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Interview preparation </a:t>
            </a:r>
          </a:p>
        </p:txBody>
      </p:sp>
    </p:spTree>
    <p:extLst>
      <p:ext uri="{BB962C8B-B14F-4D97-AF65-F5344CB8AC3E}">
        <p14:creationId xmlns:p14="http://schemas.microsoft.com/office/powerpoint/2010/main" val="2734312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1501BD-08B6-C447-BEBA-64479881D2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531613" y="850932"/>
            <a:ext cx="6331116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>
                <a:solidFill>
                  <a:srgbClr val="F5AEBF"/>
                </a:solidFill>
                <a:latin typeface="Poppins"/>
                <a:cs typeface="Poppins" pitchFamily="2" charset="77"/>
              </a:rPr>
              <a:t>Progression from A Levels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64DDE8-9188-4DCF-986A-EF5899872FE2}"/>
              </a:ext>
            </a:extLst>
          </p:cNvPr>
          <p:cNvSpPr txBox="1"/>
          <p:nvPr/>
        </p:nvSpPr>
        <p:spPr>
          <a:xfrm>
            <a:off x="269675" y="2821028"/>
            <a:ext cx="6854991" cy="20621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latin typeface="Source Sans Pro"/>
                <a:ea typeface="Source Sans Pro"/>
              </a:rPr>
              <a:t>University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latin typeface="Source Sans Pro"/>
                <a:ea typeface="Source Sans Pro"/>
              </a:rPr>
              <a:t>NCD degree programmes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latin typeface="Source Sans Pro"/>
                <a:ea typeface="Source Sans Pro"/>
              </a:rPr>
              <a:t>Higher Apprenticeship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>
              <a:latin typeface="Source Sans Pro"/>
              <a:ea typeface="Source Sans Pro"/>
            </a:endParaRPr>
          </a:p>
          <a:p>
            <a:r>
              <a:rPr lang="en-GB" sz="1600">
                <a:latin typeface="Source Sans Pro"/>
                <a:ea typeface="Source Sans Pro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60352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4618CC-C90A-451D-FE87-7E5638DBA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961259D-605E-E200-FF9F-7C8C71D7C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2ADC39-4EFF-4520-537F-8331AD6B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00074"/>
            <a:ext cx="6035040" cy="767932"/>
          </a:xfrm>
        </p:spPr>
        <p:txBody>
          <a:bodyPr anchor="b">
            <a:normAutofit/>
          </a:bodyPr>
          <a:lstStyle/>
          <a:p>
            <a:r>
              <a:rPr lang="en-US" dirty="0">
                <a:latin typeface="Calibri Light"/>
                <a:ea typeface="Calibri Light"/>
                <a:cs typeface="Cavolini"/>
              </a:rPr>
              <a:t>What They Did Next</a:t>
            </a:r>
            <a:endParaRPr lang="en-GB">
              <a:latin typeface="Calibri Light"/>
              <a:ea typeface="Calibri Light"/>
              <a:cs typeface="Cavolin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12533-6B22-CFCA-4A03-C2E1D2FDF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1367342"/>
            <a:ext cx="6739217" cy="494201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endParaRPr lang="en-US" sz="1800" b="1" dirty="0">
              <a:latin typeface="Calibri"/>
              <a:ea typeface="Calibri"/>
              <a:cs typeface="Cavolini"/>
            </a:endParaRP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Meet Liv!</a:t>
            </a:r>
            <a:endParaRPr lang="en-US">
              <a:latin typeface="Calibri"/>
              <a:ea typeface="Calibri"/>
              <a:cs typeface="Calibri"/>
            </a:endParaRP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Studied A Level Politics, English Literature and History as well as Extended Project Qualification 2021-2023</a:t>
            </a:r>
            <a:endParaRPr lang="en-US">
              <a:latin typeface="Calibri"/>
              <a:ea typeface="Calibri"/>
              <a:cs typeface="Calibri"/>
            </a:endParaRP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Achieved A* in all four subjects</a:t>
            </a: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Currently reading Politics at the University of Manchester </a:t>
            </a:r>
          </a:p>
          <a:p>
            <a:endParaRPr lang="en-US" sz="1800" b="1" dirty="0">
              <a:latin typeface="Calibri"/>
              <a:ea typeface="Calibri"/>
              <a:cs typeface="Cavolini" panose="03000502040302020204" pitchFamily="66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ea typeface="Calibri"/>
                <a:cs typeface="Calibri"/>
              </a:rPr>
              <a:t>“The support and encouragement I received from my teachers at NCD (especially Chris and Jo) was unmatched. I was continually encouraged to push my work and my belief in myself - giving me the confidence to apply to universities, internships and work experience </a:t>
            </a:r>
            <a:r>
              <a:rPr lang="en-US" sz="2000" err="1">
                <a:ea typeface="Calibri"/>
                <a:cs typeface="Calibri"/>
              </a:rPr>
              <a:t>programmes</a:t>
            </a:r>
            <a:r>
              <a:rPr lang="en-US" sz="2000" dirty="0">
                <a:ea typeface="Calibri"/>
                <a:cs typeface="Calibri"/>
              </a:rPr>
              <a:t> I would not have otherwise applied to! The student support and teaching at NCD were incredibly valuable to my career journey.”</a:t>
            </a:r>
          </a:p>
          <a:p>
            <a:pPr>
              <a:lnSpc>
                <a:spcPct val="150000"/>
              </a:lnSpc>
            </a:pPr>
            <a:endParaRPr lang="en-US" sz="2000" dirty="0">
              <a:ea typeface="Calibri"/>
              <a:cs typeface="Calibri"/>
            </a:endParaRPr>
          </a:p>
          <a:p>
            <a:endParaRPr lang="en-US" sz="1800"/>
          </a:p>
        </p:txBody>
      </p:sp>
      <p:pic>
        <p:nvPicPr>
          <p:cNvPr id="4" name="Picture 3" descr="A child smiling at the camera&#10;&#10;AI-generated content may be incorrect.">
            <a:extLst>
              <a:ext uri="{FF2B5EF4-FFF2-40B4-BE49-F238E27FC236}">
                <a16:creationId xmlns:a16="http://schemas.microsoft.com/office/drawing/2014/main" id="{59572EC5-1079-E5F4-4CD3-FD84DC50B7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3" b="6988"/>
          <a:stretch>
            <a:fillRect/>
          </a:stretch>
        </p:blipFill>
        <p:spPr>
          <a:xfrm>
            <a:off x="7345680" y="10"/>
            <a:ext cx="484632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385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E267A9A-3339-F8E6-CD25-1670F4B86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92E4FD-7E28-6AE3-9AAE-5DAD48C67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2854" y="1067039"/>
            <a:ext cx="4495995" cy="1350226"/>
          </a:xfrm>
        </p:spPr>
        <p:txBody>
          <a:bodyPr anchor="b">
            <a:normAutofit/>
          </a:bodyPr>
          <a:lstStyle/>
          <a:p>
            <a:r>
              <a:rPr lang="en-US" dirty="0">
                <a:latin typeface="Calibri"/>
                <a:ea typeface="Calibri"/>
                <a:cs typeface="Cavolini"/>
              </a:rPr>
              <a:t>What They Did Next</a:t>
            </a:r>
            <a:endParaRPr lang="en-GB">
              <a:latin typeface="Calibri"/>
              <a:ea typeface="Calibri"/>
              <a:cs typeface="Cavolin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7A7254-EE7B-E290-2F3D-2538B4D913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3" b="5254"/>
          <a:stretch>
            <a:fillRect/>
          </a:stretch>
        </p:blipFill>
        <p:spPr>
          <a:xfrm>
            <a:off x="1172675" y="1067039"/>
            <a:ext cx="4618525" cy="464847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AF3C3-D517-5F22-23BA-9442E1705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2854" y="2501146"/>
            <a:ext cx="4495996" cy="321437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500" b="1" dirty="0">
                <a:latin typeface="Calibri"/>
                <a:ea typeface="Calibri"/>
                <a:cs typeface="Cavolini"/>
              </a:rPr>
              <a:t>Meet Jodie</a:t>
            </a:r>
          </a:p>
          <a:p>
            <a:r>
              <a:rPr lang="en-US" sz="1500" b="1" dirty="0">
                <a:latin typeface="Calibri"/>
                <a:ea typeface="Calibri"/>
                <a:cs typeface="Cavolini"/>
              </a:rPr>
              <a:t>Studied A Level Sociology, Law and Criminology at NCD 2015-2017</a:t>
            </a:r>
          </a:p>
          <a:p>
            <a:r>
              <a:rPr lang="en-US" sz="1500" b="1" dirty="0">
                <a:latin typeface="Calibri"/>
                <a:ea typeface="Calibri"/>
                <a:cs typeface="Cavolini"/>
              </a:rPr>
              <a:t>Law degree at Northumbria University</a:t>
            </a:r>
          </a:p>
          <a:p>
            <a:r>
              <a:rPr lang="en-US" sz="1500" b="1" dirty="0">
                <a:latin typeface="Calibri"/>
                <a:ea typeface="Calibri"/>
                <a:cs typeface="Cavolini"/>
              </a:rPr>
              <a:t>Worked in the South of France in Toulon and Saint Tropez as part of her degree</a:t>
            </a:r>
          </a:p>
          <a:p>
            <a:r>
              <a:rPr lang="en-US" sz="1500" b="1" dirty="0">
                <a:latin typeface="Calibri"/>
                <a:ea typeface="Calibri"/>
                <a:cs typeface="Cavolini"/>
              </a:rPr>
              <a:t>Worked for Northern Space and Security Ltd</a:t>
            </a:r>
          </a:p>
          <a:p>
            <a:r>
              <a:rPr lang="en-US" sz="1500" b="1" dirty="0">
                <a:latin typeface="Calibri"/>
                <a:ea typeface="Calibri"/>
                <a:cs typeface="Cavolini"/>
              </a:rPr>
              <a:t>Worked at David Gray Solicitors in Newcastle as a Wills and Probates solicitor.</a:t>
            </a:r>
          </a:p>
          <a:p>
            <a:r>
              <a:rPr lang="en-US" sz="1500" b="1" dirty="0">
                <a:ea typeface="Calibri"/>
                <a:cs typeface="Cavolini"/>
              </a:rPr>
              <a:t>Has returned to NCD to take up a role in our administration services.</a:t>
            </a:r>
          </a:p>
          <a:p>
            <a:endParaRPr lang="en-US" sz="1500"/>
          </a:p>
          <a:p>
            <a:endParaRPr lang="en-US" sz="1500"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56415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49">
            <a:extLst>
              <a:ext uri="{FF2B5EF4-FFF2-40B4-BE49-F238E27FC236}">
                <a16:creationId xmlns:a16="http://schemas.microsoft.com/office/drawing/2014/main" id="{37B65277-82C6-6D08-6DCA-4A7DCC3B7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418CF1-F04F-ECC4-4DDB-98A7651D3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03504"/>
            <a:ext cx="5862396" cy="1527048"/>
          </a:xfrm>
        </p:spPr>
        <p:txBody>
          <a:bodyPr anchor="b">
            <a:normAutofit/>
          </a:bodyPr>
          <a:lstStyle/>
          <a:p>
            <a:r>
              <a:rPr lang="en-US" dirty="0">
                <a:latin typeface="Calibri"/>
                <a:ea typeface="Calibri"/>
                <a:cs typeface="Cavolini"/>
              </a:rPr>
              <a:t>What They Did Next</a:t>
            </a:r>
            <a:endParaRPr lang="en-GB" dirty="0">
              <a:latin typeface="Calibri"/>
              <a:ea typeface="Calibri"/>
              <a:cs typeface="Cavolin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A186F-6987-B438-F3B1-2A755A6D6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2212848"/>
            <a:ext cx="5862396" cy="409651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b="1" dirty="0">
                <a:latin typeface="Calibri"/>
                <a:ea typeface="Calibri"/>
                <a:cs typeface="Cavolini"/>
              </a:rPr>
              <a:t>Meet Lisa (and Lola!)</a:t>
            </a: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Studied A level Sociology at NCD 2012-2014</a:t>
            </a: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BSc (Hons) in Sociology at Chester University</a:t>
            </a: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MA in Media and Cultural Studies at Sunderland University</a:t>
            </a: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PGCE in Post Compulsory Education and Training at Sunderland University</a:t>
            </a: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GCSE Math's teacher at Darlington College</a:t>
            </a: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October 2022- present PhD in Media and Communications at Sunderland University and Sociology lecturer at NCD!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33BA2F-1E21-9683-E131-C8EF5DAE0D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3" b="2247"/>
          <a:stretch/>
        </p:blipFill>
        <p:spPr>
          <a:xfrm>
            <a:off x="7091395" y="1102439"/>
            <a:ext cx="4681506" cy="468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952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7B65277-82C6-6D08-6DCA-4A7DCC3B7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92E4FD-7E28-6AE3-9AAE-5DAD48C67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03504"/>
            <a:ext cx="5862396" cy="1256973"/>
          </a:xfrm>
        </p:spPr>
        <p:txBody>
          <a:bodyPr anchor="b">
            <a:normAutofit/>
          </a:bodyPr>
          <a:lstStyle/>
          <a:p>
            <a:r>
              <a:rPr lang="en-US" dirty="0">
                <a:latin typeface="Calibri"/>
                <a:ea typeface="Calibri"/>
                <a:cs typeface="Cavolini"/>
              </a:rPr>
              <a:t>What They Did Next</a:t>
            </a:r>
            <a:endParaRPr lang="en-GB">
              <a:latin typeface="Calibri"/>
              <a:ea typeface="Calibri"/>
              <a:cs typeface="Cavolin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AF3C3-D517-5F22-23BA-9442E1705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2212848"/>
            <a:ext cx="5862396" cy="4096512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1800" b="1" dirty="0">
              <a:latin typeface="Calibri"/>
              <a:ea typeface="Calibri"/>
              <a:cs typeface="Cavolini"/>
            </a:endParaRP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Our very own Debs!</a:t>
            </a: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Studied A Level Sociology at NCD 2007- 2009</a:t>
            </a: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BSC (Hons) in Sociology at Northumbria University </a:t>
            </a: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PGCE in Post Compulsory Education and Training at NCD (Teesside)</a:t>
            </a: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Learning Support Assistant at NCD</a:t>
            </a:r>
          </a:p>
          <a:p>
            <a:r>
              <a:rPr lang="en-US" sz="1800" b="1" dirty="0">
                <a:latin typeface="Calibri"/>
                <a:ea typeface="Calibri"/>
                <a:cs typeface="Cavolini"/>
              </a:rPr>
              <a:t>Criminology/Sociology Lecturer at NCD</a:t>
            </a:r>
          </a:p>
          <a:p>
            <a:endParaRPr lang="en-US" sz="1800" b="1"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endParaRPr lang="en-US" sz="1800"/>
          </a:p>
          <a:p>
            <a:endParaRPr lang="en-US" sz="18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7E066C-B4C2-C596-3345-5DBDF6DB2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2447" y="433384"/>
            <a:ext cx="4519401" cy="601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815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558070" y="1150113"/>
            <a:ext cx="6960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itchFamily="2" charset="77"/>
                <a:ea typeface="+mn-ea"/>
                <a:cs typeface="Poppins SemiBold" pitchFamily="2" charset="77"/>
              </a:rPr>
              <a:t>Progression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572B375-A109-C346-B98A-74EE93330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3671" y="4050573"/>
            <a:ext cx="397483" cy="415148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5592" y="2280608"/>
            <a:ext cx="437231" cy="456663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2782" y="2235344"/>
            <a:ext cx="437231" cy="4566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00236C-5678-494D-A962-0CE7C08CC31C}"/>
              </a:ext>
            </a:extLst>
          </p:cNvPr>
          <p:cNvSpPr txBox="1"/>
          <p:nvPr/>
        </p:nvSpPr>
        <p:spPr>
          <a:xfrm>
            <a:off x="5604136" y="4104165"/>
            <a:ext cx="3401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2A7DE1"/>
                </a:solidFill>
                <a:effectLst/>
                <a:uLnTx/>
                <a:uFillTx/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University of Newcastle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5604136" y="2340882"/>
            <a:ext cx="2272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2A7DE1"/>
                </a:solidFill>
                <a:effectLst/>
                <a:uLnTx/>
                <a:uFillTx/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Durham University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599C4D-7D27-E340-9603-58A039B0A73E}"/>
              </a:ext>
            </a:extLst>
          </p:cNvPr>
          <p:cNvSpPr txBox="1"/>
          <p:nvPr/>
        </p:nvSpPr>
        <p:spPr>
          <a:xfrm>
            <a:off x="8430712" y="2340882"/>
            <a:ext cx="2270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2A7DE1"/>
                </a:solidFill>
                <a:effectLst/>
                <a:uLnTx/>
                <a:uFillTx/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Teesside University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16B5A0-0A21-4821-877E-F0EE799AD1ED}"/>
              </a:ext>
            </a:extLst>
          </p:cNvPr>
          <p:cNvSpPr txBox="1"/>
          <p:nvPr/>
        </p:nvSpPr>
        <p:spPr>
          <a:xfrm>
            <a:off x="5672823" y="4571250"/>
            <a:ext cx="34018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Chemistry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Biomedical Sciences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Marine Biology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English Literature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Engineering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Law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E9297E-1F8F-42FA-A1FD-0F0051AC15EC}"/>
              </a:ext>
            </a:extLst>
          </p:cNvPr>
          <p:cNvSpPr txBox="1"/>
          <p:nvPr/>
        </p:nvSpPr>
        <p:spPr>
          <a:xfrm>
            <a:off x="5604136" y="2820538"/>
            <a:ext cx="3401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Law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Archaeology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46FE16-0B44-457B-9312-A1ACCCB4334B}"/>
              </a:ext>
            </a:extLst>
          </p:cNvPr>
          <p:cNvSpPr txBox="1"/>
          <p:nvPr/>
        </p:nvSpPr>
        <p:spPr>
          <a:xfrm>
            <a:off x="8480013" y="2906848"/>
            <a:ext cx="2492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Crime Scene Science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Nursing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Forensic Psychology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C505018-0E52-45D4-8923-E7F61DA72A3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07569" y="947391"/>
            <a:ext cx="4667901" cy="496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499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EF1C08-B741-F847-A142-F02F6AAED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B07EF89-4139-8745-B992-D945B1078F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907" t="2365" r="1533" b="92043"/>
          <a:stretch/>
        </p:blipFill>
        <p:spPr>
          <a:xfrm>
            <a:off x="10840064" y="162232"/>
            <a:ext cx="1165123" cy="38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383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8DF3CA-1B65-87F6-A17E-1E13F2FBC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39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D00198-1F03-23EC-D13A-13F5A95C8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14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smiling at the camera&#10;&#10;Description automatically generated with low confidence">
            <a:extLst>
              <a:ext uri="{FF2B5EF4-FFF2-40B4-BE49-F238E27FC236}">
                <a16:creationId xmlns:a16="http://schemas.microsoft.com/office/drawing/2014/main" id="{4CD2AE97-8EFD-C14C-8AF6-5F6B6F00FD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3D0FC-180F-441E-AC79-DD79DC0D1A91}"/>
              </a:ext>
            </a:extLst>
          </p:cNvPr>
          <p:cNvSpPr txBox="1"/>
          <p:nvPr/>
        </p:nvSpPr>
        <p:spPr>
          <a:xfrm>
            <a:off x="6036928" y="1200795"/>
            <a:ext cx="633111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>
                <a:solidFill>
                  <a:srgbClr val="F5AEBF"/>
                </a:solidFill>
                <a:latin typeface="Poppins"/>
                <a:cs typeface="Poppins" pitchFamily="2" charset="77"/>
              </a:rPr>
              <a:t>Welcome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6C3780-C7CE-4546-A5BF-19BDF1E9AC83}"/>
              </a:ext>
            </a:extLst>
          </p:cNvPr>
          <p:cNvSpPr txBox="1"/>
          <p:nvPr/>
        </p:nvSpPr>
        <p:spPr>
          <a:xfrm>
            <a:off x="5601886" y="2275823"/>
            <a:ext cx="5951939" cy="42165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Enrolment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Welcome events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First day of term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What to expect in your first week and first term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Equipment and resources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College life and college facilities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Travel passes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Keeping in touch over the Summer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>
              <a:solidFill>
                <a:schemeClr val="bg1"/>
              </a:solidFill>
              <a:latin typeface="Source Sans Pro"/>
              <a:ea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162879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4A5658-B65F-6481-C8FB-0FA474A57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8349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509828-8E6D-2C79-63D1-24BD83706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510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A0B546-DE22-0B88-B6BC-BA77F8E79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61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C00FD1-D01C-6A0D-0AC9-5D9CF5AE5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7179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AF5C11-A063-62FF-D006-1F86D5BC0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470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1230E0-87A2-1A1B-4B30-2992C62D0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850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2D3437-56DC-5396-5F81-968DF563A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486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in firefighter outfit with pictures of people&#10;&#10;AI-generated content may be incorrect.">
            <a:extLst>
              <a:ext uri="{FF2B5EF4-FFF2-40B4-BE49-F238E27FC236}">
                <a16:creationId xmlns:a16="http://schemas.microsoft.com/office/drawing/2014/main" id="{777CBE08-B0AA-78DB-CFAC-CA90AE1F5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5033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1CAD4-BE73-328E-09F2-6CE641B3C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8631BC5-320E-68C5-94F4-0CA77D0CD15E}"/>
              </a:ext>
            </a:extLst>
          </p:cNvPr>
          <p:cNvSpPr txBox="1"/>
          <p:nvPr/>
        </p:nvSpPr>
        <p:spPr>
          <a:xfrm>
            <a:off x="721196" y="711424"/>
            <a:ext cx="6331116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dirty="0">
                <a:latin typeface="Poppins SemiBold"/>
                <a:cs typeface="Poppins SemiBold"/>
              </a:rPr>
              <a:t>Check your inbox!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05E760-1831-BA62-1B9B-10ACD4B9FD06}"/>
              </a:ext>
            </a:extLst>
          </p:cNvPr>
          <p:cNvSpPr txBox="1"/>
          <p:nvPr/>
        </p:nvSpPr>
        <p:spPr>
          <a:xfrm>
            <a:off x="721196" y="2593680"/>
            <a:ext cx="6743521" cy="31282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800" b="1" i="1" dirty="0">
                <a:ea typeface="+mn-lt"/>
                <a:cs typeface="+mn-lt"/>
              </a:rPr>
              <a:t>Additional Details Form</a:t>
            </a:r>
            <a:r>
              <a:rPr lang="en-US" sz="2400" b="1" dirty="0">
                <a:ea typeface="+mn-lt"/>
                <a:cs typeface="+mn-lt"/>
              </a:rPr>
              <a:t> </a:t>
            </a:r>
            <a:endParaRPr lang="en-US"/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400" b="1" dirty="0">
                <a:ea typeface="+mn-lt"/>
                <a:cs typeface="+mn-lt"/>
              </a:rPr>
              <a:t>Email for New Applicants – please complete this as soon as possible if you have not already done so.</a:t>
            </a:r>
            <a:endParaRPr lang="en-US" dirty="0"/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400" b="1" dirty="0">
                <a:ea typeface="Calibri"/>
                <a:cs typeface="Calibri"/>
              </a:rPr>
              <a:t>Thank you!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en-US" sz="2400" b="1" dirty="0">
              <a:ea typeface="Calibri"/>
              <a:cs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179AE3-FD72-7852-27DE-8ACEBA68CD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4717" y="250785"/>
            <a:ext cx="5139690" cy="54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1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43CC6-962F-D0E6-19CD-B903A4579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22A8EE5-BA96-404F-5E2F-D9CB99498E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32BB85-8998-2709-403F-07B066FCB000}"/>
              </a:ext>
            </a:extLst>
          </p:cNvPr>
          <p:cNvSpPr txBox="1"/>
          <p:nvPr/>
        </p:nvSpPr>
        <p:spPr>
          <a:xfrm>
            <a:off x="5751313" y="1174782"/>
            <a:ext cx="6331116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>
                <a:solidFill>
                  <a:srgbClr val="F5AEBF"/>
                </a:solidFill>
                <a:latin typeface="Poppins"/>
                <a:cs typeface="Poppins"/>
              </a:rPr>
              <a:t>Dates for your diary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A7B246-CC58-003F-7B4A-121A9217AEEB}"/>
              </a:ext>
            </a:extLst>
          </p:cNvPr>
          <p:cNvSpPr txBox="1"/>
          <p:nvPr/>
        </p:nvSpPr>
        <p:spPr>
          <a:xfrm>
            <a:off x="5017888" y="3040552"/>
            <a:ext cx="6854991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600" dirty="0">
                <a:latin typeface="Source Sans Pro"/>
                <a:ea typeface="Source Sans Pro"/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449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C1657E-5BB7-F740-84DD-58F40CF121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64DDE8-9188-4DCF-986A-EF5899872FE2}"/>
              </a:ext>
            </a:extLst>
          </p:cNvPr>
          <p:cNvSpPr txBox="1"/>
          <p:nvPr/>
        </p:nvSpPr>
        <p:spPr>
          <a:xfrm>
            <a:off x="546039" y="2069316"/>
            <a:ext cx="8953088" cy="29238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1">
              <a:latin typeface="Source Sans Pro"/>
              <a:ea typeface="Source Sans Pro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>
                <a:latin typeface="Source Sans Pro"/>
                <a:ea typeface="Source Sans Pro"/>
              </a:rPr>
              <a:t>Enrolment – Thursday 20th and Friday 21st </a:t>
            </a:r>
            <a:r>
              <a:rPr lang="en-GB" sz="2800" b="1" dirty="0">
                <a:latin typeface="Source Sans Pro"/>
                <a:ea typeface="Source Sans Pro"/>
              </a:rPr>
              <a:t> August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>
                <a:latin typeface="Source Sans Pro"/>
                <a:ea typeface="Source Sans Pro"/>
                <a:cs typeface="Calibri" panose="020F0502020204030204"/>
              </a:rPr>
              <a:t>From 10am</a:t>
            </a:r>
            <a:endParaRPr lang="en-GB">
              <a:latin typeface="Calibri" panose="020F0502020204030204"/>
              <a:ea typeface="Source Sans Pro"/>
              <a:cs typeface="Calibri" panose="020F0502020204030204"/>
            </a:endParaRPr>
          </a:p>
          <a:p>
            <a:endParaRPr lang="en-GB" sz="2800">
              <a:latin typeface="Source Sans Pro"/>
              <a:ea typeface="Source Sans Pro"/>
            </a:endParaRPr>
          </a:p>
          <a:p>
            <a:r>
              <a:rPr lang="en-GB" sz="2800" i="1">
                <a:latin typeface="Source Sans Pro"/>
                <a:ea typeface="Source Sans Pro"/>
              </a:rPr>
              <a:t>Please bring..</a:t>
            </a:r>
          </a:p>
          <a:p>
            <a:r>
              <a:rPr lang="en-GB" sz="2800">
                <a:latin typeface="Source Sans Pro"/>
                <a:ea typeface="Source Sans Pro"/>
              </a:rPr>
              <a:t>Your GCSE results slip</a:t>
            </a:r>
          </a:p>
          <a:p>
            <a:r>
              <a:rPr lang="en-GB" sz="1600" dirty="0">
                <a:latin typeface="Source Sans Pro"/>
                <a:ea typeface="Source Sans Pro"/>
              </a:rPr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874512" y="641382"/>
            <a:ext cx="8496577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>
                <a:solidFill>
                  <a:srgbClr val="F5AEBF"/>
                </a:solidFill>
                <a:latin typeface="Poppins"/>
                <a:cs typeface="Poppins" pitchFamily="2" charset="77"/>
              </a:rPr>
              <a:t>Enrolment to A Levels</a:t>
            </a:r>
          </a:p>
        </p:txBody>
      </p:sp>
    </p:spTree>
    <p:extLst>
      <p:ext uri="{BB962C8B-B14F-4D97-AF65-F5344CB8AC3E}">
        <p14:creationId xmlns:p14="http://schemas.microsoft.com/office/powerpoint/2010/main" val="12221621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B8A4B-A015-0051-C1D6-2A509B4D7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Poppins"/>
                <a:cs typeface="Poppins"/>
              </a:rPr>
              <a:t>Dates for your diary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7C740-54AE-EABA-B0E6-7DFD2FFBFB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latin typeface="Source Sans Pro"/>
                <a:ea typeface="Source Sans Pro"/>
              </a:rPr>
              <a:t>20th and 21st August</a:t>
            </a:r>
            <a:r>
              <a:rPr lang="en-US" dirty="0">
                <a:latin typeface="Source Sans Pro"/>
                <a:ea typeface="Source Sans Pro"/>
              </a:rPr>
              <a:t> – </a:t>
            </a:r>
            <a:r>
              <a:rPr lang="en-US" i="1">
                <a:latin typeface="Source Sans Pro"/>
                <a:ea typeface="Source Sans Pro"/>
              </a:rPr>
              <a:t>enrolment from 10am</a:t>
            </a:r>
            <a:endParaRPr lang="en-US" i="1"/>
          </a:p>
          <a:p>
            <a:r>
              <a:rPr lang="en-US" b="1" dirty="0">
                <a:latin typeface="Source Sans Pro"/>
                <a:ea typeface="Source Sans Pro"/>
              </a:rPr>
              <a:t>1st </a:t>
            </a:r>
            <a:r>
              <a:rPr lang="en-US" b="1">
                <a:latin typeface="Source Sans Pro"/>
                <a:ea typeface="Source Sans Pro"/>
              </a:rPr>
              <a:t>September</a:t>
            </a:r>
            <a:r>
              <a:rPr lang="en-US" dirty="0">
                <a:latin typeface="Source Sans Pro"/>
                <a:ea typeface="Source Sans Pro"/>
              </a:rPr>
              <a:t> – </a:t>
            </a:r>
            <a:r>
              <a:rPr lang="en-US" i="1">
                <a:latin typeface="Source Sans Pro"/>
                <a:ea typeface="Source Sans Pro"/>
              </a:rPr>
              <a:t>teaching begins</a:t>
            </a:r>
            <a:endParaRPr lang="en-US" i="1"/>
          </a:p>
          <a:p>
            <a:r>
              <a:rPr lang="en-US" b="1" dirty="0">
                <a:latin typeface="Source Sans Pro"/>
                <a:ea typeface="Source Sans Pro"/>
              </a:rPr>
              <a:t>Weeks </a:t>
            </a:r>
            <a:r>
              <a:rPr lang="en-US" b="1">
                <a:latin typeface="Source Sans Pro"/>
                <a:ea typeface="Source Sans Pro"/>
              </a:rPr>
              <a:t>beginning</a:t>
            </a:r>
            <a:r>
              <a:rPr lang="en-US" b="1" dirty="0">
                <a:latin typeface="Source Sans Pro"/>
                <a:ea typeface="Source Sans Pro"/>
              </a:rPr>
              <a:t> 30th November 2026 and 1st March 2027</a:t>
            </a:r>
            <a:r>
              <a:rPr lang="en-US" dirty="0">
                <a:latin typeface="Source Sans Pro"/>
                <a:ea typeface="Source Sans Pro"/>
              </a:rPr>
              <a:t> – </a:t>
            </a:r>
            <a:r>
              <a:rPr lang="en-US" i="1" dirty="0">
                <a:latin typeface="Source Sans Pro"/>
                <a:ea typeface="Source Sans Pro"/>
              </a:rPr>
              <a:t>mock exams</a:t>
            </a:r>
          </a:p>
          <a:p>
            <a:r>
              <a:rPr lang="en-US" b="1">
                <a:latin typeface="Source Sans Pro"/>
                <a:ea typeface="Source Sans Pro"/>
              </a:rPr>
              <a:t>Week beginning 10th May</a:t>
            </a:r>
            <a:r>
              <a:rPr lang="en-US" b="1" dirty="0">
                <a:latin typeface="Source Sans Pro"/>
                <a:ea typeface="Source Sans Pro"/>
              </a:rPr>
              <a:t> 2027 </a:t>
            </a:r>
            <a:r>
              <a:rPr lang="en-US" dirty="0">
                <a:latin typeface="Source Sans Pro"/>
                <a:ea typeface="Source Sans Pro"/>
              </a:rPr>
              <a:t>– </a:t>
            </a:r>
            <a:r>
              <a:rPr lang="en-US" i="1" dirty="0">
                <a:latin typeface="Source Sans Pro"/>
                <a:ea typeface="Source Sans Pro"/>
              </a:rPr>
              <a:t>AS exams begin</a:t>
            </a:r>
          </a:p>
          <a:p>
            <a:r>
              <a:rPr lang="en-US" b="1">
                <a:latin typeface="Source Sans Pro"/>
                <a:ea typeface="Source Sans Pro"/>
              </a:rPr>
              <a:t>Friday 18th June 2027</a:t>
            </a:r>
            <a:r>
              <a:rPr lang="en-US">
                <a:latin typeface="Source Sans Pro"/>
                <a:ea typeface="Source Sans Pro"/>
              </a:rPr>
              <a:t> – </a:t>
            </a:r>
            <a:r>
              <a:rPr lang="en-US" i="1">
                <a:latin typeface="Source Sans Pro"/>
                <a:ea typeface="Source Sans Pro"/>
              </a:rPr>
              <a:t>end of academic year</a:t>
            </a:r>
            <a:r>
              <a:rPr lang="en-US" i="1" dirty="0">
                <a:latin typeface="Source Sans Pro"/>
                <a:ea typeface="Source Sans Pro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2615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54B831-F9B1-CBCF-E739-DA5866865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70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8B84C9-E973-FB4E-9E5D-CD3555EA08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66588" y="428625"/>
            <a:ext cx="8543925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Thank you!</a:t>
            </a:r>
          </a:p>
          <a:p>
            <a:pPr algn="ctr"/>
            <a:r>
              <a:rPr lang="en-GB" sz="3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We are looking forward to you joining us in Sixth Form!</a:t>
            </a:r>
          </a:p>
          <a:p>
            <a:endParaRPr lang="en-GB" sz="28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2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Please contact us if you need any further advice and guidance:</a:t>
            </a:r>
          </a:p>
          <a:p>
            <a:endParaRPr lang="en-GB" sz="28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2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Steve Ireland (Head of School)</a:t>
            </a:r>
          </a:p>
          <a:p>
            <a:r>
              <a:rPr lang="en-GB" sz="2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hlinkClick r:id="rId4"/>
              </a:rPr>
              <a:t>Stephen.Ireland@newdur.ac.uk</a:t>
            </a:r>
            <a:endParaRPr lang="en-GB" sz="28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en-GB" sz="28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2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Wendy Harrison (Curriculum Manager for A levels)</a:t>
            </a:r>
          </a:p>
          <a:p>
            <a:r>
              <a:rPr lang="en-GB" sz="2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hlinkClick r:id="rId5"/>
              </a:rPr>
              <a:t>Wendy.Harrison@newdur.ac.uk</a:t>
            </a:r>
            <a:endParaRPr lang="en-GB" sz="28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en-GB" sz="28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245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C1657E-5BB7-F740-84DD-58F40CF121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64DDE8-9188-4DCF-986A-EF5899872FE2}"/>
              </a:ext>
            </a:extLst>
          </p:cNvPr>
          <p:cNvSpPr txBox="1"/>
          <p:nvPr/>
        </p:nvSpPr>
        <p:spPr>
          <a:xfrm>
            <a:off x="118872" y="1301842"/>
            <a:ext cx="9345168" cy="46474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GB" sz="2800" b="1">
              <a:latin typeface="Source Sans Pro"/>
              <a:ea typeface="Source Sans Pro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>
                <a:latin typeface="Source Sans Pro"/>
                <a:ea typeface="Source Sans Pro"/>
              </a:rPr>
              <a:t>Welcome Day – Wednesday 26</a:t>
            </a:r>
            <a:r>
              <a:rPr lang="en-GB" sz="2800" b="1" baseline="30000">
                <a:latin typeface="Source Sans Pro"/>
                <a:ea typeface="Source Sans Pro"/>
              </a:rPr>
              <a:t>th</a:t>
            </a:r>
            <a:r>
              <a:rPr lang="en-GB" sz="2800" b="1">
                <a:latin typeface="Source Sans Pro"/>
                <a:ea typeface="Source Sans Pro"/>
              </a:rPr>
              <a:t> August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>
                <a:latin typeface="Source Sans Pro"/>
                <a:ea typeface="Source Sans Pro"/>
              </a:rPr>
              <a:t>9am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1">
              <a:latin typeface="Source Sans Pro"/>
              <a:ea typeface="Source Sans Pro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b="1">
                <a:latin typeface="Source Sans Pro"/>
                <a:ea typeface="Source Sans Pro"/>
                <a:cs typeface="Calibri"/>
              </a:rPr>
              <a:t>Welcome Fest</a:t>
            </a:r>
            <a:endParaRPr lang="en-GB">
              <a:cs typeface="Calibri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b="1">
                <a:latin typeface="Source Sans Pro"/>
                <a:ea typeface="Source Sans Pro"/>
              </a:rPr>
              <a:t>Meeting with staff to help confirm your subject choices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b="1">
                <a:latin typeface="Source Sans Pro"/>
                <a:ea typeface="Source Sans Pro"/>
              </a:rPr>
              <a:t>Meet Tutors and new friends!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b="1">
                <a:latin typeface="Source Sans Pro"/>
                <a:ea typeface="Source Sans Pro"/>
              </a:rPr>
              <a:t>Introduction to College, tour</a:t>
            </a:r>
          </a:p>
          <a:p>
            <a:pPr lvl="1"/>
            <a:r>
              <a:rPr lang="en-GB" sz="2800" b="1" dirty="0">
                <a:latin typeface="Source Sans Pro"/>
                <a:ea typeface="Source Sans Pro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GB" sz="1600" dirty="0">
                <a:latin typeface="Source Sans Pro"/>
                <a:ea typeface="Source Sans Pro"/>
              </a:rPr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874513" y="641382"/>
            <a:ext cx="633111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>
                <a:solidFill>
                  <a:srgbClr val="F5AEBF"/>
                </a:solidFill>
                <a:latin typeface="Poppins"/>
                <a:cs typeface="Poppins" pitchFamily="2" charset="77"/>
              </a:rPr>
              <a:t>Welcome events</a:t>
            </a:r>
          </a:p>
        </p:txBody>
      </p:sp>
    </p:spTree>
    <p:extLst>
      <p:ext uri="{BB962C8B-B14F-4D97-AF65-F5344CB8AC3E}">
        <p14:creationId xmlns:p14="http://schemas.microsoft.com/office/powerpoint/2010/main" val="2658795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in a pink shirt&#10;&#10;Description automatically generated with low confidence">
            <a:extLst>
              <a:ext uri="{FF2B5EF4-FFF2-40B4-BE49-F238E27FC236}">
                <a16:creationId xmlns:a16="http://schemas.microsoft.com/office/drawing/2014/main" id="{3A235577-0616-2747-8118-679529315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874513" y="641382"/>
            <a:ext cx="633111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>
                <a:solidFill>
                  <a:srgbClr val="F5AEBF"/>
                </a:solidFill>
                <a:latin typeface="Poppins"/>
                <a:cs typeface="Poppins" pitchFamily="2" charset="77"/>
              </a:rPr>
              <a:t>First day of term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64DDE8-9188-4DCF-986A-EF5899872FE2}"/>
              </a:ext>
            </a:extLst>
          </p:cNvPr>
          <p:cNvSpPr txBox="1"/>
          <p:nvPr/>
        </p:nvSpPr>
        <p:spPr>
          <a:xfrm>
            <a:off x="350638" y="1973752"/>
            <a:ext cx="7958861" cy="29238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800" b="1">
              <a:latin typeface="Source Sans Pro"/>
              <a:ea typeface="Source Sans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>
                <a:latin typeface="Source Sans Pro"/>
                <a:ea typeface="Source Sans Pro"/>
              </a:rPr>
              <a:t>Tuesday 1</a:t>
            </a:r>
            <a:r>
              <a:rPr lang="en-GB" sz="2800" b="1" baseline="30000">
                <a:latin typeface="Source Sans Pro"/>
                <a:ea typeface="Source Sans Pro"/>
              </a:rPr>
              <a:t>st</a:t>
            </a:r>
            <a:r>
              <a:rPr lang="en-GB" sz="2800" b="1">
                <a:latin typeface="Source Sans Pro"/>
                <a:ea typeface="Source Sans Pro"/>
              </a:rPr>
              <a:t> September</a:t>
            </a:r>
            <a:endParaRPr lang="en-US" err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>
                <a:latin typeface="Source Sans Pro"/>
                <a:ea typeface="Source Sans Pro"/>
              </a:rPr>
              <a:t>Arrive for 8.30-8.45am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>
                <a:latin typeface="Source Sans Pro"/>
                <a:ea typeface="Source Sans Pro"/>
              </a:rPr>
              <a:t>You will be provided with your timetable that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>
                <a:latin typeface="Source Sans Pro"/>
                <a:ea typeface="Source Sans Pro"/>
              </a:rPr>
              <a:t>Lessons start at 9am</a:t>
            </a:r>
          </a:p>
          <a:p>
            <a:r>
              <a:rPr lang="en-GB" sz="1600" dirty="0">
                <a:latin typeface="Source Sans Pro"/>
                <a:ea typeface="Source Sans Pro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31446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9A2EA6-7661-6648-B848-9013707703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5751313" y="1174782"/>
            <a:ext cx="6331116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>
                <a:solidFill>
                  <a:srgbClr val="F5AEBF"/>
                </a:solidFill>
                <a:latin typeface="Poppins"/>
                <a:cs typeface="Poppins" pitchFamily="2" charset="77"/>
              </a:rPr>
              <a:t>Your first week &amp; first term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64DDE8-9188-4DCF-986A-EF5899872FE2}"/>
              </a:ext>
            </a:extLst>
          </p:cNvPr>
          <p:cNvSpPr txBox="1"/>
          <p:nvPr/>
        </p:nvSpPr>
        <p:spPr>
          <a:xfrm>
            <a:off x="5017888" y="3040552"/>
            <a:ext cx="6854991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latin typeface="Source Sans Pro"/>
                <a:ea typeface="Source Sans Pro"/>
              </a:rPr>
              <a:t>A full introduction to your subjects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latin typeface="Source Sans Pro"/>
                <a:ea typeface="Source Sans Pro"/>
              </a:rPr>
              <a:t>Initial assessments in each subject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latin typeface="Source Sans Pro"/>
                <a:ea typeface="Source Sans Pro"/>
              </a:rPr>
              <a:t>Personal Development</a:t>
            </a:r>
          </a:p>
          <a:p>
            <a:r>
              <a:rPr lang="en-GB" sz="1600">
                <a:latin typeface="Source Sans Pro"/>
                <a:ea typeface="Source Sans Pro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46368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3A7863-F9BD-9F4A-8A10-FFDBE3721B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874513" y="641382"/>
            <a:ext cx="6331116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>
                <a:solidFill>
                  <a:srgbClr val="F5AEBF"/>
                </a:solidFill>
                <a:latin typeface="Poppins"/>
                <a:cs typeface="Poppins" pitchFamily="2" charset="77"/>
              </a:rPr>
              <a:t>Equipment and Resources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64DDE8-9188-4DCF-986A-EF5899872FE2}"/>
              </a:ext>
            </a:extLst>
          </p:cNvPr>
          <p:cNvSpPr txBox="1"/>
          <p:nvPr/>
        </p:nvSpPr>
        <p:spPr>
          <a:xfrm>
            <a:off x="545900" y="2614004"/>
            <a:ext cx="7493200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A file for each of your subjects (bring them to College every day)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Usual stationery for study – pens, pencils, ruler, file paper, calculator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We provide all textbooks for you to use at home and in College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We provide all lab safety equipment (lab coats, safety glasses)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>
              <a:latin typeface="Source Sans Pro"/>
              <a:ea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744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1501BD-08B6-C447-BEBA-64479881D2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531613" y="850932"/>
            <a:ext cx="633111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>
                <a:solidFill>
                  <a:srgbClr val="F5AEBF"/>
                </a:solidFill>
                <a:latin typeface="Poppins"/>
                <a:cs typeface="Poppins" pitchFamily="2" charset="77"/>
              </a:rPr>
              <a:t>College facilities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64DDE8-9188-4DCF-986A-EF5899872FE2}"/>
              </a:ext>
            </a:extLst>
          </p:cNvPr>
          <p:cNvSpPr txBox="1"/>
          <p:nvPr/>
        </p:nvSpPr>
        <p:spPr>
          <a:xfrm>
            <a:off x="269675" y="2263244"/>
            <a:ext cx="6854991" cy="3354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latin typeface="Source Sans Pro"/>
                <a:ea typeface="Source Sans Pro"/>
              </a:rPr>
              <a:t>You can buy food and drinks at the main food hall, Costa and Starbucks.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latin typeface="Source Sans Pro"/>
                <a:ea typeface="Source Sans Pro"/>
              </a:rPr>
              <a:t>We also have a shop selling drinks and snacks.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latin typeface="Source Sans Pro"/>
                <a:ea typeface="Source Sans Pro"/>
              </a:rPr>
              <a:t>Library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latin typeface="Source Sans Pro"/>
                <a:ea typeface="Source Sans Pro"/>
              </a:rPr>
              <a:t>Football Development Centre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>
              <a:latin typeface="Source Sans Pro"/>
              <a:ea typeface="Source Sans Pro"/>
            </a:endParaRPr>
          </a:p>
          <a:p>
            <a:r>
              <a:rPr lang="en-GB" sz="1600" dirty="0">
                <a:latin typeface="Source Sans Pro"/>
                <a:ea typeface="Source Sans Pro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69949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3A7863-F9BD-9F4A-8A10-FFDBE3721B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26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874513" y="641382"/>
            <a:ext cx="6331116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>
                <a:solidFill>
                  <a:srgbClr val="F5AEBF"/>
                </a:solidFill>
                <a:latin typeface="Poppins"/>
                <a:cs typeface="Poppins" pitchFamily="2" charset="77"/>
              </a:rPr>
              <a:t>Progression from A Levels?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64DDE8-9188-4DCF-986A-EF5899872FE2}"/>
              </a:ext>
            </a:extLst>
          </p:cNvPr>
          <p:cNvSpPr txBox="1"/>
          <p:nvPr/>
        </p:nvSpPr>
        <p:spPr>
          <a:xfrm>
            <a:off x="545900" y="2614004"/>
            <a:ext cx="7493200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>
                <a:solidFill>
                  <a:schemeClr val="bg1"/>
                </a:solidFill>
                <a:latin typeface="Source Sans Pro"/>
                <a:ea typeface="Source Sans Pro"/>
              </a:rPr>
              <a:t>University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Degree apprenticeship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  <a:latin typeface="Source Sans Pro"/>
                <a:ea typeface="Source Sans Pro"/>
              </a:rPr>
              <a:t>New College Durham – degree programmes on offer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>
              <a:solidFill>
                <a:schemeClr val="bg1"/>
              </a:solidFill>
              <a:latin typeface="Source Sans Pro"/>
              <a:ea typeface="Source Sans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>
                <a:solidFill>
                  <a:schemeClr val="bg1"/>
                </a:solidFill>
                <a:latin typeface="Source Sans Pro"/>
                <a:ea typeface="Source Sans Pro"/>
              </a:rPr>
              <a:t>Higher Apprenticeship</a:t>
            </a:r>
          </a:p>
        </p:txBody>
      </p:sp>
    </p:spTree>
    <p:extLst>
      <p:ext uri="{BB962C8B-B14F-4D97-AF65-F5344CB8AC3E}">
        <p14:creationId xmlns:p14="http://schemas.microsoft.com/office/powerpoint/2010/main" val="240472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d7af3ca-b65f-45d6-a60f-8f38b68686af">
      <UserInfo>
        <DisplayName/>
        <AccountId xsi:nil="true"/>
        <AccountType/>
      </UserInfo>
    </SharedWithUsers>
    <lcf76f155ced4ddcb4097134ff3c332f xmlns="97148cc2-a657-48f2-8ff6-4d0f9dc1c1c3">
      <Terms xmlns="http://schemas.microsoft.com/office/infopath/2007/PartnerControls"/>
    </lcf76f155ced4ddcb4097134ff3c332f>
    <TaxCatchAll xmlns="cd7af3ca-b65f-45d6-a60f-8f38b68686af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CCF5B0-3CD1-4838-B683-049D8F6F3F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30C9F8-F8B4-42CF-9E56-5B489FBAA17D}">
  <ds:schemaRefs>
    <ds:schemaRef ds:uri="97148cc2-a657-48f2-8ff6-4d0f9dc1c1c3"/>
    <ds:schemaRef ds:uri="bb910b88-c13d-436f-ac59-1b74677decae"/>
    <ds:schemaRef ds:uri="bc8ebb7a-6fa0-444b-bc35-a47007d68957"/>
    <ds:schemaRef ds:uri="cd7af3ca-b65f-45d6-a60f-8f38b68686a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7DA7C34-5403-47F3-ABCC-81C0E63F4D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32</Slides>
  <Notes>16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Office Theme</vt:lpstr>
      <vt:lpstr>1_Office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They Did Next</vt:lpstr>
      <vt:lpstr>What They Did Next</vt:lpstr>
      <vt:lpstr>What They Did Next</vt:lpstr>
      <vt:lpstr>What They Did Next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Dates for your diary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Charlie Fletcher</dc:creator>
  <cp:revision>153</cp:revision>
  <dcterms:created xsi:type="dcterms:W3CDTF">2021-02-18T09:33:57Z</dcterms:created>
  <dcterms:modified xsi:type="dcterms:W3CDTF">2026-06-23T11:55:26Z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Order">
    <vt:r8>68500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ComplianceAssetId">
    <vt:lpwstr/>
  </property>
  <property fmtid="{D5CDD505-2E9C-101B-9397-08002B2CF9AE}" pid="7" name="MediaServiceImageTags">
    <vt:lpwstr/>
  </property>
</Properties>
</file>