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4"/>
  </p:notesMasterIdLst>
  <p:sldIdLst>
    <p:sldId id="256" r:id="rId5"/>
    <p:sldId id="446" r:id="rId6"/>
    <p:sldId id="284" r:id="rId7"/>
    <p:sldId id="454" r:id="rId8"/>
    <p:sldId id="279" r:id="rId9"/>
    <p:sldId id="461" r:id="rId10"/>
    <p:sldId id="462" r:id="rId11"/>
    <p:sldId id="459" r:id="rId12"/>
    <p:sldId id="257" r:id="rId13"/>
    <p:sldId id="458" r:id="rId14"/>
    <p:sldId id="263" r:id="rId15"/>
    <p:sldId id="451" r:id="rId16"/>
    <p:sldId id="265" r:id="rId17"/>
    <p:sldId id="456" r:id="rId18"/>
    <p:sldId id="452" r:id="rId19"/>
    <p:sldId id="264" r:id="rId20"/>
    <p:sldId id="260" r:id="rId21"/>
    <p:sldId id="262" r:id="rId22"/>
    <p:sldId id="258" r:id="rId23"/>
    <p:sldId id="457" r:id="rId24"/>
    <p:sldId id="259" r:id="rId25"/>
    <p:sldId id="266" r:id="rId26"/>
    <p:sldId id="460" r:id="rId27"/>
    <p:sldId id="268" r:id="rId28"/>
    <p:sldId id="267" r:id="rId29"/>
    <p:sldId id="292" r:id="rId30"/>
    <p:sldId id="261" r:id="rId31"/>
    <p:sldId id="312" r:id="rId32"/>
    <p:sldId id="274"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2ADE"/>
    <a:srgbClr val="2A7DE1"/>
    <a:srgbClr val="A2CC84"/>
    <a:srgbClr val="EA6752"/>
    <a:srgbClr val="F5AEBF"/>
    <a:srgbClr val="96D4E9"/>
    <a:srgbClr val="D15559"/>
    <a:srgbClr val="4D4084"/>
    <a:srgbClr val="F0EC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C996D0-B4CB-9370-1AC7-14F644F503D4}" v="53" dt="2026-06-22T11:06:14.675"/>
    <p1510:client id="{4E7D1657-153C-7ED3-6C60-D5902C487A96}" v="42" dt="2026-06-22T14:04:41.003"/>
    <p1510:client id="{556622C5-6836-315C-2638-EB133CC067D4}" v="3" dt="2026-06-22T10:18:42.718"/>
    <p1510:client id="{8F1EB803-8B59-C2D8-8A19-BCFA6F7E64B0}" v="26" dt="2026-06-22T08:10:09.673"/>
    <p1510:client id="{95F895A7-B547-F56D-6F1F-787908278C6A}" v="556" dt="2026-06-22T13:42:52.4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Haley" userId="S::111191@newdur.ac.uk::994f7756-eb39-4e13-9856-a23ffc81c83a" providerId="AD" clId="Web-{8F1EB803-8B59-C2D8-8A19-BCFA6F7E64B0}"/>
    <pc:docChg chg="addSld delSld sldOrd">
      <pc:chgData name="Daniel Haley" userId="S::111191@newdur.ac.uk::994f7756-eb39-4e13-9856-a23ffc81c83a" providerId="AD" clId="Web-{8F1EB803-8B59-C2D8-8A19-BCFA6F7E64B0}" dt="2026-06-22T08:10:09.673" v="25"/>
      <pc:docMkLst>
        <pc:docMk/>
      </pc:docMkLst>
      <pc:sldChg chg="add">
        <pc:chgData name="Daniel Haley" userId="S::111191@newdur.ac.uk::994f7756-eb39-4e13-9856-a23ffc81c83a" providerId="AD" clId="Web-{8F1EB803-8B59-C2D8-8A19-BCFA6F7E64B0}" dt="2026-06-22T08:09:26.437" v="15"/>
        <pc:sldMkLst>
          <pc:docMk/>
          <pc:sldMk cId="1157738150" sldId="257"/>
        </pc:sldMkLst>
      </pc:sldChg>
      <pc:sldChg chg="add ord">
        <pc:chgData name="Daniel Haley" userId="S::111191@newdur.ac.uk::994f7756-eb39-4e13-9856-a23ffc81c83a" providerId="AD" clId="Web-{8F1EB803-8B59-C2D8-8A19-BCFA6F7E64B0}" dt="2026-06-22T08:08:22.497" v="6"/>
        <pc:sldMkLst>
          <pc:docMk/>
          <pc:sldMk cId="896717932" sldId="259"/>
        </pc:sldMkLst>
      </pc:sldChg>
      <pc:sldChg chg="add">
        <pc:chgData name="Daniel Haley" userId="S::111191@newdur.ac.uk::994f7756-eb39-4e13-9856-a23ffc81c83a" providerId="AD" clId="Web-{8F1EB803-8B59-C2D8-8A19-BCFA6F7E64B0}" dt="2026-06-22T08:07:54.152" v="3"/>
        <pc:sldMkLst>
          <pc:docMk/>
          <pc:sldMk cId="3384839939" sldId="260"/>
        </pc:sldMkLst>
      </pc:sldChg>
      <pc:sldChg chg="add">
        <pc:chgData name="Daniel Haley" userId="S::111191@newdur.ac.uk::994f7756-eb39-4e13-9856-a23ffc81c83a" providerId="AD" clId="Web-{8F1EB803-8B59-C2D8-8A19-BCFA6F7E64B0}" dt="2026-06-22T08:10:09.673" v="25"/>
        <pc:sldMkLst>
          <pc:docMk/>
          <pc:sldMk cId="261337034" sldId="261"/>
        </pc:sldMkLst>
      </pc:sldChg>
      <pc:sldChg chg="add">
        <pc:chgData name="Daniel Haley" userId="S::111191@newdur.ac.uk::994f7756-eb39-4e13-9856-a23ffc81c83a" providerId="AD" clId="Web-{8F1EB803-8B59-C2D8-8A19-BCFA6F7E64B0}" dt="2026-06-22T08:07:54.996" v="4"/>
        <pc:sldMkLst>
          <pc:docMk/>
          <pc:sldMk cId="1934514868" sldId="262"/>
        </pc:sldMkLst>
      </pc:sldChg>
      <pc:sldChg chg="add">
        <pc:chgData name="Daniel Haley" userId="S::111191@newdur.ac.uk::994f7756-eb39-4e13-9856-a23ffc81c83a" providerId="AD" clId="Web-{8F1EB803-8B59-C2D8-8A19-BCFA6F7E64B0}" dt="2026-06-22T08:08:46.154" v="11"/>
        <pc:sldMkLst>
          <pc:docMk/>
          <pc:sldMk cId="4014735224" sldId="263"/>
        </pc:sldMkLst>
      </pc:sldChg>
      <pc:sldChg chg="add">
        <pc:chgData name="Daniel Haley" userId="S::111191@newdur.ac.uk::994f7756-eb39-4e13-9856-a23ffc81c83a" providerId="AD" clId="Web-{8F1EB803-8B59-C2D8-8A19-BCFA6F7E64B0}" dt="2026-06-22T08:10:05.829" v="21"/>
        <pc:sldMkLst>
          <pc:docMk/>
          <pc:sldMk cId="3717747010" sldId="266"/>
        </pc:sldMkLst>
      </pc:sldChg>
      <pc:sldChg chg="add">
        <pc:chgData name="Daniel Haley" userId="S::111191@newdur.ac.uk::994f7756-eb39-4e13-9856-a23ffc81c83a" providerId="AD" clId="Web-{8F1EB803-8B59-C2D8-8A19-BCFA6F7E64B0}" dt="2026-06-22T08:10:08.751" v="24"/>
        <pc:sldMkLst>
          <pc:docMk/>
          <pc:sldMk cId="2212503359" sldId="267"/>
        </pc:sldMkLst>
      </pc:sldChg>
      <pc:sldChg chg="add">
        <pc:chgData name="Daniel Haley" userId="S::111191@newdur.ac.uk::994f7756-eb39-4e13-9856-a23ffc81c83a" providerId="AD" clId="Web-{8F1EB803-8B59-C2D8-8A19-BCFA6F7E64B0}" dt="2026-06-22T08:10:07.657" v="23"/>
        <pc:sldMkLst>
          <pc:docMk/>
          <pc:sldMk cId="2079048630" sldId="268"/>
        </pc:sldMkLst>
      </pc:sldChg>
      <pc:sldChg chg="del">
        <pc:chgData name="Daniel Haley" userId="S::111191@newdur.ac.uk::994f7756-eb39-4e13-9856-a23ffc81c83a" providerId="AD" clId="Web-{8F1EB803-8B59-C2D8-8A19-BCFA6F7E64B0}" dt="2026-06-22T08:09:03.670" v="13"/>
        <pc:sldMkLst>
          <pc:docMk/>
          <pc:sldMk cId="497064211" sldId="298"/>
        </pc:sldMkLst>
      </pc:sldChg>
      <pc:sldChg chg="del">
        <pc:chgData name="Daniel Haley" userId="S::111191@newdur.ac.uk::994f7756-eb39-4e13-9856-a23ffc81c83a" providerId="AD" clId="Web-{8F1EB803-8B59-C2D8-8A19-BCFA6F7E64B0}" dt="2026-06-22T08:09:03.654" v="12"/>
        <pc:sldMkLst>
          <pc:docMk/>
          <pc:sldMk cId="2988147542" sldId="299"/>
        </pc:sldMkLst>
      </pc:sldChg>
      <pc:sldChg chg="del">
        <pc:chgData name="Daniel Haley" userId="S::111191@newdur.ac.uk::994f7756-eb39-4e13-9856-a23ffc81c83a" providerId="AD" clId="Web-{8F1EB803-8B59-C2D8-8A19-BCFA6F7E64B0}" dt="2026-06-22T08:09:43.984" v="16"/>
        <pc:sldMkLst>
          <pc:docMk/>
          <pc:sldMk cId="4024647996" sldId="300"/>
        </pc:sldMkLst>
      </pc:sldChg>
      <pc:sldChg chg="del">
        <pc:chgData name="Daniel Haley" userId="S::111191@newdur.ac.uk::994f7756-eb39-4e13-9856-a23ffc81c83a" providerId="AD" clId="Web-{8F1EB803-8B59-C2D8-8A19-BCFA6F7E64B0}" dt="2026-06-22T08:08:42.857" v="8"/>
        <pc:sldMkLst>
          <pc:docMk/>
          <pc:sldMk cId="3098855664" sldId="301"/>
        </pc:sldMkLst>
      </pc:sldChg>
      <pc:sldChg chg="del">
        <pc:chgData name="Daniel Haley" userId="S::111191@newdur.ac.uk::994f7756-eb39-4e13-9856-a23ffc81c83a" providerId="AD" clId="Web-{8F1EB803-8B59-C2D8-8A19-BCFA6F7E64B0}" dt="2026-06-22T08:08:42.857" v="9"/>
        <pc:sldMkLst>
          <pc:docMk/>
          <pc:sldMk cId="2195922991" sldId="302"/>
        </pc:sldMkLst>
      </pc:sldChg>
      <pc:sldChg chg="del">
        <pc:chgData name="Daniel Haley" userId="S::111191@newdur.ac.uk::994f7756-eb39-4e13-9856-a23ffc81c83a" providerId="AD" clId="Web-{8F1EB803-8B59-C2D8-8A19-BCFA6F7E64B0}" dt="2026-06-22T08:09:44.234" v="19"/>
        <pc:sldMkLst>
          <pc:docMk/>
          <pc:sldMk cId="1775914536" sldId="303"/>
        </pc:sldMkLst>
      </pc:sldChg>
      <pc:sldChg chg="del">
        <pc:chgData name="Daniel Haley" userId="S::111191@newdur.ac.uk::994f7756-eb39-4e13-9856-a23ffc81c83a" providerId="AD" clId="Web-{8F1EB803-8B59-C2D8-8A19-BCFA6F7E64B0}" dt="2026-06-22T08:09:44.234" v="18"/>
        <pc:sldMkLst>
          <pc:docMk/>
          <pc:sldMk cId="3823759210" sldId="304"/>
        </pc:sldMkLst>
      </pc:sldChg>
      <pc:sldChg chg="del">
        <pc:chgData name="Daniel Haley" userId="S::111191@newdur.ac.uk::994f7756-eb39-4e13-9856-a23ffc81c83a" providerId="AD" clId="Web-{8F1EB803-8B59-C2D8-8A19-BCFA6F7E64B0}" dt="2026-06-22T08:09:44.234" v="17"/>
        <pc:sldMkLst>
          <pc:docMk/>
          <pc:sldMk cId="1446783845" sldId="305"/>
        </pc:sldMkLst>
      </pc:sldChg>
      <pc:sldChg chg="del">
        <pc:chgData name="Daniel Haley" userId="S::111191@newdur.ac.uk::994f7756-eb39-4e13-9856-a23ffc81c83a" providerId="AD" clId="Web-{8F1EB803-8B59-C2D8-8A19-BCFA6F7E64B0}" dt="2026-06-22T08:07:41.948" v="2"/>
        <pc:sldMkLst>
          <pc:docMk/>
          <pc:sldMk cId="1480522159" sldId="307"/>
        </pc:sldMkLst>
      </pc:sldChg>
      <pc:sldChg chg="del">
        <pc:chgData name="Daniel Haley" userId="S::111191@newdur.ac.uk::994f7756-eb39-4e13-9856-a23ffc81c83a" providerId="AD" clId="Web-{8F1EB803-8B59-C2D8-8A19-BCFA6F7E64B0}" dt="2026-06-22T08:08:02.277" v="5"/>
        <pc:sldMkLst>
          <pc:docMk/>
          <pc:sldMk cId="4183088990" sldId="308"/>
        </pc:sldMkLst>
      </pc:sldChg>
      <pc:sldChg chg="del">
        <pc:chgData name="Daniel Haley" userId="S::111191@newdur.ac.uk::994f7756-eb39-4e13-9856-a23ffc81c83a" providerId="AD" clId="Web-{8F1EB803-8B59-C2D8-8A19-BCFA6F7E64B0}" dt="2026-06-22T08:09:44.234" v="20"/>
        <pc:sldMkLst>
          <pc:docMk/>
          <pc:sldMk cId="373194138" sldId="309"/>
        </pc:sldMkLst>
      </pc:sldChg>
      <pc:sldChg chg="add ord">
        <pc:chgData name="Daniel Haley" userId="S::111191@newdur.ac.uk::994f7756-eb39-4e13-9856-a23ffc81c83a" providerId="AD" clId="Web-{8F1EB803-8B59-C2D8-8A19-BCFA6F7E64B0}" dt="2026-06-22T08:08:22.497" v="7"/>
        <pc:sldMkLst>
          <pc:docMk/>
          <pc:sldMk cId="1787861646" sldId="457"/>
        </pc:sldMkLst>
      </pc:sldChg>
      <pc:sldChg chg="add">
        <pc:chgData name="Daniel Haley" userId="S::111191@newdur.ac.uk::994f7756-eb39-4e13-9856-a23ffc81c83a" providerId="AD" clId="Web-{8F1EB803-8B59-C2D8-8A19-BCFA6F7E64B0}" dt="2026-06-22T08:08:45.201" v="10"/>
        <pc:sldMkLst>
          <pc:docMk/>
          <pc:sldMk cId="2143498614" sldId="458"/>
        </pc:sldMkLst>
      </pc:sldChg>
      <pc:sldChg chg="add">
        <pc:chgData name="Daniel Haley" userId="S::111191@newdur.ac.uk::994f7756-eb39-4e13-9856-a23ffc81c83a" providerId="AD" clId="Web-{8F1EB803-8B59-C2D8-8A19-BCFA6F7E64B0}" dt="2026-06-22T08:09:25.515" v="14"/>
        <pc:sldMkLst>
          <pc:docMk/>
          <pc:sldMk cId="3230345407" sldId="459"/>
        </pc:sldMkLst>
      </pc:sldChg>
      <pc:sldChg chg="add">
        <pc:chgData name="Daniel Haley" userId="S::111191@newdur.ac.uk::994f7756-eb39-4e13-9856-a23ffc81c83a" providerId="AD" clId="Web-{8F1EB803-8B59-C2D8-8A19-BCFA6F7E64B0}" dt="2026-06-22T08:10:06.657" v="22"/>
        <pc:sldMkLst>
          <pc:docMk/>
          <pc:sldMk cId="3026985088" sldId="460"/>
        </pc:sldMkLst>
      </pc:sldChg>
    </pc:docChg>
  </pc:docChgLst>
  <pc:docChgLst>
    <pc:chgData name="Clare Manser" userId="S::108584@newdur.ac.uk::0be4d114-468d-4d11-9be4-7d29f704d1f3" providerId="AD" clId="Web-{4E7D1657-153C-7ED3-6C60-D5902C487A96}"/>
    <pc:docChg chg="modSld">
      <pc:chgData name="Clare Manser" userId="S::108584@newdur.ac.uk::0be4d114-468d-4d11-9be4-7d29f704d1f3" providerId="AD" clId="Web-{4E7D1657-153C-7ED3-6C60-D5902C487A96}" dt="2026-06-22T14:04:41.003" v="41" actId="20577"/>
      <pc:docMkLst>
        <pc:docMk/>
      </pc:docMkLst>
      <pc:sldChg chg="modSp">
        <pc:chgData name="Clare Manser" userId="S::108584@newdur.ac.uk::0be4d114-468d-4d11-9be4-7d29f704d1f3" providerId="AD" clId="Web-{4E7D1657-153C-7ED3-6C60-D5902C487A96}" dt="2026-06-22T14:04:41.003" v="41" actId="20577"/>
        <pc:sldMkLst>
          <pc:docMk/>
          <pc:sldMk cId="1523455362" sldId="446"/>
        </pc:sldMkLst>
        <pc:spChg chg="mod">
          <ac:chgData name="Clare Manser" userId="S::108584@newdur.ac.uk::0be4d114-468d-4d11-9be4-7d29f704d1f3" providerId="AD" clId="Web-{4E7D1657-153C-7ED3-6C60-D5902C487A96}" dt="2026-06-22T14:04:41.003" v="41" actId="20577"/>
          <ac:spMkLst>
            <pc:docMk/>
            <pc:sldMk cId="1523455362" sldId="446"/>
            <ac:spMk id="3" creationId="{3F6EA137-0223-D0C7-4524-27CF34150366}"/>
          </ac:spMkLst>
        </pc:spChg>
      </pc:sldChg>
      <pc:sldChg chg="addSp modSp">
        <pc:chgData name="Clare Manser" userId="S::108584@newdur.ac.uk::0be4d114-468d-4d11-9be4-7d29f704d1f3" providerId="AD" clId="Web-{4E7D1657-153C-7ED3-6C60-D5902C487A96}" dt="2026-06-22T14:01:55.311" v="27"/>
        <pc:sldMkLst>
          <pc:docMk/>
          <pc:sldMk cId="3852114697" sldId="462"/>
        </pc:sldMkLst>
        <pc:spChg chg="add mod">
          <ac:chgData name="Clare Manser" userId="S::108584@newdur.ac.uk::0be4d114-468d-4d11-9be4-7d29f704d1f3" providerId="AD" clId="Web-{4E7D1657-153C-7ED3-6C60-D5902C487A96}" dt="2026-06-22T14:01:17.216" v="22" actId="20577"/>
          <ac:spMkLst>
            <pc:docMk/>
            <pc:sldMk cId="3852114697" sldId="462"/>
            <ac:spMk id="2" creationId="{7C341FBA-7EC4-1E9C-F16A-29DA9CBACA93}"/>
          </ac:spMkLst>
        </pc:spChg>
        <pc:cxnChg chg="add mod">
          <ac:chgData name="Clare Manser" userId="S::108584@newdur.ac.uk::0be4d114-468d-4d11-9be4-7d29f704d1f3" providerId="AD" clId="Web-{4E7D1657-153C-7ED3-6C60-D5902C487A96}" dt="2026-06-22T14:01:55.311" v="27"/>
          <ac:cxnSpMkLst>
            <pc:docMk/>
            <pc:sldMk cId="3852114697" sldId="462"/>
            <ac:cxnSpMk id="3" creationId="{94F95F34-4807-C023-6600-4161009D0D41}"/>
          </ac:cxnSpMkLst>
        </pc:cxnChg>
      </pc:sldChg>
    </pc:docChg>
  </pc:docChgLst>
  <pc:docChgLst>
    <pc:chgData name="Clare Manser" userId="S::108584@newdur.ac.uk::0be4d114-468d-4d11-9be4-7d29f704d1f3" providerId="AD" clId="Web-{95F895A7-B547-F56D-6F1F-787908278C6A}"/>
    <pc:docChg chg="addSld delSld modSld">
      <pc:chgData name="Clare Manser" userId="S::108584@newdur.ac.uk::0be4d114-468d-4d11-9be4-7d29f704d1f3" providerId="AD" clId="Web-{95F895A7-B547-F56D-6F1F-787908278C6A}" dt="2026-06-22T13:42:52.459" v="510" actId="1076"/>
      <pc:docMkLst>
        <pc:docMk/>
      </pc:docMkLst>
      <pc:sldChg chg="modSp">
        <pc:chgData name="Clare Manser" userId="S::108584@newdur.ac.uk::0be4d114-468d-4d11-9be4-7d29f704d1f3" providerId="AD" clId="Web-{95F895A7-B547-F56D-6F1F-787908278C6A}" dt="2026-06-22T11:28:16.072" v="60" actId="20577"/>
        <pc:sldMkLst>
          <pc:docMk/>
          <pc:sldMk cId="3832710416" sldId="279"/>
        </pc:sldMkLst>
        <pc:spChg chg="mod">
          <ac:chgData name="Clare Manser" userId="S::108584@newdur.ac.uk::0be4d114-468d-4d11-9be4-7d29f704d1f3" providerId="AD" clId="Web-{95F895A7-B547-F56D-6F1F-787908278C6A}" dt="2026-06-22T11:28:16.072" v="60" actId="20577"/>
          <ac:spMkLst>
            <pc:docMk/>
            <pc:sldMk cId="3832710416" sldId="279"/>
            <ac:spMk id="5" creationId="{2E2F88A1-30DE-C4F9-B083-31362D7EB06C}"/>
          </ac:spMkLst>
        </pc:spChg>
      </pc:sldChg>
      <pc:sldChg chg="addSp delSp modSp new mod modClrScheme chgLayout">
        <pc:chgData name="Clare Manser" userId="S::108584@newdur.ac.uk::0be4d114-468d-4d11-9be4-7d29f704d1f3" providerId="AD" clId="Web-{95F895A7-B547-F56D-6F1F-787908278C6A}" dt="2026-06-22T13:39:29.243" v="498" actId="1076"/>
        <pc:sldMkLst>
          <pc:docMk/>
          <pc:sldMk cId="4129003474" sldId="461"/>
        </pc:sldMkLst>
        <pc:spChg chg="del mod ord">
          <ac:chgData name="Clare Manser" userId="S::108584@newdur.ac.uk::0be4d114-468d-4d11-9be4-7d29f704d1f3" providerId="AD" clId="Web-{95F895A7-B547-F56D-6F1F-787908278C6A}" dt="2026-06-22T11:30:31.907" v="83"/>
          <ac:spMkLst>
            <pc:docMk/>
            <pc:sldMk cId="4129003474" sldId="461"/>
            <ac:spMk id="2" creationId="{27E78DB0-03E3-6E41-775A-E5FC163802F6}"/>
          </ac:spMkLst>
        </pc:spChg>
        <pc:spChg chg="del">
          <ac:chgData name="Clare Manser" userId="S::108584@newdur.ac.uk::0be4d114-468d-4d11-9be4-7d29f704d1f3" providerId="AD" clId="Web-{95F895A7-B547-F56D-6F1F-787908278C6A}" dt="2026-06-22T11:29:22.826" v="62"/>
          <ac:spMkLst>
            <pc:docMk/>
            <pc:sldMk cId="4129003474" sldId="461"/>
            <ac:spMk id="3" creationId="{ABBA87BA-FF25-5C3F-CB00-6759B4B2B09B}"/>
          </ac:spMkLst>
        </pc:spChg>
        <pc:spChg chg="add mod ord">
          <ac:chgData name="Clare Manser" userId="S::108584@newdur.ac.uk::0be4d114-468d-4d11-9be4-7d29f704d1f3" providerId="AD" clId="Web-{95F895A7-B547-F56D-6F1F-787908278C6A}" dt="2026-06-22T13:39:25.321" v="497" actId="1076"/>
          <ac:spMkLst>
            <pc:docMk/>
            <pc:sldMk cId="4129003474" sldId="461"/>
            <ac:spMk id="4" creationId="{70B66369-CF46-DE66-15C0-3D6A8A7B5691}"/>
          </ac:spMkLst>
        </pc:spChg>
        <pc:graphicFrameChg chg="add mod ord modGraphic">
          <ac:chgData name="Clare Manser" userId="S::108584@newdur.ac.uk::0be4d114-468d-4d11-9be4-7d29f704d1f3" providerId="AD" clId="Web-{95F895A7-B547-F56D-6F1F-787908278C6A}" dt="2026-06-22T13:39:29.243" v="498" actId="1076"/>
          <ac:graphicFrameMkLst>
            <pc:docMk/>
            <pc:sldMk cId="4129003474" sldId="461"/>
            <ac:graphicFrameMk id="5" creationId="{D8130666-C15E-A7D2-BB9B-7D93AA11E6AF}"/>
          </ac:graphicFrameMkLst>
        </pc:graphicFrameChg>
      </pc:sldChg>
      <pc:sldChg chg="addSp delSp modSp new mod setBg">
        <pc:chgData name="Clare Manser" userId="S::108584@newdur.ac.uk::0be4d114-468d-4d11-9be4-7d29f704d1f3" providerId="AD" clId="Web-{95F895A7-B547-F56D-6F1F-787908278C6A}" dt="2026-06-22T13:42:52.459" v="510" actId="1076"/>
        <pc:sldMkLst>
          <pc:docMk/>
          <pc:sldMk cId="3852114697" sldId="462"/>
        </pc:sldMkLst>
        <pc:spChg chg="del mod ord">
          <ac:chgData name="Clare Manser" userId="S::108584@newdur.ac.uk::0be4d114-468d-4d11-9be4-7d29f704d1f3" providerId="AD" clId="Web-{95F895A7-B547-F56D-6F1F-787908278C6A}" dt="2026-06-22T13:30:17.598" v="373"/>
          <ac:spMkLst>
            <pc:docMk/>
            <pc:sldMk cId="3852114697" sldId="462"/>
            <ac:spMk id="2" creationId="{D04D8487-C3C2-9AE5-B6A8-5C640288C098}"/>
          </ac:spMkLst>
        </pc:spChg>
        <pc:spChg chg="del mod">
          <ac:chgData name="Clare Manser" userId="S::108584@newdur.ac.uk::0be4d114-468d-4d11-9be4-7d29f704d1f3" providerId="AD" clId="Web-{95F895A7-B547-F56D-6F1F-787908278C6A}" dt="2026-06-22T13:30:02.723" v="370"/>
          <ac:spMkLst>
            <pc:docMk/>
            <pc:sldMk cId="3852114697" sldId="462"/>
            <ac:spMk id="3" creationId="{CEC41363-D45B-EE78-1792-9F0A97C8C27C}"/>
          </ac:spMkLst>
        </pc:spChg>
        <pc:spChg chg="add del">
          <ac:chgData name="Clare Manser" userId="S::108584@newdur.ac.uk::0be4d114-468d-4d11-9be4-7d29f704d1f3" providerId="AD" clId="Web-{95F895A7-B547-F56D-6F1F-787908278C6A}" dt="2026-06-22T13:30:19.645" v="374"/>
          <ac:spMkLst>
            <pc:docMk/>
            <pc:sldMk cId="3852114697" sldId="462"/>
            <ac:spMk id="9" creationId="{37C89E4B-3C9F-44B9-8B86-D9E3D112D8EC}"/>
          </ac:spMkLst>
        </pc:spChg>
        <pc:spChg chg="add del">
          <ac:chgData name="Clare Manser" userId="S::108584@newdur.ac.uk::0be4d114-468d-4d11-9be4-7d29f704d1f3" providerId="AD" clId="Web-{95F895A7-B547-F56D-6F1F-787908278C6A}" dt="2026-06-22T13:42:28.224" v="504"/>
          <ac:spMkLst>
            <pc:docMk/>
            <pc:sldMk cId="3852114697" sldId="462"/>
            <ac:spMk id="18" creationId="{AB8C311F-7253-4AED-9701-7FC0708C41C7}"/>
          </ac:spMkLst>
        </pc:spChg>
        <pc:spChg chg="add del">
          <ac:chgData name="Clare Manser" userId="S::108584@newdur.ac.uk::0be4d114-468d-4d11-9be4-7d29f704d1f3" providerId="AD" clId="Web-{95F895A7-B547-F56D-6F1F-787908278C6A}" dt="2026-06-22T13:42:28.224" v="504"/>
          <ac:spMkLst>
            <pc:docMk/>
            <pc:sldMk cId="3852114697" sldId="462"/>
            <ac:spMk id="20" creationId="{E2384209-CB15-4CDF-9D31-C44FD9A3F20D}"/>
          </ac:spMkLst>
        </pc:spChg>
        <pc:spChg chg="add del">
          <ac:chgData name="Clare Manser" userId="S::108584@newdur.ac.uk::0be4d114-468d-4d11-9be4-7d29f704d1f3" providerId="AD" clId="Web-{95F895A7-B547-F56D-6F1F-787908278C6A}" dt="2026-06-22T13:42:28.224" v="504"/>
          <ac:spMkLst>
            <pc:docMk/>
            <pc:sldMk cId="3852114697" sldId="462"/>
            <ac:spMk id="22" creationId="{2633B3B5-CC90-43F0-8714-D31D1F3F0209}"/>
          </ac:spMkLst>
        </pc:spChg>
        <pc:spChg chg="add del">
          <ac:chgData name="Clare Manser" userId="S::108584@newdur.ac.uk::0be4d114-468d-4d11-9be4-7d29f704d1f3" providerId="AD" clId="Web-{95F895A7-B547-F56D-6F1F-787908278C6A}" dt="2026-06-22T13:42:28.224" v="504"/>
          <ac:spMkLst>
            <pc:docMk/>
            <pc:sldMk cId="3852114697" sldId="462"/>
            <ac:spMk id="24" creationId="{A8D57A06-A426-446D-B02C-A2DC6B62E45E}"/>
          </ac:spMkLst>
        </pc:spChg>
        <pc:picChg chg="add del mod">
          <ac:chgData name="Clare Manser" userId="S::108584@newdur.ac.uk::0be4d114-468d-4d11-9be4-7d29f704d1f3" providerId="AD" clId="Web-{95F895A7-B547-F56D-6F1F-787908278C6A}" dt="2026-06-22T13:42:02.066" v="501"/>
          <ac:picMkLst>
            <pc:docMk/>
            <pc:sldMk cId="3852114697" sldId="462"/>
            <ac:picMk id="4" creationId="{F764927D-3BD0-6A13-21A1-FDF6F7E0830D}"/>
          </ac:picMkLst>
        </pc:picChg>
        <pc:picChg chg="add mod">
          <ac:chgData name="Clare Manser" userId="S::108584@newdur.ac.uk::0be4d114-468d-4d11-9be4-7d29f704d1f3" providerId="AD" clId="Web-{95F895A7-B547-F56D-6F1F-787908278C6A}" dt="2026-06-22T13:42:52.459" v="510" actId="1076"/>
          <ac:picMkLst>
            <pc:docMk/>
            <pc:sldMk cId="3852114697" sldId="462"/>
            <ac:picMk id="5" creationId="{C9A895C1-1F28-AB42-1900-FDCC2B217756}"/>
          </ac:picMkLst>
        </pc:picChg>
        <pc:cxnChg chg="add del">
          <ac:chgData name="Clare Manser" userId="S::108584@newdur.ac.uk::0be4d114-468d-4d11-9be4-7d29f704d1f3" providerId="AD" clId="Web-{95F895A7-B547-F56D-6F1F-787908278C6A}" dt="2026-06-22T13:42:28.224" v="505"/>
          <ac:cxnSpMkLst>
            <pc:docMk/>
            <pc:sldMk cId="3852114697" sldId="462"/>
            <ac:cxnSpMk id="11" creationId="{AA2EAA10-076F-46BD-8F0F-B9A2FB77A85C}"/>
          </ac:cxnSpMkLst>
        </pc:cxnChg>
        <pc:cxnChg chg="add del">
          <ac:chgData name="Clare Manser" userId="S::108584@newdur.ac.uk::0be4d114-468d-4d11-9be4-7d29f704d1f3" providerId="AD" clId="Web-{95F895A7-B547-F56D-6F1F-787908278C6A}" dt="2026-06-22T13:42:28.224" v="505"/>
          <ac:cxnSpMkLst>
            <pc:docMk/>
            <pc:sldMk cId="3852114697" sldId="462"/>
            <ac:cxnSpMk id="13" creationId="{D891E407-403B-4764-86C9-33A56D3BCAA3}"/>
          </ac:cxnSpMkLst>
        </pc:cxnChg>
      </pc:sldChg>
      <pc:sldChg chg="new del">
        <pc:chgData name="Clare Manser" userId="S::108584@newdur.ac.uk::0be4d114-468d-4d11-9be4-7d29f704d1f3" providerId="AD" clId="Web-{95F895A7-B547-F56D-6F1F-787908278C6A}" dt="2026-06-22T13:29:56.300" v="368"/>
        <pc:sldMkLst>
          <pc:docMk/>
          <pc:sldMk cId="3993962013" sldId="463"/>
        </pc:sldMkLst>
      </pc:sldChg>
    </pc:docChg>
  </pc:docChgLst>
  <pc:docChgLst>
    <pc:chgData name="Clare Manser" userId="S::108584@newdur.ac.uk::0be4d114-468d-4d11-9be4-7d29f704d1f3" providerId="AD" clId="Web-{15BEF306-FF24-DA4F-714D-FCEAB792CC40}"/>
    <pc:docChg chg="modSld">
      <pc:chgData name="Clare Manser" userId="S::108584@newdur.ac.uk::0be4d114-468d-4d11-9be4-7d29f704d1f3" providerId="AD" clId="Web-{15BEF306-FF24-DA4F-714D-FCEAB792CC40}" dt="2026-06-01T10:56:09.653" v="18" actId="20577"/>
      <pc:docMkLst>
        <pc:docMk/>
      </pc:docMkLst>
      <pc:sldChg chg="modSp">
        <pc:chgData name="Clare Manser" userId="S::108584@newdur.ac.uk::0be4d114-468d-4d11-9be4-7d29f704d1f3" providerId="AD" clId="Web-{15BEF306-FF24-DA4F-714D-FCEAB792CC40}" dt="2026-06-01T09:21:02.232" v="1" actId="20577"/>
        <pc:sldMkLst>
          <pc:docMk/>
          <pc:sldMk cId="3456699146" sldId="256"/>
        </pc:sldMkLst>
        <pc:spChg chg="mod">
          <ac:chgData name="Clare Manser" userId="S::108584@newdur.ac.uk::0be4d114-468d-4d11-9be4-7d29f704d1f3" providerId="AD" clId="Web-{15BEF306-FF24-DA4F-714D-FCEAB792CC40}" dt="2026-06-01T09:21:02.232" v="1" actId="20577"/>
          <ac:spMkLst>
            <pc:docMk/>
            <pc:sldMk cId="3456699146" sldId="256"/>
            <ac:spMk id="6" creationId="{BBC6AC7D-7D7D-F547-A41E-836FE19764C4}"/>
          </ac:spMkLst>
        </pc:spChg>
      </pc:sldChg>
      <pc:sldChg chg="modSp">
        <pc:chgData name="Clare Manser" userId="S::108584@newdur.ac.uk::0be4d114-468d-4d11-9be4-7d29f704d1f3" providerId="AD" clId="Web-{15BEF306-FF24-DA4F-714D-FCEAB792CC40}" dt="2026-06-01T10:56:09.653" v="18" actId="20577"/>
        <pc:sldMkLst>
          <pc:docMk/>
          <pc:sldMk cId="2802712316" sldId="258"/>
        </pc:sldMkLst>
        <pc:spChg chg="mod">
          <ac:chgData name="Clare Manser" userId="S::108584@newdur.ac.uk::0be4d114-468d-4d11-9be4-7d29f704d1f3" providerId="AD" clId="Web-{15BEF306-FF24-DA4F-714D-FCEAB792CC40}" dt="2026-06-01T10:56:09.653" v="18" actId="20577"/>
          <ac:spMkLst>
            <pc:docMk/>
            <pc:sldMk cId="2802712316" sldId="258"/>
            <ac:spMk id="8" creationId="{58BA4178-45B5-0740-AA9A-2BCADBF1CE30}"/>
          </ac:spMkLst>
        </pc:spChg>
      </pc:sldChg>
      <pc:sldChg chg="modSp">
        <pc:chgData name="Clare Manser" userId="S::108584@newdur.ac.uk::0be4d114-468d-4d11-9be4-7d29f704d1f3" providerId="AD" clId="Web-{15BEF306-FF24-DA4F-714D-FCEAB792CC40}" dt="2026-06-01T09:43:38.515" v="15" actId="20577"/>
        <pc:sldMkLst>
          <pc:docMk/>
          <pc:sldMk cId="1523455362" sldId="446"/>
        </pc:sldMkLst>
        <pc:spChg chg="mod">
          <ac:chgData name="Clare Manser" userId="S::108584@newdur.ac.uk::0be4d114-468d-4d11-9be4-7d29f704d1f3" providerId="AD" clId="Web-{15BEF306-FF24-DA4F-714D-FCEAB792CC40}" dt="2026-06-01T09:43:38.515" v="15" actId="20577"/>
          <ac:spMkLst>
            <pc:docMk/>
            <pc:sldMk cId="1523455362" sldId="446"/>
            <ac:spMk id="3" creationId="{3F6EA137-0223-D0C7-4524-27CF34150366}"/>
          </ac:spMkLst>
        </pc:spChg>
      </pc:sldChg>
    </pc:docChg>
  </pc:docChgLst>
  <pc:docChgLst>
    <pc:chgData name="Clare Manser" userId="S::108584@newdur.ac.uk::0be4d114-468d-4d11-9be4-7d29f704d1f3" providerId="AD" clId="Web-{0EC996D0-B4CB-9370-1AC7-14F644F503D4}"/>
    <pc:docChg chg="delSld modSld sldOrd">
      <pc:chgData name="Clare Manser" userId="S::108584@newdur.ac.uk::0be4d114-468d-4d11-9be4-7d29f704d1f3" providerId="AD" clId="Web-{0EC996D0-B4CB-9370-1AC7-14F644F503D4}" dt="2026-06-22T11:06:14.675" v="25"/>
      <pc:docMkLst>
        <pc:docMk/>
      </pc:docMkLst>
      <pc:sldChg chg="modSp">
        <pc:chgData name="Clare Manser" userId="S::108584@newdur.ac.uk::0be4d114-468d-4d11-9be4-7d29f704d1f3" providerId="AD" clId="Web-{0EC996D0-B4CB-9370-1AC7-14F644F503D4}" dt="2026-06-22T10:49:03.280" v="12" actId="20577"/>
        <pc:sldMkLst>
          <pc:docMk/>
          <pc:sldMk cId="2802712316" sldId="258"/>
        </pc:sldMkLst>
        <pc:spChg chg="mod">
          <ac:chgData name="Clare Manser" userId="S::108584@newdur.ac.uk::0be4d114-468d-4d11-9be4-7d29f704d1f3" providerId="AD" clId="Web-{0EC996D0-B4CB-9370-1AC7-14F644F503D4}" dt="2026-06-22T10:49:03.280" v="12" actId="20577"/>
          <ac:spMkLst>
            <pc:docMk/>
            <pc:sldMk cId="2802712316" sldId="258"/>
            <ac:spMk id="8" creationId="{58BA4178-45B5-0740-AA9A-2BCADBF1CE30}"/>
          </ac:spMkLst>
        </pc:spChg>
      </pc:sldChg>
      <pc:sldChg chg="del">
        <pc:chgData name="Clare Manser" userId="S::108584@newdur.ac.uk::0be4d114-468d-4d11-9be4-7d29f704d1f3" providerId="AD" clId="Web-{0EC996D0-B4CB-9370-1AC7-14F644F503D4}" dt="2026-06-22T11:03:12.997" v="15"/>
        <pc:sldMkLst>
          <pc:docMk/>
          <pc:sldMk cId="1367563439" sldId="281"/>
        </pc:sldMkLst>
      </pc:sldChg>
      <pc:sldChg chg="modSp ord">
        <pc:chgData name="Clare Manser" userId="S::108584@newdur.ac.uk::0be4d114-468d-4d11-9be4-7d29f704d1f3" providerId="AD" clId="Web-{0EC996D0-B4CB-9370-1AC7-14F644F503D4}" dt="2026-06-22T11:06:14.675" v="25"/>
        <pc:sldMkLst>
          <pc:docMk/>
          <pc:sldMk cId="560236335" sldId="292"/>
        </pc:sldMkLst>
        <pc:spChg chg="mod">
          <ac:chgData name="Clare Manser" userId="S::108584@newdur.ac.uk::0be4d114-468d-4d11-9be4-7d29f704d1f3" providerId="AD" clId="Web-{0EC996D0-B4CB-9370-1AC7-14F644F503D4}" dt="2026-06-22T11:04:44.437" v="23" actId="20577"/>
          <ac:spMkLst>
            <pc:docMk/>
            <pc:sldMk cId="560236335" sldId="292"/>
            <ac:spMk id="11" creationId="{23181931-3D4A-3E43-A1CB-E8982391302D}"/>
          </ac:spMkLst>
        </pc:spChg>
      </pc:sldChg>
    </pc:docChg>
  </pc:docChgLst>
  <pc:docChgLst>
    <pc:chgData name="Rahela Begum" userId="S::112248@newdur.ac.uk::39cd3f91-8369-40d8-ae44-3a833e1ba417" providerId="AD" clId="Web-{556622C5-6836-315C-2638-EB133CC067D4}"/>
    <pc:docChg chg="modSld">
      <pc:chgData name="Rahela Begum" userId="S::112248@newdur.ac.uk::39cd3f91-8369-40d8-ae44-3a833e1ba417" providerId="AD" clId="Web-{556622C5-6836-315C-2638-EB133CC067D4}" dt="2026-06-22T10:18:39.092" v="1"/>
      <pc:docMkLst>
        <pc:docMk/>
      </pc:docMkLst>
      <pc:sldChg chg="addSp delSp modSp">
        <pc:chgData name="Rahela Begum" userId="S::112248@newdur.ac.uk::39cd3f91-8369-40d8-ae44-3a833e1ba417" providerId="AD" clId="Web-{556622C5-6836-315C-2638-EB133CC067D4}" dt="2026-06-22T10:18:39.092" v="1"/>
        <pc:sldMkLst>
          <pc:docMk/>
          <pc:sldMk cId="2212503359" sldId="267"/>
        </pc:sldMkLst>
        <pc:picChg chg="add mod">
          <ac:chgData name="Rahela Begum" userId="S::112248@newdur.ac.uk::39cd3f91-8369-40d8-ae44-3a833e1ba417" providerId="AD" clId="Web-{556622C5-6836-315C-2638-EB133CC067D4}" dt="2026-06-22T10:18:39.092" v="1"/>
          <ac:picMkLst>
            <pc:docMk/>
            <pc:sldMk cId="2212503359" sldId="267"/>
            <ac:picMk id="2" creationId="{61E59A2F-8F89-EB31-D336-0C454527A92D}"/>
          </ac:picMkLst>
        </pc:picChg>
        <pc:picChg chg="del">
          <ac:chgData name="Rahela Begum" userId="S::112248@newdur.ac.uk::39cd3f91-8369-40d8-ae44-3a833e1ba417" providerId="AD" clId="Web-{556622C5-6836-315C-2638-EB133CC067D4}" dt="2026-06-22T10:18:26.327" v="0"/>
          <ac:picMkLst>
            <pc:docMk/>
            <pc:sldMk cId="2212503359" sldId="267"/>
            <ac:picMk id="5" creationId="{CE9AF77A-B1E4-ABE3-F3A0-BF6206181E9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CE113B-A0D0-0349-97CC-4CC47EDFB07D}" type="datetimeFigureOut">
              <a:rPr lang="en-US" smtClean="0"/>
              <a:t>6/22/2026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labeeby.co.uk/"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2</a:t>
            </a:fld>
            <a:endParaRPr lang="en-US"/>
          </a:p>
        </p:txBody>
      </p:sp>
    </p:spTree>
    <p:extLst>
      <p:ext uri="{BB962C8B-B14F-4D97-AF65-F5344CB8AC3E}">
        <p14:creationId xmlns:p14="http://schemas.microsoft.com/office/powerpoint/2010/main" val="684985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12</a:t>
            </a:fld>
            <a:endParaRPr lang="en-US"/>
          </a:p>
        </p:txBody>
      </p:sp>
    </p:spTree>
    <p:extLst>
      <p:ext uri="{BB962C8B-B14F-4D97-AF65-F5344CB8AC3E}">
        <p14:creationId xmlns:p14="http://schemas.microsoft.com/office/powerpoint/2010/main" val="3325417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13</a:t>
            </a:fld>
            <a:endParaRPr lang="en-US"/>
          </a:p>
        </p:txBody>
      </p:sp>
    </p:spTree>
    <p:extLst>
      <p:ext uri="{BB962C8B-B14F-4D97-AF65-F5344CB8AC3E}">
        <p14:creationId xmlns:p14="http://schemas.microsoft.com/office/powerpoint/2010/main" val="19366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14</a:t>
            </a:fld>
            <a:endParaRPr lang="en-US"/>
          </a:p>
        </p:txBody>
      </p:sp>
    </p:spTree>
    <p:extLst>
      <p:ext uri="{BB962C8B-B14F-4D97-AF65-F5344CB8AC3E}">
        <p14:creationId xmlns:p14="http://schemas.microsoft.com/office/powerpoint/2010/main" val="130945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15</a:t>
            </a:fld>
            <a:endParaRPr lang="en-US"/>
          </a:p>
        </p:txBody>
      </p:sp>
    </p:spTree>
    <p:extLst>
      <p:ext uri="{BB962C8B-B14F-4D97-AF65-F5344CB8AC3E}">
        <p14:creationId xmlns:p14="http://schemas.microsoft.com/office/powerpoint/2010/main" val="1030795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16</a:t>
            </a:fld>
            <a:endParaRPr lang="en-US"/>
          </a:p>
        </p:txBody>
      </p:sp>
    </p:spTree>
    <p:extLst>
      <p:ext uri="{BB962C8B-B14F-4D97-AF65-F5344CB8AC3E}">
        <p14:creationId xmlns:p14="http://schemas.microsoft.com/office/powerpoint/2010/main" val="130945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0077C7"/>
              </a:buClr>
              <a:buFont typeface="Wingdings" charset="2"/>
              <a:buChar char="§"/>
            </a:pPr>
            <a:r>
              <a:rPr lang="en-US" sz="1200">
                <a:solidFill>
                  <a:srgbClr val="000000"/>
                </a:solidFill>
                <a:latin typeface="Arial" panose="020B0604020202020204" pitchFamily="34" charset="0"/>
                <a:cs typeface="Arial" panose="020B0604020202020204" pitchFamily="34" charset="0"/>
              </a:rPr>
              <a:t>Learners will be expected to wear a uniform at all times during the course. </a:t>
            </a:r>
          </a:p>
          <a:p>
            <a:pPr>
              <a:buClr>
                <a:srgbClr val="0077C7"/>
              </a:buClr>
              <a:buFont typeface="Wingdings" charset="2"/>
              <a:buChar char="§"/>
            </a:pPr>
            <a:endParaRPr lang="en-US" sz="1200">
              <a:solidFill>
                <a:srgbClr val="000000"/>
              </a:solidFill>
              <a:latin typeface="Arial" panose="020B0604020202020204" pitchFamily="34" charset="0"/>
              <a:cs typeface="Arial" panose="020B0604020202020204" pitchFamily="34" charset="0"/>
            </a:endParaRPr>
          </a:p>
          <a:p>
            <a:pPr>
              <a:buClr>
                <a:srgbClr val="0077C7"/>
              </a:buClr>
              <a:buFont typeface="Wingdings" charset="2"/>
              <a:buChar char="§"/>
            </a:pPr>
            <a:r>
              <a:rPr lang="en-US" sz="1200">
                <a:solidFill>
                  <a:srgbClr val="000000"/>
                </a:solidFill>
                <a:latin typeface="Arial" panose="020B0604020202020204" pitchFamily="34" charset="0"/>
                <a:cs typeface="Arial" panose="020B0604020202020204" pitchFamily="34" charset="0"/>
              </a:rPr>
              <a:t>Hoody and navy polo shirt are the requirement – other optional items are available.</a:t>
            </a:r>
          </a:p>
          <a:p>
            <a:pPr>
              <a:buClr>
                <a:srgbClr val="0077C7"/>
              </a:buClr>
              <a:buFont typeface="Wingdings" charset="2"/>
              <a:buChar char="§"/>
            </a:pPr>
            <a:endParaRPr lang="en-US" sz="1200">
              <a:solidFill>
                <a:srgbClr val="000000"/>
              </a:solidFill>
              <a:latin typeface="Arial" panose="020B0604020202020204" pitchFamily="34" charset="0"/>
              <a:cs typeface="Arial" panose="020B0604020202020204" pitchFamily="34" charset="0"/>
            </a:endParaRPr>
          </a:p>
          <a:p>
            <a:pPr>
              <a:buClr>
                <a:srgbClr val="0077C7"/>
              </a:buClr>
              <a:buFont typeface="Wingdings" charset="2"/>
              <a:buChar char="§"/>
            </a:pPr>
            <a:r>
              <a:rPr lang="en-US" sz="1200">
                <a:solidFill>
                  <a:srgbClr val="000000"/>
                </a:solidFill>
                <a:latin typeface="Arial" panose="020B0604020202020204" pitchFamily="34" charset="0"/>
                <a:cs typeface="Arial" panose="020B0604020202020204" pitchFamily="34" charset="0"/>
              </a:rPr>
              <a:t>Walking boots advised.</a:t>
            </a:r>
          </a:p>
          <a:p>
            <a:pPr marL="0" indent="0">
              <a:buClr>
                <a:srgbClr val="0077C7"/>
              </a:buClr>
              <a:buNone/>
            </a:pPr>
            <a:endParaRPr lang="en-US" sz="1200">
              <a:solidFill>
                <a:srgbClr val="000000"/>
              </a:solidFill>
              <a:latin typeface="Arial" panose="020B0604020202020204" pitchFamily="34" charset="0"/>
              <a:cs typeface="Arial" panose="020B0604020202020204" pitchFamily="34" charset="0"/>
            </a:endParaRPr>
          </a:p>
          <a:p>
            <a:pPr>
              <a:buClr>
                <a:srgbClr val="0077C7"/>
              </a:buClr>
              <a:buFont typeface="Wingdings" charset="2"/>
              <a:buChar char="§"/>
            </a:pPr>
            <a:r>
              <a:rPr lang="en-GB" sz="1200">
                <a:solidFill>
                  <a:srgbClr val="000000"/>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www.labeeby.co.uk</a:t>
            </a:r>
            <a:r>
              <a:rPr lang="en-GB" sz="1200">
                <a:solidFill>
                  <a:srgbClr val="000000"/>
                </a:solidFill>
                <a:latin typeface="Arial" panose="020B0604020202020204" pitchFamily="34" charset="0"/>
                <a:cs typeface="Arial" panose="020B0604020202020204" pitchFamily="34" charset="0"/>
              </a:rPr>
              <a:t>  once on the homepage click on academy and then use the appropriate log in details below.</a:t>
            </a:r>
          </a:p>
          <a:p>
            <a:pPr marL="0" indent="0">
              <a:buClr>
                <a:srgbClr val="0077C7"/>
              </a:buClr>
              <a:buNone/>
            </a:pPr>
            <a:endParaRPr lang="en-GB" sz="1200">
              <a:solidFill>
                <a:srgbClr val="000000"/>
              </a:solidFill>
              <a:latin typeface="Arial" panose="020B0604020202020204" pitchFamily="34" charset="0"/>
              <a:cs typeface="Arial" panose="020B0604020202020204" pitchFamily="34" charset="0"/>
            </a:endParaRPr>
          </a:p>
          <a:p>
            <a:pPr>
              <a:buClr>
                <a:srgbClr val="0077C7"/>
              </a:buClr>
              <a:buFont typeface="Wingdings" charset="2"/>
              <a:buChar char="§"/>
            </a:pPr>
            <a:r>
              <a:rPr lang="en-GB" sz="1200" b="1" u="sng">
                <a:solidFill>
                  <a:srgbClr val="000000"/>
                </a:solidFill>
                <a:latin typeface="Arial" panose="020B0604020202020204" pitchFamily="34" charset="0"/>
                <a:cs typeface="Arial" panose="020B0604020202020204" pitchFamily="34" charset="0"/>
              </a:rPr>
              <a:t>Males:</a:t>
            </a:r>
            <a:endParaRPr lang="en-GB" sz="1200">
              <a:solidFill>
                <a:srgbClr val="000000"/>
              </a:solidFill>
              <a:latin typeface="Arial" panose="020B0604020202020204" pitchFamily="34" charset="0"/>
              <a:cs typeface="Arial" panose="020B0604020202020204" pitchFamily="34" charset="0"/>
            </a:endParaRPr>
          </a:p>
          <a:p>
            <a:r>
              <a:rPr lang="en-GB" sz="1200">
                <a:solidFill>
                  <a:srgbClr val="000000"/>
                </a:solidFill>
                <a:latin typeface="Arial" panose="020B0604020202020204" pitchFamily="34" charset="0"/>
                <a:cs typeface="Arial" panose="020B0604020202020204" pitchFamily="34" charset="0"/>
              </a:rPr>
              <a:t>Username: NEWC50</a:t>
            </a:r>
          </a:p>
          <a:p>
            <a:r>
              <a:rPr lang="en-GB" sz="1200">
                <a:solidFill>
                  <a:srgbClr val="000000"/>
                </a:solidFill>
                <a:latin typeface="Arial" panose="020B0604020202020204" pitchFamily="34" charset="0"/>
                <a:cs typeface="Arial" panose="020B0604020202020204" pitchFamily="34" charset="0"/>
              </a:rPr>
              <a:t>Password: NCD2003</a:t>
            </a:r>
          </a:p>
          <a:p>
            <a:pPr marL="0" indent="0">
              <a:buNone/>
            </a:pPr>
            <a:endParaRPr lang="en-GB" sz="1200">
              <a:solidFill>
                <a:srgbClr val="000000"/>
              </a:solidFill>
              <a:latin typeface="Arial" panose="020B0604020202020204" pitchFamily="34" charset="0"/>
              <a:cs typeface="Arial" panose="020B0604020202020204" pitchFamily="34" charset="0"/>
            </a:endParaRPr>
          </a:p>
          <a:p>
            <a:r>
              <a:rPr lang="en-GB" sz="1200" b="1" u="sng">
                <a:solidFill>
                  <a:srgbClr val="000000"/>
                </a:solidFill>
                <a:latin typeface="Arial" panose="020B0604020202020204" pitchFamily="34" charset="0"/>
                <a:cs typeface="Arial" panose="020B0604020202020204" pitchFamily="34" charset="0"/>
              </a:rPr>
              <a:t>Females:</a:t>
            </a:r>
            <a:endParaRPr lang="en-GB" sz="1200">
              <a:solidFill>
                <a:srgbClr val="000000"/>
              </a:solidFill>
              <a:latin typeface="Arial" panose="020B0604020202020204" pitchFamily="34" charset="0"/>
              <a:cs typeface="Arial" panose="020B0604020202020204" pitchFamily="34" charset="0"/>
            </a:endParaRPr>
          </a:p>
          <a:p>
            <a:r>
              <a:rPr lang="en-GB" sz="1200">
                <a:solidFill>
                  <a:srgbClr val="000000"/>
                </a:solidFill>
                <a:latin typeface="Arial" panose="020B0604020202020204" pitchFamily="34" charset="0"/>
                <a:cs typeface="Arial" panose="020B0604020202020204" pitchFamily="34" charset="0"/>
              </a:rPr>
              <a:t>Username: NEWC50</a:t>
            </a:r>
          </a:p>
          <a:p>
            <a:r>
              <a:rPr lang="en-GB" sz="1200">
                <a:solidFill>
                  <a:srgbClr val="000000"/>
                </a:solidFill>
                <a:latin typeface="Arial" panose="020B0604020202020204" pitchFamily="34" charset="0"/>
                <a:cs typeface="Arial" panose="020B0604020202020204" pitchFamily="34" charset="0"/>
              </a:rPr>
              <a:t>Password: NCD2002</a:t>
            </a:r>
          </a:p>
          <a:p>
            <a:endParaRPr lang="en-GB"/>
          </a:p>
        </p:txBody>
      </p:sp>
      <p:sp>
        <p:nvSpPr>
          <p:cNvPr id="4" name="Slide Number Placeholder 3"/>
          <p:cNvSpPr>
            <a:spLocks noGrp="1"/>
          </p:cNvSpPr>
          <p:nvPr>
            <p:ph type="sldNum" sz="quarter" idx="5"/>
          </p:nvPr>
        </p:nvSpPr>
        <p:spPr/>
        <p:txBody>
          <a:bodyPr/>
          <a:lstStyle/>
          <a:p>
            <a:fld id="{2B707BD0-0319-7248-9F22-029488DC0A31}" type="slidenum">
              <a:rPr lang="en-US" smtClean="0"/>
              <a:t>19</a:t>
            </a:fld>
            <a:endParaRPr lang="en-US"/>
          </a:p>
        </p:txBody>
      </p:sp>
    </p:spTree>
    <p:extLst>
      <p:ext uri="{BB962C8B-B14F-4D97-AF65-F5344CB8AC3E}">
        <p14:creationId xmlns:p14="http://schemas.microsoft.com/office/powerpoint/2010/main" val="22815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26</a:t>
            </a:fld>
            <a:endParaRPr lang="en-US"/>
          </a:p>
        </p:txBody>
      </p:sp>
    </p:spTree>
    <p:extLst>
      <p:ext uri="{BB962C8B-B14F-4D97-AF65-F5344CB8AC3E}">
        <p14:creationId xmlns:p14="http://schemas.microsoft.com/office/powerpoint/2010/main" val="451982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470F4-04F4-D27F-8C47-CFA7B50CB3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FFEB7F-B601-32D9-1688-2468FB216D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B1A858-F18F-E2C3-2807-9C998047B8B4}"/>
              </a:ext>
            </a:extLst>
          </p:cNvPr>
          <p:cNvSpPr>
            <a:spLocks noGrp="1"/>
          </p:cNvSpPr>
          <p:nvPr>
            <p:ph type="body" idx="1"/>
          </p:nvPr>
        </p:nvSpPr>
        <p:spPr/>
        <p:txBody>
          <a:bodyPr/>
          <a:lstStyle/>
          <a:p>
            <a:r>
              <a:rPr lang="en-US" b="1"/>
              <a:t>Fran</a:t>
            </a:r>
          </a:p>
        </p:txBody>
      </p:sp>
      <p:sp>
        <p:nvSpPr>
          <p:cNvPr id="4" name="Slide Number Placeholder 3">
            <a:extLst>
              <a:ext uri="{FF2B5EF4-FFF2-40B4-BE49-F238E27FC236}">
                <a16:creationId xmlns:a16="http://schemas.microsoft.com/office/drawing/2014/main" id="{FBAE9BFE-21DD-1009-C541-2E34407DDD18}"/>
              </a:ext>
            </a:extLst>
          </p:cNvPr>
          <p:cNvSpPr>
            <a:spLocks noGrp="1"/>
          </p:cNvSpPr>
          <p:nvPr>
            <p:ph type="sldNum" sz="quarter" idx="5"/>
          </p:nvPr>
        </p:nvSpPr>
        <p:spPr/>
        <p:txBody>
          <a:bodyPr/>
          <a:lstStyle/>
          <a:p>
            <a:fld id="{2B707BD0-0319-7248-9F22-029488DC0A31}" type="slidenum">
              <a:rPr lang="en-US" smtClean="0"/>
              <a:t>28</a:t>
            </a:fld>
            <a:endParaRPr lang="en-US"/>
          </a:p>
        </p:txBody>
      </p:sp>
    </p:spTree>
    <p:extLst>
      <p:ext uri="{BB962C8B-B14F-4D97-AF65-F5344CB8AC3E}">
        <p14:creationId xmlns:p14="http://schemas.microsoft.com/office/powerpoint/2010/main" val="2848400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3893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29549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93601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2884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2406763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6911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8890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745FAB2-F877-3542-B0ED-EC03D262A48D}"/>
              </a:ext>
            </a:extLst>
          </p:cNvPr>
          <p:cNvSpPr>
            <a:spLocks noGrp="1"/>
          </p:cNvSpPr>
          <p:nvPr>
            <p:ph type="pic" sz="quarter" idx="15"/>
          </p:nvPr>
        </p:nvSpPr>
        <p:spPr>
          <a:xfrm>
            <a:off x="6460574" y="914952"/>
            <a:ext cx="5346700" cy="2374900"/>
          </a:xfrm>
        </p:spPr>
        <p:txBody>
          <a:bodyPr/>
          <a:lstStyle/>
          <a:p>
            <a:endParaRPr lang="en-US"/>
          </a:p>
        </p:txBody>
      </p:sp>
      <p:sp>
        <p:nvSpPr>
          <p:cNvPr id="11" name="Picture Placeholder 9">
            <a:extLst>
              <a:ext uri="{FF2B5EF4-FFF2-40B4-BE49-F238E27FC236}">
                <a16:creationId xmlns:a16="http://schemas.microsoft.com/office/drawing/2014/main" id="{7F9A03F6-06ED-8145-A4EC-5D33CA2BB397}"/>
              </a:ext>
            </a:extLst>
          </p:cNvPr>
          <p:cNvSpPr>
            <a:spLocks noGrp="1"/>
          </p:cNvSpPr>
          <p:nvPr>
            <p:ph type="pic" sz="quarter" idx="16"/>
          </p:nvPr>
        </p:nvSpPr>
        <p:spPr>
          <a:xfrm>
            <a:off x="6460574" y="3548821"/>
            <a:ext cx="5346700" cy="2374900"/>
          </a:xfrm>
        </p:spPr>
        <p:txBody>
          <a:bodyPr/>
          <a:lstStyle/>
          <a:p>
            <a:endParaRPr lang="en-US"/>
          </a:p>
        </p:txBody>
      </p:sp>
    </p:spTree>
    <p:extLst>
      <p:ext uri="{BB962C8B-B14F-4D97-AF65-F5344CB8AC3E}">
        <p14:creationId xmlns:p14="http://schemas.microsoft.com/office/powerpoint/2010/main" val="36467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660269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6/22/2026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0344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6/22/2026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8526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95842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1318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6/22/2026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26009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5" r:id="rId13"/>
  </p:sldLayoutIdLst>
  <p:txStyles>
    <p:titleStyle>
      <a:lvl1pPr algn="l" defTabSz="914400" rtl="0" eaLnBrk="1" latinLnBrk="0" hangingPunct="1">
        <a:lnSpc>
          <a:spcPct val="90000"/>
        </a:lnSpc>
        <a:spcBef>
          <a:spcPct val="0"/>
        </a:spcBef>
        <a:buNone/>
        <a:defRPr sz="4400"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mailto:AIdan.Batey@newdur.ac.uk" TargetMode="External"/><Relationship Id="rId5" Type="http://schemas.openxmlformats.org/officeDocument/2006/relationships/hyperlink" Target="mailto:Rebecca.Hadfield@newdur.ac.uk" TargetMode="Externa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hyperlink" Target="http://www.labeeby.co.uk/" TargetMode="Externa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8" Type="http://schemas.openxmlformats.org/officeDocument/2006/relationships/hyperlink" Target="mailto:Sam.reveley@newdur.ac.uk" TargetMode="External"/><Relationship Id="rId3" Type="http://schemas.openxmlformats.org/officeDocument/2006/relationships/image" Target="../media/image2.png"/><Relationship Id="rId7" Type="http://schemas.openxmlformats.org/officeDocument/2006/relationships/hyperlink" Target="mailto:alex.talks@newdur.ac.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mailto:jon.Sinclair@newdur.ac.uk" TargetMode="External"/><Relationship Id="rId5" Type="http://schemas.openxmlformats.org/officeDocument/2006/relationships/hyperlink" Target="mailto:sinead.storey@newdur.ac.uk" TargetMode="External"/><Relationship Id="rId4" Type="http://schemas.openxmlformats.org/officeDocument/2006/relationships/hyperlink" Target="mailto:clare.manser@newdur.ac.uk"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2644170"/>
            <a:ext cx="6796988" cy="2308324"/>
          </a:xfrm>
          <a:prstGeom prst="rect">
            <a:avLst/>
          </a:prstGeom>
          <a:noFill/>
        </p:spPr>
        <p:txBody>
          <a:bodyPr wrap="square" lIns="91440" tIns="45720" rIns="91440" bIns="45720" rtlCol="0" anchor="t">
            <a:spAutoFit/>
          </a:bodyPr>
          <a:lstStyle/>
          <a:p>
            <a:r>
              <a:rPr lang="en-US" sz="4800" b="1" dirty="0">
                <a:solidFill>
                  <a:schemeClr val="bg1"/>
                </a:solidFill>
                <a:latin typeface="Poppins SemiBold"/>
                <a:cs typeface="Poppins SemiBold"/>
              </a:rPr>
              <a:t>Get NCD Ready</a:t>
            </a:r>
          </a:p>
          <a:p>
            <a:r>
              <a:rPr lang="en-US" sz="4800" b="1" dirty="0">
                <a:solidFill>
                  <a:schemeClr val="bg1"/>
                </a:solidFill>
                <a:latin typeface="Poppins SemiBold"/>
                <a:cs typeface="Poppins SemiBold"/>
              </a:rPr>
              <a:t>Uniformed Services</a:t>
            </a:r>
          </a:p>
          <a:p>
            <a:r>
              <a:rPr lang="en-US" sz="4800" b="1">
                <a:solidFill>
                  <a:schemeClr val="bg1"/>
                </a:solidFill>
                <a:latin typeface="Poppins SemiBold"/>
                <a:cs typeface="Poppins SemiBold"/>
              </a:rPr>
              <a:t>June 2026</a:t>
            </a:r>
            <a:endParaRPr lang="en-US" sz="4800" b="1" dirty="0">
              <a:solidFill>
                <a:schemeClr val="bg1"/>
              </a:solidFill>
              <a:latin typeface="Poppins SemiBold" pitchFamily="2" charset="77"/>
              <a:cs typeface="Poppins SemiBold" pitchFamily="2" charset="77"/>
            </a:endParaRPr>
          </a:p>
        </p:txBody>
      </p:sp>
    </p:spTree>
    <p:extLst>
      <p:ext uri="{BB962C8B-B14F-4D97-AF65-F5344CB8AC3E}">
        <p14:creationId xmlns:p14="http://schemas.microsoft.com/office/powerpoint/2010/main" val="3456699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4A5658-B65F-6481-C8FB-0FA474A57A5C}"/>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143498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509828-8E6D-2C79-63D1-24BD8370646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014735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21196" y="345664"/>
            <a:ext cx="10198850" cy="923330"/>
          </a:xfrm>
          <a:prstGeom prst="rect">
            <a:avLst/>
          </a:prstGeom>
          <a:noFill/>
        </p:spPr>
        <p:txBody>
          <a:bodyPr wrap="square" rtlCol="0">
            <a:spAutoFit/>
          </a:bodyPr>
          <a:lstStyle/>
          <a:p>
            <a:r>
              <a:rPr lang="en-US" sz="5400" b="1">
                <a:latin typeface="Poppins SemiBold" panose="00000700000000000000" pitchFamily="2" charset="0"/>
                <a:cs typeface="Poppins SemiBold" panose="00000700000000000000" pitchFamily="2" charset="0"/>
              </a:rPr>
              <a:t>Student Expectations</a:t>
            </a:r>
          </a:p>
        </p:txBody>
      </p:sp>
      <p:sp>
        <p:nvSpPr>
          <p:cNvPr id="2" name="TextBox 1">
            <a:extLst>
              <a:ext uri="{FF2B5EF4-FFF2-40B4-BE49-F238E27FC236}">
                <a16:creationId xmlns:a16="http://schemas.microsoft.com/office/drawing/2014/main" id="{0D1CE9A1-C506-46F6-930A-2815ECFDB4B5}"/>
              </a:ext>
            </a:extLst>
          </p:cNvPr>
          <p:cNvSpPr txBox="1"/>
          <p:nvPr/>
        </p:nvSpPr>
        <p:spPr>
          <a:xfrm>
            <a:off x="721196" y="1273396"/>
            <a:ext cx="8941550" cy="4888646"/>
          </a:xfrm>
          <a:prstGeom prst="rect">
            <a:avLst/>
          </a:prstGeom>
          <a:noFill/>
        </p:spPr>
        <p:txBody>
          <a:bodyPr wrap="square" rtlCol="0">
            <a:spAutoFit/>
          </a:bodyPr>
          <a:lstStyle/>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attend College regularly and have high attendance</a:t>
            </a:r>
          </a:p>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are polite and respectful to each other and members of the College and wider community</a:t>
            </a:r>
          </a:p>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take pride in your work and have a positive attitude</a:t>
            </a:r>
          </a:p>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only smoke or use e-cigarettes in the designated areas</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come to lessons prepared for work and meet all your deadlines</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take off your hat and coats on entering the class</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You wear your uniform for all sessions</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help keep the College and local community clean and tidy</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only use mobile devices in learning sessions when directed</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use all forms of social media in a positive way</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The College has a zero tolerance with regards to bullying and drugs</a:t>
            </a:r>
            <a:endParaRPr lang="en-US" sz="1600">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3512963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923330"/>
          </a:xfrm>
          <a:prstGeom prst="rect">
            <a:avLst/>
          </a:prstGeom>
          <a:noFill/>
        </p:spPr>
        <p:txBody>
          <a:bodyPr wrap="square" rtlCol="0">
            <a:spAutoFit/>
          </a:bodyPr>
          <a:lstStyle/>
          <a:p>
            <a:pPr algn="ctr"/>
            <a:r>
              <a:rPr lang="en-US" sz="5400" b="1">
                <a:latin typeface="Poppins SemiBold" pitchFamily="2" charset="77"/>
                <a:cs typeface="Poppins SemiBold" pitchFamily="2" charset="77"/>
              </a:rPr>
              <a:t>Progression</a:t>
            </a:r>
          </a:p>
        </p:txBody>
      </p:sp>
      <p:pic>
        <p:nvPicPr>
          <p:cNvPr id="17" name="Picture 16" descr="Icon&#10;&#10;Description automatically generated">
            <a:extLst>
              <a:ext uri="{FF2B5EF4-FFF2-40B4-BE49-F238E27FC236}">
                <a16:creationId xmlns:a16="http://schemas.microsoft.com/office/drawing/2014/main" id="{197A1FB2-5837-2649-848E-F3E4F3AC1CF4}"/>
              </a:ext>
            </a:extLst>
          </p:cNvPr>
          <p:cNvPicPr>
            <a:picLocks noChangeAspect="1"/>
          </p:cNvPicPr>
          <p:nvPr/>
        </p:nvPicPr>
        <p:blipFill>
          <a:blip r:embed="rId4"/>
          <a:stretch>
            <a:fillRect/>
          </a:stretch>
        </p:blipFill>
        <p:spPr>
          <a:xfrm>
            <a:off x="5308779" y="2437879"/>
            <a:ext cx="437231" cy="456663"/>
          </a:xfrm>
          <a:prstGeom prst="rect">
            <a:avLst/>
          </a:prstGeom>
        </p:spPr>
      </p:pic>
      <p:sp>
        <p:nvSpPr>
          <p:cNvPr id="9" name="TextBox 8">
            <a:extLst>
              <a:ext uri="{FF2B5EF4-FFF2-40B4-BE49-F238E27FC236}">
                <a16:creationId xmlns:a16="http://schemas.microsoft.com/office/drawing/2014/main" id="{0F962EE0-F775-A049-B115-103909D4783F}"/>
              </a:ext>
            </a:extLst>
          </p:cNvPr>
          <p:cNvSpPr txBox="1"/>
          <p:nvPr/>
        </p:nvSpPr>
        <p:spPr>
          <a:xfrm>
            <a:off x="5758446" y="2437879"/>
            <a:ext cx="4963427" cy="2308324"/>
          </a:xfrm>
          <a:prstGeom prst="rect">
            <a:avLst/>
          </a:prstGeom>
          <a:noFill/>
        </p:spPr>
        <p:txBody>
          <a:bodyPr wrap="square" lIns="91440" tIns="45720" rIns="91440" bIns="45720" rtlCol="0" anchor="t">
            <a:spAutoFit/>
          </a:bodyPr>
          <a:lstStyle/>
          <a:p>
            <a:r>
              <a:rPr lang="en-US" sz="1600" dirty="0">
                <a:latin typeface="Source Sans Pro"/>
                <a:ea typeface="Source Sans Pro"/>
                <a:cs typeface="Poppins SemiBold"/>
              </a:rPr>
              <a:t>On completion of your course, you may progress to the next level. From Level 1 to Level 2 and from Level 2 to Level 3.</a:t>
            </a: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dirty="0">
                <a:latin typeface="Source Sans Pro"/>
                <a:ea typeface="Source Sans Pro"/>
                <a:cs typeface="Poppins SemiBold"/>
              </a:rPr>
              <a:t>Following completion of the Level 3 </a:t>
            </a:r>
            <a:r>
              <a:rPr lang="en-US" sz="1600" dirty="0" err="1">
                <a:latin typeface="Source Sans Pro"/>
                <a:ea typeface="Source Sans Pro"/>
                <a:cs typeface="Poppins SemiBold"/>
              </a:rPr>
              <a:t>programmes</a:t>
            </a:r>
            <a:r>
              <a:rPr lang="en-US" sz="1600" dirty="0">
                <a:latin typeface="Source Sans Pro"/>
                <a:ea typeface="Source Sans Pro"/>
                <a:cs typeface="Poppins SemiBold"/>
              </a:rPr>
              <a:t> there is the opportunity to progress your study with us on our Foundation Degree (</a:t>
            </a:r>
            <a:r>
              <a:rPr lang="en-US" sz="1600" dirty="0" err="1">
                <a:latin typeface="Source Sans Pro"/>
                <a:ea typeface="Source Sans Pro"/>
                <a:cs typeface="Poppins SemiBold"/>
              </a:rPr>
              <a:t>FdA</a:t>
            </a:r>
            <a:r>
              <a:rPr lang="en-US" sz="1600" dirty="0">
                <a:latin typeface="Source Sans Pro"/>
                <a:ea typeface="Source Sans Pro"/>
                <a:cs typeface="Poppins SemiBold"/>
              </a:rPr>
              <a:t>) Policing the Community with Criminology or other </a:t>
            </a:r>
            <a:r>
              <a:rPr lang="en-US" sz="1600" dirty="0" err="1">
                <a:latin typeface="Source Sans Pro"/>
                <a:ea typeface="Source Sans Pro"/>
                <a:cs typeface="Poppins SemiBold"/>
              </a:rPr>
              <a:t>FdAs</a:t>
            </a:r>
            <a:r>
              <a:rPr lang="en-US" sz="1600" dirty="0">
                <a:latin typeface="Source Sans Pro"/>
                <a:ea typeface="Source Sans Pro"/>
                <a:cs typeface="Poppins SemiBold"/>
              </a:rPr>
              <a:t> at NCD.</a:t>
            </a: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FFC379C5-F866-3B48-ADA9-A4BF98212792}"/>
              </a:ext>
            </a:extLst>
          </p:cNvPr>
          <p:cNvPicPr>
            <a:picLocks noChangeAspect="1"/>
          </p:cNvPicPr>
          <p:nvPr/>
        </p:nvPicPr>
        <p:blipFill>
          <a:blip r:embed="rId5"/>
          <a:stretch>
            <a:fillRect/>
          </a:stretch>
        </p:blipFill>
        <p:spPr>
          <a:xfrm>
            <a:off x="-305082" y="783771"/>
            <a:ext cx="5637791" cy="6656188"/>
          </a:xfrm>
          <a:prstGeom prst="rect">
            <a:avLst/>
          </a:prstGeom>
        </p:spPr>
      </p:pic>
    </p:spTree>
    <p:extLst>
      <p:ext uri="{BB962C8B-B14F-4D97-AF65-F5344CB8AC3E}">
        <p14:creationId xmlns:p14="http://schemas.microsoft.com/office/powerpoint/2010/main" val="3470814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923330"/>
          </a:xfrm>
          <a:prstGeom prst="rect">
            <a:avLst/>
          </a:prstGeom>
          <a:noFill/>
        </p:spPr>
        <p:txBody>
          <a:bodyPr wrap="square" rtlCol="0">
            <a:spAutoFit/>
          </a:bodyPr>
          <a:lstStyle/>
          <a:p>
            <a:pPr algn="r"/>
            <a:r>
              <a:rPr lang="en-US" sz="5400" b="1">
                <a:latin typeface="Poppins SemiBold" pitchFamily="2" charset="77"/>
                <a:cs typeface="Poppins SemiBold" pitchFamily="2" charset="77"/>
              </a:rPr>
              <a:t>Apprenticeships</a:t>
            </a:r>
          </a:p>
        </p:txBody>
      </p:sp>
      <p:sp>
        <p:nvSpPr>
          <p:cNvPr id="11" name="TextBox 10">
            <a:extLst>
              <a:ext uri="{FF2B5EF4-FFF2-40B4-BE49-F238E27FC236}">
                <a16:creationId xmlns:a16="http://schemas.microsoft.com/office/drawing/2014/main" id="{23181931-3D4A-3E43-A1CB-E8982391302D}"/>
              </a:ext>
            </a:extLst>
          </p:cNvPr>
          <p:cNvSpPr txBox="1"/>
          <p:nvPr/>
        </p:nvSpPr>
        <p:spPr>
          <a:xfrm>
            <a:off x="5760388" y="2521059"/>
            <a:ext cx="3919429" cy="830997"/>
          </a:xfrm>
          <a:prstGeom prst="rect">
            <a:avLst/>
          </a:prstGeom>
          <a:noFill/>
        </p:spPr>
        <p:txBody>
          <a:bodyPr wrap="square" lIns="91440" tIns="45720" rIns="91440" bIns="45720" rtlCol="0" anchor="t">
            <a:spAutoFit/>
          </a:bodyPr>
          <a:lstStyle/>
          <a:p>
            <a:r>
              <a:rPr lang="en-US" sz="1600" dirty="0">
                <a:latin typeface="Source Sans Pro"/>
                <a:ea typeface="Source Sans Pro"/>
                <a:cs typeface="Poppins SemiBold"/>
              </a:rPr>
              <a:t>Level 3 Community Fire Safety Advisor</a:t>
            </a:r>
          </a:p>
          <a:p>
            <a:r>
              <a:rPr lang="en-US" sz="1600" dirty="0">
                <a:latin typeface="Source Sans Pro"/>
                <a:ea typeface="Source Sans Pro"/>
                <a:cs typeface="Poppins SemiBold"/>
              </a:rPr>
              <a:t>Level 3 Operational Fire Fighter</a:t>
            </a:r>
          </a:p>
          <a:p>
            <a:r>
              <a:rPr lang="en-US" sz="1600" dirty="0">
                <a:latin typeface="Source Sans Pro"/>
                <a:ea typeface="Source Sans Pro"/>
                <a:cs typeface="Poppins SemiBold"/>
              </a:rPr>
              <a:t>Level 3 Emergency Call Handler</a:t>
            </a: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5308780" y="2521059"/>
            <a:ext cx="437231" cy="456663"/>
          </a:xfrm>
          <a:prstGeom prst="rect">
            <a:avLst/>
          </a:prstGeom>
        </p:spPr>
      </p:pic>
      <p:sp>
        <p:nvSpPr>
          <p:cNvPr id="13" name="TextBox 12">
            <a:extLst>
              <a:ext uri="{FF2B5EF4-FFF2-40B4-BE49-F238E27FC236}">
                <a16:creationId xmlns:a16="http://schemas.microsoft.com/office/drawing/2014/main" id="{2E9B16E7-4547-0B4D-AB3E-1E97214110AC}"/>
              </a:ext>
            </a:extLst>
          </p:cNvPr>
          <p:cNvSpPr txBox="1"/>
          <p:nvPr/>
        </p:nvSpPr>
        <p:spPr>
          <a:xfrm>
            <a:off x="5746011" y="3820470"/>
            <a:ext cx="3401844" cy="1323439"/>
          </a:xfrm>
          <a:prstGeom prst="rect">
            <a:avLst/>
          </a:prstGeom>
          <a:noFill/>
        </p:spPr>
        <p:txBody>
          <a:bodyPr wrap="square" rtlCol="0">
            <a:spAutoFit/>
          </a:bodyPr>
          <a:lstStyle/>
          <a:p>
            <a:r>
              <a:rPr lang="en-US" sz="1600">
                <a:latin typeface="Source Sans Pro" panose="020B0503030403020204" pitchFamily="34" charset="0"/>
                <a:ea typeface="Source Sans Pro" panose="020B0503030403020204" pitchFamily="34" charset="0"/>
                <a:cs typeface="Poppins SemiBold" pitchFamily="2" charset="77"/>
              </a:rPr>
              <a:t>This is recruited for by the Fire Service. Recruits are put through the regular stages of application and must pass each stage to progress to the next. </a:t>
            </a:r>
          </a:p>
        </p:txBody>
      </p:sp>
      <p:pic>
        <p:nvPicPr>
          <p:cNvPr id="17" name="Picture 16" descr="Icon&#10;&#10;Description automatically generated">
            <a:extLst>
              <a:ext uri="{FF2B5EF4-FFF2-40B4-BE49-F238E27FC236}">
                <a16:creationId xmlns:a16="http://schemas.microsoft.com/office/drawing/2014/main" id="{197A1FB2-5837-2649-848E-F3E4F3AC1CF4}"/>
              </a:ext>
            </a:extLst>
          </p:cNvPr>
          <p:cNvPicPr>
            <a:picLocks noChangeAspect="1"/>
          </p:cNvPicPr>
          <p:nvPr/>
        </p:nvPicPr>
        <p:blipFill>
          <a:blip r:embed="rId4"/>
          <a:stretch>
            <a:fillRect/>
          </a:stretch>
        </p:blipFill>
        <p:spPr>
          <a:xfrm>
            <a:off x="5308780" y="3820470"/>
            <a:ext cx="437231" cy="456663"/>
          </a:xfrm>
          <a:prstGeom prst="rect">
            <a:avLst/>
          </a:prstGeom>
        </p:spPr>
      </p:pic>
      <p:pic>
        <p:nvPicPr>
          <p:cNvPr id="5" name="Picture 4" descr="A screen shot of a person&#10;&#10;Description automatically generated">
            <a:extLst>
              <a:ext uri="{FF2B5EF4-FFF2-40B4-BE49-F238E27FC236}">
                <a16:creationId xmlns:a16="http://schemas.microsoft.com/office/drawing/2014/main" id="{6C1B7639-B5EF-A046-9097-B8E692F94400}"/>
              </a:ext>
            </a:extLst>
          </p:cNvPr>
          <p:cNvPicPr>
            <a:picLocks noChangeAspect="1"/>
          </p:cNvPicPr>
          <p:nvPr/>
        </p:nvPicPr>
        <p:blipFill>
          <a:blip r:embed="rId5"/>
          <a:stretch>
            <a:fillRect/>
          </a:stretch>
        </p:blipFill>
        <p:spPr>
          <a:xfrm>
            <a:off x="-259352" y="848133"/>
            <a:ext cx="5568131" cy="6573945"/>
          </a:xfrm>
          <a:prstGeom prst="rect">
            <a:avLst/>
          </a:prstGeom>
        </p:spPr>
      </p:pic>
    </p:spTree>
    <p:extLst>
      <p:ext uri="{BB962C8B-B14F-4D97-AF65-F5344CB8AC3E}">
        <p14:creationId xmlns:p14="http://schemas.microsoft.com/office/powerpoint/2010/main" val="2842609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92765"/>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93431" y="420110"/>
            <a:ext cx="9343962" cy="584775"/>
          </a:xfrm>
          <a:prstGeom prst="rect">
            <a:avLst/>
          </a:prstGeom>
          <a:noFill/>
        </p:spPr>
        <p:txBody>
          <a:bodyPr wrap="square" lIns="91440" tIns="45720" rIns="91440" bIns="45720" rtlCol="0" anchor="t">
            <a:spAutoFit/>
          </a:bodyPr>
          <a:lstStyle/>
          <a:p>
            <a:pPr algn="r"/>
            <a:r>
              <a:rPr lang="en-US" sz="3200" b="1" i="1">
                <a:solidFill>
                  <a:srgbClr val="F5AEBF"/>
                </a:solidFill>
                <a:latin typeface="Poppins"/>
                <a:cs typeface="Poppins"/>
              </a:rPr>
              <a:t>English and Maths at New College Durham</a:t>
            </a:r>
            <a:endParaRPr lang="en-US" sz="32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309667" y="1572252"/>
            <a:ext cx="6156679" cy="584775"/>
          </a:xfrm>
          <a:prstGeom prst="rect">
            <a:avLst/>
          </a:prstGeom>
          <a:noFill/>
        </p:spPr>
        <p:txBody>
          <a:bodyPr wrap="square" rtlCol="0">
            <a:spAutoFit/>
          </a:bodyPr>
          <a:lstStyle/>
          <a:p>
            <a:pPr marL="742950" lvl="1" indent="-285750">
              <a:buFont typeface="Arial" panose="020B0604020202020204" pitchFamily="34" charset="0"/>
              <a:buChar char="•"/>
            </a:pPr>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1600">
              <a:solidFill>
                <a:schemeClr val="bg1"/>
              </a:solidFill>
              <a:latin typeface="Source Sans Pro" panose="020B0503030403020204" pitchFamily="34" charset="0"/>
              <a:ea typeface="Source Sans Pro" panose="020B0503030403020204" pitchFamily="34" charset="0"/>
              <a:cs typeface="Poppins SemiBold" pitchFamily="2" charset="77"/>
            </a:endParaRPr>
          </a:p>
        </p:txBody>
      </p:sp>
      <p:pic>
        <p:nvPicPr>
          <p:cNvPr id="16" name="Picture 15" descr="A person sitting in a dark room&#10;&#10;Description automatically generated">
            <a:extLst>
              <a:ext uri="{FF2B5EF4-FFF2-40B4-BE49-F238E27FC236}">
                <a16:creationId xmlns:a16="http://schemas.microsoft.com/office/drawing/2014/main" id="{C32C879A-FC5A-5F43-90C6-4D27BEE90E35}"/>
              </a:ext>
            </a:extLst>
          </p:cNvPr>
          <p:cNvPicPr>
            <a:picLocks noChangeAspect="1"/>
          </p:cNvPicPr>
          <p:nvPr/>
        </p:nvPicPr>
        <p:blipFill>
          <a:blip r:embed="rId4"/>
          <a:stretch>
            <a:fillRect/>
          </a:stretch>
        </p:blipFill>
        <p:spPr>
          <a:xfrm>
            <a:off x="-276377" y="698531"/>
            <a:ext cx="5597500" cy="6608619"/>
          </a:xfrm>
          <a:prstGeom prst="rect">
            <a:avLst/>
          </a:prstGeom>
        </p:spPr>
      </p:pic>
      <p:sp>
        <p:nvSpPr>
          <p:cNvPr id="2" name="Rectangle 1"/>
          <p:cNvSpPr/>
          <p:nvPr/>
        </p:nvSpPr>
        <p:spPr>
          <a:xfrm>
            <a:off x="5044745" y="1388932"/>
            <a:ext cx="6758608" cy="5016758"/>
          </a:xfrm>
          <a:prstGeom prst="rect">
            <a:avLst/>
          </a:prstGeom>
        </p:spPr>
        <p:txBody>
          <a:bodyPr wrap="square" lIns="91440" tIns="45720" rIns="91440" bIns="45720" anchor="t">
            <a:spAutoFit/>
          </a:bodyPr>
          <a:lstStyle/>
          <a:p>
            <a:r>
              <a:rPr lang="en-US" sz="1600" dirty="0">
                <a:solidFill>
                  <a:schemeClr val="bg1"/>
                </a:solidFill>
                <a:cs typeface="Calibri"/>
              </a:rPr>
              <a:t>Developing your </a:t>
            </a:r>
            <a:r>
              <a:rPr lang="en-US" sz="1600" dirty="0" err="1">
                <a:solidFill>
                  <a:schemeClr val="bg1"/>
                </a:solidFill>
                <a:cs typeface="Calibri"/>
              </a:rPr>
              <a:t>maths</a:t>
            </a:r>
            <a:r>
              <a:rPr lang="en-US" sz="1600" dirty="0">
                <a:solidFill>
                  <a:schemeClr val="bg1"/>
                </a:solidFill>
                <a:cs typeface="Calibri"/>
              </a:rPr>
              <a:t> and English skills is an essential part of your life as a student and your time at New College Durham and depending on your GCSE grades at school you will follow one of three paths. </a:t>
            </a:r>
          </a:p>
          <a:p>
            <a:endParaRPr lang="en-US" sz="1600">
              <a:solidFill>
                <a:schemeClr val="bg1"/>
              </a:solidFill>
              <a:cs typeface="Calibri"/>
            </a:endParaRPr>
          </a:p>
          <a:p>
            <a:pPr marL="285750" indent="-285750">
              <a:buFont typeface="Arial"/>
              <a:buChar char="•"/>
            </a:pPr>
            <a:r>
              <a:rPr lang="en-US" sz="1600" dirty="0">
                <a:solidFill>
                  <a:schemeClr val="bg1"/>
                </a:solidFill>
                <a:cs typeface="Calibri"/>
              </a:rPr>
              <a:t>If you achieved a GCSE Grade 4 or above (or Functional Skills Level 2), your </a:t>
            </a:r>
            <a:r>
              <a:rPr lang="en-US" sz="1600" dirty="0" err="1">
                <a:solidFill>
                  <a:schemeClr val="bg1"/>
                </a:solidFill>
                <a:cs typeface="Calibri"/>
              </a:rPr>
              <a:t>maths</a:t>
            </a:r>
            <a:r>
              <a:rPr lang="en-US" sz="1600" dirty="0">
                <a:solidFill>
                  <a:schemeClr val="bg1"/>
                </a:solidFill>
                <a:cs typeface="Calibri"/>
              </a:rPr>
              <a:t> and English skills will be developed within your main study </a:t>
            </a:r>
            <a:r>
              <a:rPr lang="en-US" sz="1600" dirty="0" err="1">
                <a:solidFill>
                  <a:schemeClr val="bg1"/>
                </a:solidFill>
                <a:cs typeface="Calibri"/>
              </a:rPr>
              <a:t>programme</a:t>
            </a:r>
            <a:endParaRPr lang="en-US" sz="1600" dirty="0" err="1">
              <a:solidFill>
                <a:schemeClr val="bg1"/>
              </a:solidFill>
              <a:ea typeface="Calibri"/>
              <a:cs typeface="Calibri"/>
            </a:endParaRPr>
          </a:p>
          <a:p>
            <a:pPr marL="285750" indent="-285750">
              <a:buFont typeface="Arial"/>
              <a:buChar char="•"/>
            </a:pPr>
            <a:endParaRPr lang="en-US" sz="1600">
              <a:solidFill>
                <a:schemeClr val="bg1"/>
              </a:solidFill>
              <a:cs typeface="Calibri"/>
            </a:endParaRPr>
          </a:p>
          <a:p>
            <a:pPr marL="285750" indent="-285750">
              <a:buFont typeface="Arial"/>
              <a:buChar char="•"/>
            </a:pPr>
            <a:r>
              <a:rPr lang="en-US" sz="1600" dirty="0">
                <a:solidFill>
                  <a:schemeClr val="bg1"/>
                </a:solidFill>
                <a:cs typeface="Calibri"/>
              </a:rPr>
              <a:t>If you achieved a GCSE Grade 3 you will be assigned to a GCSE </a:t>
            </a:r>
            <a:r>
              <a:rPr lang="en-US" sz="1600" dirty="0" err="1">
                <a:solidFill>
                  <a:schemeClr val="bg1"/>
                </a:solidFill>
                <a:cs typeface="Calibri"/>
              </a:rPr>
              <a:t>Maths</a:t>
            </a:r>
            <a:r>
              <a:rPr lang="en-US" sz="1600" dirty="0">
                <a:solidFill>
                  <a:schemeClr val="bg1"/>
                </a:solidFill>
                <a:cs typeface="Calibri"/>
              </a:rPr>
              <a:t> and/or English class, where you will continue your GCSE studies</a:t>
            </a:r>
            <a:endParaRPr lang="en-US" sz="1600" dirty="0">
              <a:solidFill>
                <a:schemeClr val="bg1"/>
              </a:solidFill>
              <a:ea typeface="Calibri"/>
              <a:cs typeface="Calibri"/>
            </a:endParaRPr>
          </a:p>
          <a:p>
            <a:pPr marL="285750" indent="-285750">
              <a:buFont typeface="Arial"/>
              <a:buChar char="•"/>
            </a:pPr>
            <a:endParaRPr lang="en-US" sz="1600">
              <a:solidFill>
                <a:schemeClr val="bg1"/>
              </a:solidFill>
              <a:cs typeface="Calibri"/>
            </a:endParaRPr>
          </a:p>
          <a:p>
            <a:pPr marL="285750" indent="-285750">
              <a:buFont typeface="Arial"/>
              <a:buChar char="•"/>
            </a:pPr>
            <a:r>
              <a:rPr lang="en-US" sz="1600" dirty="0">
                <a:solidFill>
                  <a:schemeClr val="bg1"/>
                </a:solidFill>
                <a:cs typeface="Calibri"/>
              </a:rPr>
              <a:t>If you achieved a GCSE Grade 2 or lower, you will be assigned to a Functional Skills </a:t>
            </a:r>
            <a:r>
              <a:rPr lang="en-US" sz="1600" dirty="0" err="1">
                <a:solidFill>
                  <a:schemeClr val="bg1"/>
                </a:solidFill>
                <a:cs typeface="Calibri"/>
              </a:rPr>
              <a:t>Maths</a:t>
            </a:r>
            <a:r>
              <a:rPr lang="en-US" sz="1600" dirty="0">
                <a:solidFill>
                  <a:schemeClr val="bg1"/>
                </a:solidFill>
                <a:cs typeface="Calibri"/>
              </a:rPr>
              <a:t> and/or English class, where you will continue to develop those skills</a:t>
            </a:r>
            <a:endParaRPr lang="en-US" sz="1600" dirty="0">
              <a:solidFill>
                <a:schemeClr val="bg1"/>
              </a:solidFill>
              <a:ea typeface="Calibri"/>
              <a:cs typeface="Calibri"/>
            </a:endParaRPr>
          </a:p>
          <a:p>
            <a:pPr marL="285750" indent="-285750">
              <a:buFont typeface="Arial"/>
              <a:buChar char="•"/>
            </a:pPr>
            <a:endParaRPr lang="en-US" sz="1600">
              <a:solidFill>
                <a:schemeClr val="bg1"/>
              </a:solidFill>
              <a:cs typeface="Calibri"/>
            </a:endParaRPr>
          </a:p>
          <a:p>
            <a:pPr marL="285750" indent="-285750">
              <a:buFont typeface="Arial"/>
              <a:buChar char="•"/>
            </a:pPr>
            <a:r>
              <a:rPr lang="en-US" sz="1600" dirty="0">
                <a:solidFill>
                  <a:schemeClr val="bg1"/>
                </a:solidFill>
                <a:cs typeface="Calibri"/>
              </a:rPr>
              <a:t>At every level, you will be supported to succeed and develop your skills, allowing you to progress in your chosen course. If you have any questions, please contact the Head of English </a:t>
            </a:r>
            <a:r>
              <a:rPr lang="en-US" sz="1600" dirty="0" err="1">
                <a:solidFill>
                  <a:schemeClr val="bg1"/>
                </a:solidFill>
                <a:cs typeface="Calibri"/>
              </a:rPr>
              <a:t>Helen.Griffin</a:t>
            </a:r>
            <a:r>
              <a:rPr lang="en-US" sz="1600" dirty="0">
                <a:solidFill>
                  <a:schemeClr val="bg1"/>
                </a:solidFill>
                <a:cs typeface="Calibri"/>
                <a:hlinkClick r:id="rId5">
                  <a:extLst>
                    <a:ext uri="{A12FA001-AC4F-418D-AE19-62706E023703}">
                      <ahyp:hlinkClr xmlns:ahyp="http://schemas.microsoft.com/office/drawing/2018/hyperlinkcolor" val="tx"/>
                    </a:ext>
                  </a:extLst>
                </a:hlinkClick>
              </a:rPr>
              <a:t>@newdur.ac.uk</a:t>
            </a:r>
            <a:endParaRPr lang="en-US" sz="1600" dirty="0">
              <a:solidFill>
                <a:schemeClr val="bg1"/>
              </a:solidFill>
              <a:cs typeface="Calibri"/>
            </a:endParaRPr>
          </a:p>
          <a:p>
            <a:pPr marL="285750" indent="-285750">
              <a:buFont typeface="Arial"/>
              <a:buChar char="•"/>
            </a:pPr>
            <a:r>
              <a:rPr lang="en-US" sz="1600" dirty="0">
                <a:solidFill>
                  <a:schemeClr val="bg1"/>
                </a:solidFill>
                <a:cs typeface="Calibri"/>
              </a:rPr>
              <a:t> or the Head of </a:t>
            </a:r>
            <a:r>
              <a:rPr lang="en-US" sz="1600" dirty="0" err="1">
                <a:solidFill>
                  <a:schemeClr val="bg1"/>
                </a:solidFill>
                <a:cs typeface="Calibri"/>
              </a:rPr>
              <a:t>Maths</a:t>
            </a:r>
            <a:r>
              <a:rPr lang="en-US" sz="1600" dirty="0">
                <a:solidFill>
                  <a:schemeClr val="bg1"/>
                </a:solidFill>
                <a:cs typeface="Calibri"/>
              </a:rPr>
              <a:t> </a:t>
            </a:r>
            <a:r>
              <a:rPr lang="en-US" sz="1600" dirty="0">
                <a:solidFill>
                  <a:schemeClr val="bg1"/>
                </a:solidFill>
                <a:cs typeface="Calibri"/>
                <a:hlinkClick r:id="rId6">
                  <a:extLst>
                    <a:ext uri="{A12FA001-AC4F-418D-AE19-62706E023703}">
                      <ahyp:hlinkClr xmlns:ahyp="http://schemas.microsoft.com/office/drawing/2018/hyperlinkcolor" val="tx"/>
                    </a:ext>
                  </a:extLst>
                </a:hlinkClick>
              </a:rPr>
              <a:t>Aidan.Batey@newdur.ac.uk</a:t>
            </a:r>
            <a:r>
              <a:rPr lang="en-US" sz="1600" dirty="0">
                <a:solidFill>
                  <a:schemeClr val="bg1"/>
                </a:solidFill>
                <a:cs typeface="Calibri"/>
              </a:rPr>
              <a:t> who will both be happy to help. </a:t>
            </a:r>
            <a:endParaRPr lang="en-US" sz="1600" dirty="0">
              <a:solidFill>
                <a:schemeClr val="bg1"/>
              </a:solidFill>
              <a:ea typeface="Calibri"/>
              <a:cs typeface="Calibri"/>
            </a:endParaRPr>
          </a:p>
        </p:txBody>
      </p:sp>
    </p:spTree>
    <p:extLst>
      <p:ext uri="{BB962C8B-B14F-4D97-AF65-F5344CB8AC3E}">
        <p14:creationId xmlns:p14="http://schemas.microsoft.com/office/powerpoint/2010/main" val="2132796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21196" y="711424"/>
            <a:ext cx="6331116" cy="1754326"/>
          </a:xfrm>
          <a:prstGeom prst="rect">
            <a:avLst/>
          </a:prstGeom>
          <a:noFill/>
        </p:spPr>
        <p:txBody>
          <a:bodyPr wrap="square" rtlCol="0">
            <a:spAutoFit/>
          </a:bodyPr>
          <a:lstStyle/>
          <a:p>
            <a:r>
              <a:rPr lang="en-US" sz="5400" b="1">
                <a:latin typeface="Poppins SemiBold" panose="00000700000000000000" pitchFamily="2" charset="0"/>
                <a:cs typeface="Poppins SemiBold" panose="00000700000000000000" pitchFamily="2" charset="0"/>
              </a:rPr>
              <a:t>Advice Support Careers (ASC)</a:t>
            </a:r>
          </a:p>
        </p:txBody>
      </p:sp>
      <p:sp>
        <p:nvSpPr>
          <p:cNvPr id="2" name="TextBox 1">
            <a:extLst>
              <a:ext uri="{FF2B5EF4-FFF2-40B4-BE49-F238E27FC236}">
                <a16:creationId xmlns:a16="http://schemas.microsoft.com/office/drawing/2014/main" id="{0D1CE9A1-C506-46F6-930A-2815ECFDB4B5}"/>
              </a:ext>
            </a:extLst>
          </p:cNvPr>
          <p:cNvSpPr txBox="1"/>
          <p:nvPr/>
        </p:nvSpPr>
        <p:spPr>
          <a:xfrm>
            <a:off x="721196" y="2593680"/>
            <a:ext cx="6743521" cy="2210990"/>
          </a:xfrm>
          <a:prstGeom prst="rect">
            <a:avLst/>
          </a:prstGeom>
          <a:noFill/>
        </p:spPr>
        <p:txBody>
          <a:bodyPr wrap="square" rtlCol="0">
            <a:spAutoFit/>
          </a:bodyPr>
          <a:lstStyle/>
          <a:p>
            <a:pPr>
              <a:lnSpc>
                <a:spcPct val="150000"/>
              </a:lnSpc>
              <a:spcAft>
                <a:spcPts val="600"/>
              </a:spcAft>
              <a:buClr>
                <a:srgbClr val="D15559"/>
              </a:buClr>
            </a:pPr>
            <a:r>
              <a:rPr lang="en-US" sz="1600" b="1" spc="-150">
                <a:solidFill>
                  <a:srgbClr val="2A7DE1"/>
                </a:solidFill>
                <a:latin typeface="Poppins SemiBold" pitchFamily="2" charset="77"/>
                <a:ea typeface="Source Sans Pro" panose="020B0503030403020204" pitchFamily="34" charset="0"/>
                <a:cs typeface="Poppins SemiBold" pitchFamily="2" charset="77"/>
              </a:rPr>
              <a:t>&gt;&gt;</a:t>
            </a:r>
            <a:r>
              <a:rPr lang="en-US" sz="1600" b="1">
                <a:solidFill>
                  <a:srgbClr val="2A7DE1"/>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Careers and Course Guidance</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Advice on Funding and Welfare Queries </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Support through Personal Counsellors and Learner Development </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a:t>
            </a:r>
            <a:r>
              <a:rPr lang="en-US" sz="1600" b="1">
                <a:solidFill>
                  <a:srgbClr val="0070C0"/>
                </a:solidFill>
                <a:latin typeface="Poppins SemiBold" pitchFamily="2" charset="77"/>
                <a:ea typeface="Source Sans Pro" panose="020B0503030403020204" pitchFamily="34" charset="0"/>
                <a:cs typeface="Poppins SemiBold" pitchFamily="2" charset="77"/>
              </a:rPr>
              <a:t> </a:t>
            </a:r>
            <a:r>
              <a:rPr lang="en-US" sz="1600">
                <a:latin typeface="Source Sans Pro" panose="020B0503030403020204" pitchFamily="34" charset="0"/>
                <a:ea typeface="Source Sans Pro" panose="020B0503030403020204" pitchFamily="34" charset="0"/>
                <a:cs typeface="Poppins SemiBold" pitchFamily="2" charset="77"/>
              </a:rPr>
              <a:t>Safeguarding Team </a:t>
            </a:r>
          </a:p>
          <a:p>
            <a:pPr>
              <a:lnSpc>
                <a:spcPct val="150000"/>
              </a:lnSpc>
              <a:spcAft>
                <a:spcPts val="600"/>
              </a:spcAft>
              <a:buClr>
                <a:srgbClr val="D15559"/>
              </a:buClr>
            </a:pPr>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8" name="Picture 7">
            <a:extLst>
              <a:ext uri="{FF2B5EF4-FFF2-40B4-BE49-F238E27FC236}">
                <a16:creationId xmlns:a16="http://schemas.microsoft.com/office/drawing/2014/main" id="{8209B1F7-2A5A-47E2-BA61-C6BFA66038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99790" y="0"/>
            <a:ext cx="5404617" cy="6858000"/>
          </a:xfrm>
          <a:prstGeom prst="rect">
            <a:avLst/>
          </a:prstGeom>
        </p:spPr>
      </p:pic>
    </p:spTree>
    <p:extLst>
      <p:ext uri="{BB962C8B-B14F-4D97-AF65-F5344CB8AC3E}">
        <p14:creationId xmlns:p14="http://schemas.microsoft.com/office/powerpoint/2010/main" val="305689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8DF3CA-1B65-87F6-A17E-1E13F2FBCE8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84839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D00198-1F03-23EC-D13A-13F5A95C81A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34514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pic>
        <p:nvPicPr>
          <p:cNvPr id="7" name="Picture 6" descr="Chart, line chart&#10;&#10;Description automatically generated">
            <a:extLst>
              <a:ext uri="{FF2B5EF4-FFF2-40B4-BE49-F238E27FC236}">
                <a16:creationId xmlns:a16="http://schemas.microsoft.com/office/drawing/2014/main" id="{39A2ADAD-5718-AA4B-B8CB-D20D99755197}"/>
              </a:ext>
            </a:extLst>
          </p:cNvPr>
          <p:cNvPicPr>
            <a:picLocks noChangeAspect="1"/>
          </p:cNvPicPr>
          <p:nvPr/>
        </p:nvPicPr>
        <p:blipFill>
          <a:blip r:embed="rId4"/>
          <a:stretch>
            <a:fillRect/>
          </a:stretch>
        </p:blipFill>
        <p:spPr>
          <a:xfrm>
            <a:off x="4759205" y="1840388"/>
            <a:ext cx="2673590" cy="1853189"/>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0" y="1720840"/>
            <a:ext cx="3233331" cy="923330"/>
          </a:xfrm>
          <a:prstGeom prst="rect">
            <a:avLst/>
          </a:prstGeom>
          <a:noFill/>
        </p:spPr>
        <p:txBody>
          <a:bodyPr wrap="square" rtlCol="0">
            <a:spAutoFit/>
          </a:bodyPr>
          <a:lstStyle/>
          <a:p>
            <a:pPr algn="r"/>
            <a:r>
              <a:rPr lang="en-US" sz="5400" b="1">
                <a:latin typeface="Poppins SemiBold" pitchFamily="2" charset="77"/>
                <a:cs typeface="Poppins SemiBold" pitchFamily="2" charset="77"/>
              </a:rPr>
              <a:t>Uniform</a:t>
            </a:r>
          </a:p>
        </p:txBody>
      </p:sp>
      <p:sp>
        <p:nvSpPr>
          <p:cNvPr id="8" name="TextBox 7">
            <a:extLst>
              <a:ext uri="{FF2B5EF4-FFF2-40B4-BE49-F238E27FC236}">
                <a16:creationId xmlns:a16="http://schemas.microsoft.com/office/drawing/2014/main" id="{58BA4178-45B5-0740-AA9A-2BCADBF1CE30}"/>
              </a:ext>
            </a:extLst>
          </p:cNvPr>
          <p:cNvSpPr txBox="1"/>
          <p:nvPr/>
        </p:nvSpPr>
        <p:spPr>
          <a:xfrm>
            <a:off x="3436084" y="725476"/>
            <a:ext cx="5974983" cy="5755422"/>
          </a:xfrm>
          <a:prstGeom prst="rect">
            <a:avLst/>
          </a:prstGeom>
          <a:noFill/>
        </p:spPr>
        <p:txBody>
          <a:bodyPr wrap="square" lIns="91440" tIns="45720" rIns="91440" bIns="45720" rtlCol="0" anchor="t">
            <a:spAutoFit/>
          </a:bodyPr>
          <a:lstStyle/>
          <a:p>
            <a:r>
              <a:rPr lang="en-US" sz="1600" dirty="0">
                <a:latin typeface="Source Sans Pro"/>
                <a:ea typeface="Source Sans Pro"/>
                <a:cs typeface="Poppins SemiBold"/>
              </a:rPr>
              <a:t>Learners will be expected to wear uniform at all times during the course.</a:t>
            </a: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dirty="0">
                <a:latin typeface="Source Sans Pro"/>
                <a:ea typeface="Source Sans Pro"/>
                <a:cs typeface="Poppins SemiBold"/>
              </a:rPr>
              <a:t>Navy Hoody and polo shirt are the requirement – other items are optional.</a:t>
            </a: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dirty="0">
                <a:latin typeface="Source Sans Pro"/>
                <a:ea typeface="Source Sans Pro"/>
                <a:cs typeface="Poppins SemiBold"/>
              </a:rPr>
              <a:t>Walking boots advised.</a:t>
            </a: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dirty="0">
                <a:latin typeface="Source Sans Pro"/>
                <a:ea typeface="Source Sans Pro"/>
                <a:cs typeface="Poppins SemiBold"/>
              </a:rPr>
              <a:t>To order the uniform go to the website below:</a:t>
            </a:r>
          </a:p>
          <a:p>
            <a:r>
              <a:rPr lang="en-US" sz="1600" dirty="0">
                <a:latin typeface="Source Sans Pro"/>
                <a:ea typeface="Source Sans Pro"/>
                <a:cs typeface="Poppins SemiBold"/>
                <a:hlinkClick r:id="rId5"/>
              </a:rPr>
              <a:t>www.labeeby.co.uk</a:t>
            </a:r>
            <a:endParaRPr lang="en-US" sz="1600" dirty="0">
              <a:latin typeface="Source Sans Pro"/>
              <a:ea typeface="Source Sans Pro"/>
              <a:cs typeface="Poppins SemiBold"/>
            </a:endParaRP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dirty="0">
                <a:latin typeface="Source Sans Pro"/>
                <a:ea typeface="Source Sans Pro"/>
                <a:cs typeface="Poppins SemiBold"/>
              </a:rPr>
              <a:t>Once on the homepage click on academy and then use the appropriate log in detail below.</a:t>
            </a: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b="1" dirty="0">
                <a:latin typeface="Source Sans Pro"/>
                <a:ea typeface="Source Sans Pro"/>
                <a:cs typeface="Poppins SemiBold"/>
              </a:rPr>
              <a:t>Males:</a:t>
            </a:r>
          </a:p>
          <a:p>
            <a:r>
              <a:rPr lang="en-US" sz="1600" dirty="0">
                <a:latin typeface="Source Sans Pro"/>
                <a:ea typeface="Source Sans Pro"/>
                <a:cs typeface="Poppins SemiBold"/>
              </a:rPr>
              <a:t>Username: NEWC50</a:t>
            </a:r>
            <a:endParaRPr lang="en-US" sz="1600" dirty="0">
              <a:latin typeface="Source Sans Pro" panose="020B0503030403020204" pitchFamily="34" charset="0"/>
              <a:ea typeface="Source Sans Pro" panose="020B0503030403020204" pitchFamily="34" charset="0"/>
              <a:cs typeface="Poppins SemiBold" pitchFamily="2" charset="77"/>
            </a:endParaRPr>
          </a:p>
          <a:p>
            <a:r>
              <a:rPr lang="en-US" sz="1600">
                <a:latin typeface="Source Sans Pro"/>
                <a:ea typeface="Source Sans Pro"/>
                <a:cs typeface="Poppins SemiBold"/>
              </a:rPr>
              <a:t>Password: NCD2602</a:t>
            </a:r>
            <a:endParaRPr lang="en-US" sz="1600" dirty="0">
              <a:latin typeface="Source Sans Pro" panose="020B0503030403020204" pitchFamily="34" charset="0"/>
              <a:ea typeface="Source Sans Pro" panose="020B0503030403020204" pitchFamily="34" charset="0"/>
              <a:cs typeface="Poppins SemiBold" pitchFamily="2" charset="77"/>
            </a:endParaRP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b="1" dirty="0">
                <a:latin typeface="Source Sans Pro"/>
                <a:ea typeface="Source Sans Pro"/>
                <a:cs typeface="Poppins SemiBold"/>
              </a:rPr>
              <a:t>Females:</a:t>
            </a:r>
          </a:p>
          <a:p>
            <a:r>
              <a:rPr lang="en-US" sz="1600" dirty="0">
                <a:latin typeface="Source Sans Pro"/>
                <a:ea typeface="Source Sans Pro"/>
                <a:cs typeface="Poppins SemiBold"/>
              </a:rPr>
              <a:t>Username: NEWC50</a:t>
            </a:r>
            <a:endParaRPr lang="en-US" sz="1600" dirty="0">
              <a:latin typeface="Source Sans Pro" panose="020B0503030403020204" pitchFamily="34" charset="0"/>
              <a:ea typeface="Source Sans Pro" panose="020B0503030403020204" pitchFamily="34" charset="0"/>
              <a:cs typeface="Poppins SemiBold" pitchFamily="2" charset="77"/>
            </a:endParaRPr>
          </a:p>
          <a:p>
            <a:r>
              <a:rPr lang="en-US" sz="1600">
                <a:latin typeface="Source Sans Pro"/>
                <a:ea typeface="Source Sans Pro"/>
                <a:cs typeface="Poppins SemiBold"/>
              </a:rPr>
              <a:t>Password: NCD2601</a:t>
            </a:r>
            <a:endParaRPr lang="en-US" sz="1600" dirty="0">
              <a:latin typeface="Source Sans Pro" panose="020B0503030403020204" pitchFamily="34" charset="0"/>
              <a:ea typeface="Source Sans Pro" panose="020B0503030403020204" pitchFamily="34" charset="0"/>
              <a:cs typeface="Poppins SemiBold" pitchFamily="2" charset="77"/>
            </a:endParaRPr>
          </a:p>
          <a:p>
            <a:endParaRPr lang="en-US" sz="1600" b="1">
              <a:latin typeface="Source Sans Pro" panose="020B0503030403020204" pitchFamily="34" charset="0"/>
              <a:ea typeface="Source Sans Pro" panose="020B0503030403020204" pitchFamily="34" charset="0"/>
              <a:cs typeface="Poppins SemiBold" pitchFamily="2" charset="77"/>
            </a:endParaRPr>
          </a:p>
          <a:p>
            <a:r>
              <a:rPr lang="en-US" sz="1600" b="1">
                <a:latin typeface="Source Sans Pro"/>
                <a:ea typeface="Source Sans Pro"/>
                <a:cs typeface="Poppins SemiBold"/>
              </a:rPr>
              <a:t>Approx Cost = £45+ PP </a:t>
            </a:r>
            <a:r>
              <a:rPr lang="en-US" sz="1600" dirty="0">
                <a:latin typeface="Source Sans Pro"/>
                <a:ea typeface="Source Sans Pro"/>
                <a:cs typeface="Poppins SemiBold"/>
              </a:rPr>
              <a:t>( 1 polo shirt and 1 hoodie, Cargo pants)</a:t>
            </a:r>
          </a:p>
        </p:txBody>
      </p:sp>
      <p:pic>
        <p:nvPicPr>
          <p:cNvPr id="2" name="Picture 1">
            <a:extLst>
              <a:ext uri="{FF2B5EF4-FFF2-40B4-BE49-F238E27FC236}">
                <a16:creationId xmlns:a16="http://schemas.microsoft.com/office/drawing/2014/main" id="{F3FB983F-8D96-4B8A-7418-43EE5E06819F}"/>
              </a:ext>
            </a:extLst>
          </p:cNvPr>
          <p:cNvPicPr>
            <a:picLocks noChangeAspect="1"/>
          </p:cNvPicPr>
          <p:nvPr/>
        </p:nvPicPr>
        <p:blipFill>
          <a:blip r:embed="rId6"/>
          <a:stretch>
            <a:fillRect/>
          </a:stretch>
        </p:blipFill>
        <p:spPr>
          <a:xfrm>
            <a:off x="9274629" y="734213"/>
            <a:ext cx="2863878" cy="5326276"/>
          </a:xfrm>
          <a:prstGeom prst="rect">
            <a:avLst/>
          </a:prstGeom>
        </p:spPr>
      </p:pic>
    </p:spTree>
    <p:extLst>
      <p:ext uri="{BB962C8B-B14F-4D97-AF65-F5344CB8AC3E}">
        <p14:creationId xmlns:p14="http://schemas.microsoft.com/office/powerpoint/2010/main" val="2802712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6A0A0FF-4B5E-CC7D-B3BB-56EB1F19F616}"/>
              </a:ext>
            </a:extLst>
          </p:cNvPr>
          <p:cNvPicPr>
            <a:picLocks noChangeAspect="1"/>
          </p:cNvPicPr>
          <p:nvPr/>
        </p:nvPicPr>
        <p:blipFill rotWithShape="1">
          <a:blip r:embed="rId3"/>
          <a:srcRect l="63928"/>
          <a:stretch/>
        </p:blipFill>
        <p:spPr>
          <a:xfrm>
            <a:off x="8766629" y="195673"/>
            <a:ext cx="3236685" cy="6662327"/>
          </a:xfrm>
          <a:prstGeom prst="rect">
            <a:avLst/>
          </a:prstGeom>
        </p:spPr>
      </p:pic>
      <p:sp>
        <p:nvSpPr>
          <p:cNvPr id="10" name="TextBox 9">
            <a:extLst>
              <a:ext uri="{FF2B5EF4-FFF2-40B4-BE49-F238E27FC236}">
                <a16:creationId xmlns:a16="http://schemas.microsoft.com/office/drawing/2014/main" id="{C7FCFBEE-F2DF-7692-090C-1E7EC2F223D2}"/>
              </a:ext>
            </a:extLst>
          </p:cNvPr>
          <p:cNvSpPr txBox="1"/>
          <p:nvPr/>
        </p:nvSpPr>
        <p:spPr>
          <a:xfrm>
            <a:off x="0" y="195673"/>
            <a:ext cx="11050287" cy="923330"/>
          </a:xfrm>
          <a:prstGeom prst="rect">
            <a:avLst/>
          </a:prstGeom>
          <a:noFill/>
        </p:spPr>
        <p:txBody>
          <a:bodyPr wrap="square" rtlCol="0">
            <a:spAutoFit/>
          </a:bodyPr>
          <a:lstStyle/>
          <a:p>
            <a:pPr algn="ctr"/>
            <a:r>
              <a:rPr lang="en-US" sz="5400" b="1" i="1">
                <a:latin typeface="Poppins" pitchFamily="2" charset="77"/>
                <a:cs typeface="Poppins" pitchFamily="2" charset="77"/>
              </a:rPr>
              <a:t>Meet the team</a:t>
            </a:r>
          </a:p>
        </p:txBody>
      </p:sp>
      <p:sp>
        <p:nvSpPr>
          <p:cNvPr id="3" name="Content Placeholder 2">
            <a:extLst>
              <a:ext uri="{FF2B5EF4-FFF2-40B4-BE49-F238E27FC236}">
                <a16:creationId xmlns:a16="http://schemas.microsoft.com/office/drawing/2014/main" id="{3F6EA137-0223-D0C7-4524-27CF34150366}"/>
              </a:ext>
            </a:extLst>
          </p:cNvPr>
          <p:cNvSpPr>
            <a:spLocks noGrp="1"/>
          </p:cNvSpPr>
          <p:nvPr>
            <p:ph idx="1"/>
          </p:nvPr>
        </p:nvSpPr>
        <p:spPr>
          <a:xfrm>
            <a:off x="838200" y="1320800"/>
            <a:ext cx="10515600" cy="5341527"/>
          </a:xfrm>
        </p:spPr>
        <p:txBody>
          <a:bodyPr vert="horz" lIns="91440" tIns="45720" rIns="91440" bIns="45720" rtlCol="0" anchor="t">
            <a:normAutofit/>
          </a:bodyPr>
          <a:lstStyle/>
          <a:p>
            <a:r>
              <a:rPr lang="en-US" sz="1600" dirty="0">
                <a:latin typeface="Source Sans Pro"/>
                <a:ea typeface="Source Sans Pro"/>
              </a:rPr>
              <a:t>Clare Manser – Curriculum manager</a:t>
            </a:r>
          </a:p>
          <a:p>
            <a:r>
              <a:rPr lang="en-US" sz="1600" dirty="0">
                <a:latin typeface="Source Sans Pro"/>
                <a:ea typeface="Source Sans Pro"/>
                <a:hlinkClick r:id="rId4"/>
              </a:rPr>
              <a:t>clare.manser@newdur.ac.uk</a:t>
            </a:r>
            <a:endParaRPr lang="en-US" sz="1600" dirty="0">
              <a:latin typeface="Source Sans Pro"/>
              <a:ea typeface="Source Sans Pro"/>
            </a:endParaRPr>
          </a:p>
          <a:p>
            <a:endParaRPr lang="en-US" sz="1600"/>
          </a:p>
          <a:p>
            <a:r>
              <a:rPr lang="en-US" sz="1600" dirty="0">
                <a:latin typeface="Source Sans Pro"/>
                <a:ea typeface="Source Sans Pro"/>
              </a:rPr>
              <a:t>Sinead Reed – Course Leader Level 3</a:t>
            </a:r>
          </a:p>
          <a:p>
            <a:r>
              <a:rPr lang="en-US" sz="1600" dirty="0">
                <a:latin typeface="Source Sans Pro"/>
                <a:ea typeface="Source Sans Pro"/>
                <a:hlinkClick r:id="rId5"/>
              </a:rPr>
              <a:t>sinead.reed@newdur.ac.uk</a:t>
            </a:r>
            <a:endParaRPr lang="en-US" sz="1600" dirty="0">
              <a:latin typeface="Source Sans Pro"/>
              <a:ea typeface="Source Sans Pro"/>
            </a:endParaRPr>
          </a:p>
          <a:p>
            <a:endParaRPr lang="en-US" sz="1600"/>
          </a:p>
          <a:p>
            <a:r>
              <a:rPr lang="en-US" sz="1600" dirty="0">
                <a:latin typeface="Source Sans Pro"/>
                <a:ea typeface="Source Sans Pro"/>
              </a:rPr>
              <a:t>Jon Sinclair – Course Leader Level 1 and Level 2</a:t>
            </a:r>
          </a:p>
          <a:p>
            <a:r>
              <a:rPr lang="en-US" sz="1600" dirty="0">
                <a:latin typeface="Source Sans Pro"/>
                <a:ea typeface="Source Sans Pro"/>
                <a:hlinkClick r:id="rId6"/>
              </a:rPr>
              <a:t>jon.Sinclair@newdur.ac.uk</a:t>
            </a:r>
            <a:endParaRPr lang="en-US" sz="1600" dirty="0">
              <a:latin typeface="Source Sans Pro"/>
              <a:ea typeface="Source Sans Pro"/>
            </a:endParaRPr>
          </a:p>
          <a:p>
            <a:pPr marL="0" indent="0">
              <a:buNone/>
            </a:pPr>
            <a:endParaRPr lang="en-US" sz="1600"/>
          </a:p>
          <a:p>
            <a:r>
              <a:rPr lang="en-US" sz="1600" dirty="0">
                <a:latin typeface="Source Sans Pro"/>
                <a:ea typeface="Source Sans Pro"/>
              </a:rPr>
              <a:t>Alex Talks – Course Leader  Policing/ DofE</a:t>
            </a:r>
          </a:p>
          <a:p>
            <a:r>
              <a:rPr lang="en-US" sz="1600" dirty="0">
                <a:latin typeface="Source Sans Pro"/>
                <a:ea typeface="Source Sans Pro"/>
                <a:hlinkClick r:id="rId7"/>
              </a:rPr>
              <a:t>alex.talks@newdur.ac.uk</a:t>
            </a:r>
          </a:p>
          <a:p>
            <a:endParaRPr lang="en-US" sz="1600" dirty="0">
              <a:latin typeface="Source Sans Pro"/>
              <a:ea typeface="Source Sans Pro"/>
            </a:endParaRPr>
          </a:p>
          <a:p>
            <a:r>
              <a:rPr lang="en-US" sz="1600">
                <a:latin typeface="Source Sans Pro"/>
                <a:ea typeface="Source Sans Pro"/>
              </a:rPr>
              <a:t>Sam Nellist – Course Leader HE </a:t>
            </a:r>
          </a:p>
          <a:p>
            <a:r>
              <a:rPr lang="en-US" sz="1600" dirty="0">
                <a:latin typeface="Source Sans Pro"/>
                <a:ea typeface="Source Sans Pro"/>
                <a:hlinkClick r:id="rId8"/>
              </a:rPr>
              <a:t>Sam.nellist@newdur.ac.uk</a:t>
            </a:r>
            <a:endParaRPr lang="en-US" sz="1600" dirty="0">
              <a:latin typeface="Source Sans Pro"/>
              <a:ea typeface="Source Sans Pro"/>
            </a:endParaRPr>
          </a:p>
          <a:p>
            <a:pPr marL="0" indent="0">
              <a:buNone/>
            </a:pPr>
            <a:endParaRPr lang="en-US" sz="1600" dirty="0">
              <a:latin typeface="Source Sans Pro"/>
              <a:ea typeface="Source Sans Pro"/>
            </a:endParaRPr>
          </a:p>
          <a:p>
            <a:endParaRPr lang="en-US" sz="1600" dirty="0">
              <a:latin typeface="Source Sans Pro"/>
              <a:ea typeface="Source Sans Pro"/>
            </a:endParaRPr>
          </a:p>
          <a:p>
            <a:endParaRPr lang="en-US" sz="1600">
              <a:latin typeface="Source Sans Pro"/>
              <a:ea typeface="Source Sans Pro"/>
            </a:endParaRPr>
          </a:p>
        </p:txBody>
      </p:sp>
    </p:spTree>
    <p:extLst>
      <p:ext uri="{BB962C8B-B14F-4D97-AF65-F5344CB8AC3E}">
        <p14:creationId xmlns:p14="http://schemas.microsoft.com/office/powerpoint/2010/main" val="1523455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A0B546-DE22-0B88-B6BC-BA77F8E79AC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87861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C00FD1-D01C-6A0D-0AC9-5D9CF5AE562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96717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AF5C11-A063-62FF-D006-1F86D5BC028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17747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1230E0-87A2-1A1B-4B30-2992C62D092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026985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2D3437-56DC-5396-5F81-968DF563A97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79048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in firefighter outfit with pictures of people&#10;&#10;AI-generated content may be incorrect.">
            <a:extLst>
              <a:ext uri="{FF2B5EF4-FFF2-40B4-BE49-F238E27FC236}">
                <a16:creationId xmlns:a16="http://schemas.microsoft.com/office/drawing/2014/main" id="{61E59A2F-8F89-EB31-D336-0C454527A92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212503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23181931-3D4A-3E43-A1CB-E8982391302D}"/>
              </a:ext>
            </a:extLst>
          </p:cNvPr>
          <p:cNvSpPr txBox="1"/>
          <p:nvPr/>
        </p:nvSpPr>
        <p:spPr>
          <a:xfrm>
            <a:off x="6096000" y="1017611"/>
            <a:ext cx="5562600" cy="3693319"/>
          </a:xfrm>
          <a:prstGeom prst="rect">
            <a:avLst/>
          </a:prstGeom>
          <a:noFill/>
        </p:spPr>
        <p:txBody>
          <a:bodyPr wrap="square" lIns="91440" tIns="45720" rIns="91440" bIns="45720" rtlCol="0" anchor="t">
            <a:spAutoFit/>
          </a:bodyPr>
          <a:lstStyle/>
          <a:p>
            <a:pPr marL="342900" lvl="1"/>
            <a:r>
              <a:rPr lang="en-US">
                <a:latin typeface="Source Sans Pro"/>
                <a:ea typeface="Source Sans Pro"/>
                <a:cs typeface="Poppins SemiBold"/>
              </a:rPr>
              <a:t>Welcome Fest &amp; Enrolment</a:t>
            </a:r>
            <a:endParaRPr lang="en-US"/>
          </a:p>
          <a:p>
            <a:pPr marL="556895" lvl="1" indent="-213995">
              <a:buFont typeface="Arial" panose="020B0604020202020204" pitchFamily="34" charset="0"/>
              <a:buChar char="•"/>
            </a:pPr>
            <a:r>
              <a:rPr lang="en-US">
                <a:latin typeface="Source Sans Pro"/>
                <a:ea typeface="Source Sans Pro"/>
                <a:cs typeface="Poppins SemiBold"/>
              </a:rPr>
              <a:t> Thurs 27th August</a:t>
            </a:r>
            <a:br>
              <a:rPr lang="en-US" dirty="0">
                <a:latin typeface="Source Sans Pro" panose="020B0503030403020204" pitchFamily="34" charset="0"/>
                <a:ea typeface="Source Sans Pro" panose="020B0503030403020204" pitchFamily="34" charset="0"/>
                <a:cs typeface="Poppins SemiBold" pitchFamily="2" charset="77"/>
              </a:rPr>
            </a:br>
            <a:endParaRPr lang="en-US">
              <a:latin typeface="Source Sans Pro" panose="020B0503030403020204" pitchFamily="34" charset="0"/>
              <a:ea typeface="Source Sans Pro" panose="020B0503030403020204" pitchFamily="34" charset="0"/>
              <a:cs typeface="Poppins SemiBold" pitchFamily="2" charset="77"/>
            </a:endParaRPr>
          </a:p>
          <a:p>
            <a:pPr marL="213995" indent="-213995">
              <a:buFont typeface="Arial" panose="020B0604020202020204" pitchFamily="34" charset="0"/>
              <a:buChar char="•"/>
            </a:pPr>
            <a:r>
              <a:rPr lang="en-US">
                <a:latin typeface="Source Sans Pro"/>
                <a:ea typeface="Source Sans Pro"/>
                <a:cs typeface="Poppins SemiBold"/>
              </a:rPr>
              <a:t>Start of Term </a:t>
            </a:r>
          </a:p>
          <a:p>
            <a:pPr marL="213995" indent="-213995">
              <a:buFont typeface="Arial" panose="020B0604020202020204" pitchFamily="34" charset="0"/>
              <a:buChar char="•"/>
            </a:pPr>
            <a:r>
              <a:rPr lang="en-US">
                <a:latin typeface="Source Sans Pro"/>
                <a:ea typeface="Source Sans Pro"/>
                <a:cs typeface="Poppins SemiBold"/>
              </a:rPr>
              <a:t>Tues 1st September</a:t>
            </a:r>
          </a:p>
          <a:p>
            <a:pPr marL="342900" lvl="1"/>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a:ea typeface="Source Sans Pro"/>
                <a:cs typeface="Poppins SemiBold"/>
              </a:rPr>
              <a:t>What you need to bring:</a:t>
            </a:r>
          </a:p>
          <a:p>
            <a:pPr marL="671195" lvl="1" indent="-213995">
              <a:buFont typeface="Arial" panose="020B0604020202020204" pitchFamily="34" charset="0"/>
              <a:buChar char="•"/>
            </a:pPr>
            <a:r>
              <a:rPr lang="en-US">
                <a:latin typeface="Source Sans Pro"/>
                <a:ea typeface="Source Sans Pro"/>
                <a:cs typeface="Poppins SemiBold"/>
              </a:rPr>
              <a:t>Evidence of achieved grades</a:t>
            </a:r>
          </a:p>
          <a:p>
            <a:pPr marL="671195" lvl="1" indent="-213995">
              <a:buFont typeface="Arial" panose="020B0604020202020204" pitchFamily="34" charset="0"/>
              <a:buChar char="•"/>
            </a:pPr>
            <a:r>
              <a:rPr lang="en-US">
                <a:latin typeface="Source Sans Pro"/>
                <a:ea typeface="Source Sans Pro"/>
                <a:cs typeface="Poppins SemiBold"/>
              </a:rPr>
              <a:t>Pen</a:t>
            </a:r>
          </a:p>
          <a:p>
            <a:pPr marL="671195" lvl="1" indent="-213995">
              <a:buFont typeface="Arial" panose="020B0604020202020204" pitchFamily="34" charset="0"/>
              <a:buChar char="•"/>
            </a:pPr>
            <a:r>
              <a:rPr lang="en-US">
                <a:latin typeface="Source Sans Pro"/>
                <a:ea typeface="Source Sans Pro"/>
                <a:cs typeface="Poppins SemiBold"/>
              </a:rPr>
              <a:t>A positive attitude</a:t>
            </a:r>
          </a:p>
          <a:p>
            <a:pPr marL="671195" lvl="1" indent="-213995">
              <a:buFont typeface="Arial" panose="020B0604020202020204" pitchFamily="34" charset="0"/>
              <a:buChar char="•"/>
            </a:pPr>
            <a:r>
              <a:rPr lang="en-US">
                <a:latin typeface="Source Sans Pro"/>
                <a:ea typeface="Source Sans Pro"/>
                <a:cs typeface="Poppins SemiBold"/>
              </a:rPr>
              <a:t>A smile </a:t>
            </a:r>
            <a:endParaRPr lang="en-US">
              <a:latin typeface="Source Sans Pro" panose="020B0503030403020204" pitchFamily="34" charset="0"/>
              <a:ea typeface="Source Sans Pro" panose="020B0503030403020204" pitchFamily="34" charset="0"/>
              <a:cs typeface="Poppins SemiBold" pitchFamily="2" charset="77"/>
            </a:endParaRPr>
          </a:p>
          <a:p>
            <a:br>
              <a:rPr lang="en-US" dirty="0">
                <a:latin typeface="Source Sans Pro" panose="020B0503030403020204" pitchFamily="34" charset="0"/>
                <a:ea typeface="Source Sans Pro" panose="020B0503030403020204" pitchFamily="34" charset="0"/>
                <a:cs typeface="Poppins SemiBold" pitchFamily="2" charset="77"/>
              </a:rPr>
            </a:br>
            <a:endParaRPr lang="en-US">
              <a:latin typeface="Source Sans Pro" panose="020B0503030403020204" pitchFamily="34" charset="0"/>
              <a:ea typeface="Source Sans Pro" panose="020B0503030403020204" pitchFamily="34" charset="0"/>
              <a:cs typeface="Poppins SemiBold" pitchFamily="2" charset="77"/>
            </a:endParaRPr>
          </a:p>
        </p:txBody>
      </p:sp>
      <p:sp>
        <p:nvSpPr>
          <p:cNvPr id="10" name="TextBox 9">
            <a:extLst>
              <a:ext uri="{FF2B5EF4-FFF2-40B4-BE49-F238E27FC236}">
                <a16:creationId xmlns:a16="http://schemas.microsoft.com/office/drawing/2014/main" id="{53316D20-5A02-416B-BEC6-CCF5E2A078AB}"/>
              </a:ext>
            </a:extLst>
          </p:cNvPr>
          <p:cNvSpPr txBox="1"/>
          <p:nvPr/>
        </p:nvSpPr>
        <p:spPr>
          <a:xfrm>
            <a:off x="3876556" y="5378724"/>
            <a:ext cx="7782044" cy="646331"/>
          </a:xfrm>
          <a:prstGeom prst="rect">
            <a:avLst/>
          </a:prstGeom>
          <a:noFill/>
        </p:spPr>
        <p:txBody>
          <a:bodyPr wrap="square" rtlCol="0">
            <a:spAutoFit/>
          </a:bodyPr>
          <a:lstStyle/>
          <a:p>
            <a:r>
              <a:rPr lang="en-US">
                <a:latin typeface="Source Sans Pro" panose="020B0503030403020204" pitchFamily="34" charset="0"/>
                <a:ea typeface="Source Sans Pro" panose="020B0503030403020204" pitchFamily="34" charset="0"/>
                <a:cs typeface="Poppins SemiBold" pitchFamily="2" charset="77"/>
              </a:rPr>
              <a:t>The College will also send information through the post, via email and our website for you to refer to. </a:t>
            </a:r>
          </a:p>
        </p:txBody>
      </p:sp>
      <p:sp>
        <p:nvSpPr>
          <p:cNvPr id="7" name="TextBox 6">
            <a:extLst>
              <a:ext uri="{FF2B5EF4-FFF2-40B4-BE49-F238E27FC236}">
                <a16:creationId xmlns:a16="http://schemas.microsoft.com/office/drawing/2014/main" id="{90AECE7C-B9A1-7036-C4C0-F7A9ABEA021C}"/>
              </a:ext>
            </a:extLst>
          </p:cNvPr>
          <p:cNvSpPr txBox="1"/>
          <p:nvPr/>
        </p:nvSpPr>
        <p:spPr>
          <a:xfrm>
            <a:off x="339191" y="1720840"/>
            <a:ext cx="4877735" cy="1754326"/>
          </a:xfrm>
          <a:prstGeom prst="rect">
            <a:avLst/>
          </a:prstGeom>
          <a:noFill/>
        </p:spPr>
        <p:txBody>
          <a:bodyPr wrap="square" rtlCol="0">
            <a:spAutoFit/>
          </a:bodyPr>
          <a:lstStyle/>
          <a:p>
            <a:pPr algn="r"/>
            <a:r>
              <a:rPr lang="en-US" sz="5400" b="1">
                <a:latin typeface="Poppins SemiBold" pitchFamily="2" charset="77"/>
                <a:cs typeface="Poppins SemiBold" pitchFamily="2" charset="77"/>
              </a:rPr>
              <a:t>Start of term information</a:t>
            </a:r>
          </a:p>
        </p:txBody>
      </p:sp>
    </p:spTree>
    <p:extLst>
      <p:ext uri="{BB962C8B-B14F-4D97-AF65-F5344CB8AC3E}">
        <p14:creationId xmlns:p14="http://schemas.microsoft.com/office/powerpoint/2010/main" val="56023633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54B831-F9B1-CBCF-E739-DA586686568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13370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61CAD4-BE73-328E-09F2-6CE641B3C8F0}"/>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08631BC5-320E-68C5-94F4-0CA77D0CD15E}"/>
              </a:ext>
            </a:extLst>
          </p:cNvPr>
          <p:cNvSpPr txBox="1"/>
          <p:nvPr/>
        </p:nvSpPr>
        <p:spPr>
          <a:xfrm>
            <a:off x="721196" y="711424"/>
            <a:ext cx="6331116" cy="1754326"/>
          </a:xfrm>
          <a:prstGeom prst="rect">
            <a:avLst/>
          </a:prstGeom>
          <a:noFill/>
        </p:spPr>
        <p:txBody>
          <a:bodyPr wrap="square" lIns="91440" tIns="45720" rIns="91440" bIns="45720" rtlCol="0" anchor="t">
            <a:spAutoFit/>
          </a:bodyPr>
          <a:lstStyle/>
          <a:p>
            <a:r>
              <a:rPr lang="en-US" sz="5400" b="1">
                <a:latin typeface="Poppins SemiBold"/>
                <a:cs typeface="Poppins SemiBold"/>
              </a:rPr>
              <a:t>Check your inbox!</a:t>
            </a:r>
            <a:endParaRPr lang="en-US"/>
          </a:p>
        </p:txBody>
      </p:sp>
      <p:sp>
        <p:nvSpPr>
          <p:cNvPr id="2" name="TextBox 1">
            <a:extLst>
              <a:ext uri="{FF2B5EF4-FFF2-40B4-BE49-F238E27FC236}">
                <a16:creationId xmlns:a16="http://schemas.microsoft.com/office/drawing/2014/main" id="{8605E760-1831-BA62-1B9B-10ACD4B9FD06}"/>
              </a:ext>
            </a:extLst>
          </p:cNvPr>
          <p:cNvSpPr txBox="1"/>
          <p:nvPr/>
        </p:nvSpPr>
        <p:spPr>
          <a:xfrm>
            <a:off x="721196" y="2593680"/>
            <a:ext cx="5682509" cy="3682226"/>
          </a:xfrm>
          <a:prstGeom prst="rect">
            <a:avLst/>
          </a:prstGeom>
          <a:noFill/>
        </p:spPr>
        <p:txBody>
          <a:bodyPr wrap="square" lIns="91440" tIns="45720" rIns="91440" bIns="45720" rtlCol="0" anchor="t">
            <a:spAutoFit/>
          </a:bodyPr>
          <a:lstStyle/>
          <a:p>
            <a:pPr>
              <a:lnSpc>
                <a:spcPct val="150000"/>
              </a:lnSpc>
              <a:spcAft>
                <a:spcPts val="600"/>
              </a:spcAft>
            </a:pPr>
            <a:r>
              <a:rPr lang="en-US" sz="2800" b="1" i="1">
                <a:ea typeface="+mn-lt"/>
                <a:cs typeface="+mn-lt"/>
              </a:rPr>
              <a:t>Additional Details Form</a:t>
            </a:r>
            <a:r>
              <a:rPr lang="en-US" sz="2400" b="1">
                <a:ea typeface="+mn-lt"/>
                <a:cs typeface="+mn-lt"/>
              </a:rPr>
              <a:t> </a:t>
            </a:r>
            <a:endParaRPr lang="en-US"/>
          </a:p>
          <a:p>
            <a:pPr>
              <a:lnSpc>
                <a:spcPct val="150000"/>
              </a:lnSpc>
              <a:spcAft>
                <a:spcPts val="600"/>
              </a:spcAft>
            </a:pPr>
            <a:r>
              <a:rPr lang="en-US" sz="2400" b="1">
                <a:ea typeface="+mn-lt"/>
                <a:cs typeface="+mn-lt"/>
              </a:rPr>
              <a:t>Email for New Applicants – please complete this as soon as possible if you have not already done so.</a:t>
            </a:r>
            <a:endParaRPr lang="en-US"/>
          </a:p>
          <a:p>
            <a:pPr>
              <a:lnSpc>
                <a:spcPct val="150000"/>
              </a:lnSpc>
              <a:spcAft>
                <a:spcPts val="600"/>
              </a:spcAft>
            </a:pPr>
            <a:r>
              <a:rPr lang="en-US" sz="2400" b="1">
                <a:ea typeface="Calibri"/>
                <a:cs typeface="Calibri"/>
              </a:rPr>
              <a:t>Thank you!</a:t>
            </a:r>
          </a:p>
          <a:p>
            <a:pPr>
              <a:lnSpc>
                <a:spcPct val="150000"/>
              </a:lnSpc>
              <a:spcAft>
                <a:spcPts val="600"/>
              </a:spcAft>
            </a:pPr>
            <a:endParaRPr lang="en-US" sz="2400" b="1">
              <a:ea typeface="Calibri"/>
              <a:cs typeface="Calibri"/>
            </a:endParaRPr>
          </a:p>
        </p:txBody>
      </p:sp>
      <p:pic>
        <p:nvPicPr>
          <p:cNvPr id="8" name="Picture 7">
            <a:extLst>
              <a:ext uri="{FF2B5EF4-FFF2-40B4-BE49-F238E27FC236}">
                <a16:creationId xmlns:a16="http://schemas.microsoft.com/office/drawing/2014/main" id="{DF179AE3-FD72-7852-27DE-8ACEBA68CD8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37755" y="250785"/>
            <a:ext cx="5139690" cy="5472000"/>
          </a:xfrm>
          <a:prstGeom prst="rect">
            <a:avLst/>
          </a:prstGeom>
        </p:spPr>
      </p:pic>
    </p:spTree>
    <p:extLst>
      <p:ext uri="{BB962C8B-B14F-4D97-AF65-F5344CB8AC3E}">
        <p14:creationId xmlns:p14="http://schemas.microsoft.com/office/powerpoint/2010/main" val="156471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780090" y="1972870"/>
            <a:ext cx="6288504" cy="1107996"/>
          </a:xfrm>
          <a:prstGeom prst="rect">
            <a:avLst/>
          </a:prstGeom>
          <a:noFill/>
        </p:spPr>
        <p:txBody>
          <a:bodyPr wrap="square" rtlCol="0">
            <a:spAutoFit/>
          </a:bodyPr>
          <a:lstStyle/>
          <a:p>
            <a:r>
              <a:rPr lang="en-US" sz="6600" b="1" i="1" spc="-150">
                <a:solidFill>
                  <a:schemeClr val="bg1"/>
                </a:solidFill>
                <a:latin typeface="Poppins" pitchFamily="2" charset="77"/>
                <a:cs typeface="Poppins" pitchFamily="2" charset="77"/>
              </a:rPr>
              <a:t>THANK YOU</a:t>
            </a:r>
          </a:p>
        </p:txBody>
      </p:sp>
      <p:sp>
        <p:nvSpPr>
          <p:cNvPr id="8" name="TextBox 7">
            <a:extLst>
              <a:ext uri="{FF2B5EF4-FFF2-40B4-BE49-F238E27FC236}">
                <a16:creationId xmlns:a16="http://schemas.microsoft.com/office/drawing/2014/main" id="{58BA4178-45B5-0740-AA9A-2BCADBF1CE30}"/>
              </a:ext>
            </a:extLst>
          </p:cNvPr>
          <p:cNvSpPr txBox="1"/>
          <p:nvPr/>
        </p:nvSpPr>
        <p:spPr>
          <a:xfrm>
            <a:off x="6962267" y="3323863"/>
            <a:ext cx="4097155" cy="400110"/>
          </a:xfrm>
          <a:prstGeom prst="rect">
            <a:avLst/>
          </a:prstGeom>
          <a:noFill/>
        </p:spPr>
        <p:txBody>
          <a:bodyPr wrap="square" rtlCol="0">
            <a:spAutoFit/>
          </a:bodyPr>
          <a:lstStyle/>
          <a:p>
            <a:r>
              <a:rPr lang="en-US" sz="2000" b="1" i="1">
                <a:solidFill>
                  <a:schemeClr val="bg1"/>
                </a:solidFill>
                <a:latin typeface="Poppins" pitchFamily="2" charset="77"/>
                <a:ea typeface="Source Sans Pro" panose="020B0503030403020204" pitchFamily="34" charset="0"/>
                <a:cs typeface="Poppins" pitchFamily="2" charset="77"/>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6962267" y="3757000"/>
            <a:ext cx="4097155" cy="830997"/>
          </a:xfrm>
          <a:prstGeom prst="rect">
            <a:avLst/>
          </a:prstGeom>
          <a:noFill/>
        </p:spPr>
        <p:txBody>
          <a:bodyPr wrap="square" rtlCol="0">
            <a:spAutoFit/>
          </a:bodyPr>
          <a:lstStyle/>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Please contact </a:t>
            </a:r>
            <a:r>
              <a:rPr lang="en-US" sz="1600">
                <a:solidFill>
                  <a:srgbClr val="F5AEBF"/>
                </a:solidFill>
                <a:latin typeface="Source Sans Pro" panose="020B0503030403020204" pitchFamily="34" charset="0"/>
                <a:ea typeface="Source Sans Pro" panose="020B0503030403020204" pitchFamily="34" charset="0"/>
                <a:cs typeface="Poppins SemiBold" pitchFamily="2" charset="77"/>
              </a:rPr>
              <a:t>: Clare Manser </a:t>
            </a:r>
          </a:p>
          <a:p>
            <a:r>
              <a:rPr lang="en-US" sz="1600">
                <a:solidFill>
                  <a:srgbClr val="F5AEBF"/>
                </a:solidFill>
                <a:latin typeface="Source Sans Pro" panose="020B0503030403020204" pitchFamily="34" charset="0"/>
                <a:ea typeface="Source Sans Pro" panose="020B0503030403020204" pitchFamily="34" charset="0"/>
                <a:cs typeface="Poppins SemiBold" pitchFamily="2" charset="77"/>
              </a:rPr>
              <a:t>0191 3754477</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for more information.</a:t>
            </a:r>
            <a:r>
              <a:rPr lang="en-US" sz="1600">
                <a:solidFill>
                  <a:srgbClr val="F5AEBF"/>
                </a:solidFill>
                <a:latin typeface="Source Sans Pro" panose="020B0503030403020204" pitchFamily="34" charset="0"/>
                <a:ea typeface="Source Sans Pro" panose="020B0503030403020204" pitchFamily="34" charset="0"/>
                <a:cs typeface="Poppins SemiBold" pitchFamily="2" charset="77"/>
              </a:rPr>
              <a:t> </a:t>
            </a:r>
          </a:p>
        </p:txBody>
      </p:sp>
      <p:sp>
        <p:nvSpPr>
          <p:cNvPr id="10" name="TextBox 9">
            <a:extLst>
              <a:ext uri="{FF2B5EF4-FFF2-40B4-BE49-F238E27FC236}">
                <a16:creationId xmlns:a16="http://schemas.microsoft.com/office/drawing/2014/main" id="{188987B5-491B-7F40-A808-08AA752E1458}"/>
              </a:ext>
            </a:extLst>
          </p:cNvPr>
          <p:cNvSpPr txBox="1"/>
          <p:nvPr/>
        </p:nvSpPr>
        <p:spPr>
          <a:xfrm>
            <a:off x="6962267" y="4584772"/>
            <a:ext cx="4097155" cy="1077218"/>
          </a:xfrm>
          <a:prstGeom prst="rect">
            <a:avLst/>
          </a:prstGeom>
          <a:noFill/>
        </p:spPr>
        <p:txBody>
          <a:bodyPr wrap="square" rtlCol="0">
            <a:spAutoFit/>
          </a:bodyPr>
          <a:lstStyle/>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New College Durham,</a:t>
            </a:r>
          </a:p>
          <a:p>
            <a:r>
              <a:rPr lang="en-US" sz="1600" err="1">
                <a:solidFill>
                  <a:schemeClr val="bg1"/>
                </a:solidFill>
                <a:latin typeface="Source Sans Pro" panose="020B0503030403020204" pitchFamily="34" charset="0"/>
                <a:ea typeface="Source Sans Pro" panose="020B0503030403020204" pitchFamily="34" charset="0"/>
                <a:cs typeface="Poppins SemiBold" pitchFamily="2" charset="77"/>
              </a:rPr>
              <a:t>Framwellgate</a:t>
            </a:r>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 Moor Campus,</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Durham,</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DH1 5ES</a:t>
            </a:r>
          </a:p>
        </p:txBody>
      </p:sp>
    </p:spTree>
    <p:extLst>
      <p:ext uri="{BB962C8B-B14F-4D97-AF65-F5344CB8AC3E}">
        <p14:creationId xmlns:p14="http://schemas.microsoft.com/office/powerpoint/2010/main" val="4104959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descr="A person standing in front of a screen&#10;&#10;Description automatically generated with low confidence">
            <a:extLst>
              <a:ext uri="{FF2B5EF4-FFF2-40B4-BE49-F238E27FC236}">
                <a16:creationId xmlns:a16="http://schemas.microsoft.com/office/drawing/2014/main" id="{A84C1884-57AC-8341-9FC1-CE9E41567FB9}"/>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934385" y="305034"/>
            <a:ext cx="6331116" cy="1754326"/>
          </a:xfrm>
          <a:prstGeom prst="rect">
            <a:avLst/>
          </a:prstGeom>
          <a:noFill/>
        </p:spPr>
        <p:txBody>
          <a:bodyPr wrap="square" lIns="91440" tIns="45720" rIns="91440" bIns="45720" rtlCol="0" anchor="t">
            <a:spAutoFit/>
          </a:bodyPr>
          <a:lstStyle/>
          <a:p>
            <a:r>
              <a:rPr lang="en-US" sz="5400" b="1" i="1">
                <a:solidFill>
                  <a:srgbClr val="2A7DE1"/>
                </a:solidFill>
                <a:latin typeface="Poppins"/>
                <a:cs typeface="Poppins" pitchFamily="2" charset="77"/>
              </a:rPr>
              <a:t>What to expect in your first week</a:t>
            </a:r>
          </a:p>
        </p:txBody>
      </p:sp>
      <p:sp>
        <p:nvSpPr>
          <p:cNvPr id="4" name="TextBox 3">
            <a:extLst>
              <a:ext uri="{FF2B5EF4-FFF2-40B4-BE49-F238E27FC236}">
                <a16:creationId xmlns:a16="http://schemas.microsoft.com/office/drawing/2014/main" id="{9E64DDE8-9188-4DCF-986A-EF5899872FE2}"/>
              </a:ext>
            </a:extLst>
          </p:cNvPr>
          <p:cNvSpPr txBox="1"/>
          <p:nvPr/>
        </p:nvSpPr>
        <p:spPr>
          <a:xfrm>
            <a:off x="767062" y="2364394"/>
            <a:ext cx="7431715" cy="3970318"/>
          </a:xfrm>
          <a:prstGeom prst="rect">
            <a:avLst/>
          </a:prstGeom>
          <a:noFill/>
        </p:spPr>
        <p:txBody>
          <a:bodyPr wrap="square" lIns="91440" tIns="45720" rIns="91440" bIns="45720" rtlCol="0" anchor="t">
            <a:spAutoFit/>
          </a:bodyPr>
          <a:lstStyle/>
          <a:p>
            <a:r>
              <a:rPr lang="en-US">
                <a:latin typeface="Source Sans Pro"/>
                <a:ea typeface="Source Sans Pro"/>
                <a:cs typeface="+mn-lt"/>
              </a:rPr>
              <a:t>Meet your tutors</a:t>
            </a:r>
          </a:p>
          <a:p>
            <a:endParaRPr lang="en-US">
              <a:latin typeface="Source Sans Pro"/>
              <a:ea typeface="Source Sans Pro"/>
              <a:cs typeface="+mn-lt"/>
            </a:endParaRPr>
          </a:p>
          <a:p>
            <a:r>
              <a:rPr lang="en-US">
                <a:solidFill>
                  <a:srgbClr val="000000"/>
                </a:solidFill>
                <a:latin typeface="Source Sans Pro"/>
                <a:ea typeface="Source Sans Pro"/>
                <a:cs typeface="+mn-lt"/>
              </a:rPr>
              <a:t>An overview of your course along with the necessary expectations &amp; behaviors</a:t>
            </a:r>
          </a:p>
          <a:p>
            <a:endParaRPr lang="en-US">
              <a:solidFill>
                <a:srgbClr val="000000"/>
              </a:solidFill>
              <a:latin typeface="Source Sans Pro"/>
              <a:ea typeface="Source Sans Pro"/>
              <a:cs typeface="+mn-lt"/>
            </a:endParaRPr>
          </a:p>
          <a:p>
            <a:r>
              <a:rPr lang="en-US">
                <a:solidFill>
                  <a:srgbClr val="000000"/>
                </a:solidFill>
                <a:latin typeface="Source Sans Pro"/>
                <a:ea typeface="Source Sans Pro"/>
                <a:cs typeface="+mn-lt"/>
              </a:rPr>
              <a:t>A tour of the College</a:t>
            </a:r>
          </a:p>
          <a:p>
            <a:endParaRPr lang="en-US">
              <a:solidFill>
                <a:srgbClr val="000000"/>
              </a:solidFill>
              <a:latin typeface="Source Sans Pro"/>
              <a:ea typeface="Source Sans Pro"/>
              <a:cs typeface="+mn-lt"/>
            </a:endParaRPr>
          </a:p>
          <a:p>
            <a:r>
              <a:rPr lang="en-US">
                <a:solidFill>
                  <a:srgbClr val="000000"/>
                </a:solidFill>
                <a:latin typeface="Source Sans Pro"/>
                <a:ea typeface="Source Sans Pro"/>
                <a:cs typeface="+mn-lt"/>
              </a:rPr>
              <a:t>Your Timetable for the year</a:t>
            </a:r>
          </a:p>
          <a:p>
            <a:endParaRPr lang="en-US">
              <a:solidFill>
                <a:srgbClr val="000000"/>
              </a:solidFill>
              <a:latin typeface="Source Sans Pro"/>
              <a:ea typeface="Source Sans Pro"/>
              <a:cs typeface="+mn-lt"/>
            </a:endParaRPr>
          </a:p>
          <a:p>
            <a:r>
              <a:rPr lang="en-US">
                <a:solidFill>
                  <a:srgbClr val="000000"/>
                </a:solidFill>
                <a:latin typeface="Source Sans Pro"/>
                <a:ea typeface="Source Sans Pro"/>
                <a:cs typeface="+mn-lt"/>
              </a:rPr>
              <a:t>Personal Development Induction</a:t>
            </a:r>
          </a:p>
          <a:p>
            <a:endParaRPr lang="en-US">
              <a:solidFill>
                <a:srgbClr val="000000"/>
              </a:solidFill>
              <a:latin typeface="Source Sans Pro"/>
              <a:ea typeface="Source Sans Pro"/>
              <a:cs typeface="+mn-lt"/>
            </a:endParaRPr>
          </a:p>
          <a:p>
            <a:r>
              <a:rPr lang="en-US">
                <a:solidFill>
                  <a:srgbClr val="000000"/>
                </a:solidFill>
                <a:latin typeface="Source Sans Pro"/>
                <a:ea typeface="Source Sans Pro"/>
                <a:cs typeface="+mn-lt"/>
              </a:rPr>
              <a:t>Work Placement guidance</a:t>
            </a:r>
          </a:p>
          <a:p>
            <a:endParaRPr lang="en-US">
              <a:latin typeface="Source Sans Pro"/>
              <a:ea typeface="Source Sans Pro"/>
              <a:cs typeface="+mn-lt"/>
            </a:endParaRPr>
          </a:p>
          <a:p>
            <a:endParaRPr lang="en-US">
              <a:ea typeface="+mn-lt"/>
              <a:cs typeface="+mn-lt"/>
            </a:endParaRPr>
          </a:p>
        </p:txBody>
      </p:sp>
    </p:spTree>
    <p:extLst>
      <p:ext uri="{BB962C8B-B14F-4D97-AF65-F5344CB8AC3E}">
        <p14:creationId xmlns:p14="http://schemas.microsoft.com/office/powerpoint/2010/main" val="882346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70055-26D6-5089-9A14-A00FC38EE48A}"/>
              </a:ext>
            </a:extLst>
          </p:cNvPr>
          <p:cNvSpPr>
            <a:spLocks noGrp="1"/>
          </p:cNvSpPr>
          <p:nvPr>
            <p:ph type="title"/>
          </p:nvPr>
        </p:nvSpPr>
        <p:spPr/>
        <p:txBody>
          <a:bodyPr/>
          <a:lstStyle/>
          <a:p>
            <a:r>
              <a:rPr lang="en-US"/>
              <a:t>Student Ambassador – College Experience</a:t>
            </a:r>
            <a:endParaRPr lang="en-GB"/>
          </a:p>
        </p:txBody>
      </p:sp>
      <p:sp>
        <p:nvSpPr>
          <p:cNvPr id="3" name="Content Placeholder 2">
            <a:extLst>
              <a:ext uri="{FF2B5EF4-FFF2-40B4-BE49-F238E27FC236}">
                <a16:creationId xmlns:a16="http://schemas.microsoft.com/office/drawing/2014/main" id="{E3C232D9-8E23-368B-5047-B04F119707B4}"/>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628189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background pattern&#10;&#10;Description automatically generated">
            <a:extLst>
              <a:ext uri="{FF2B5EF4-FFF2-40B4-BE49-F238E27FC236}">
                <a16:creationId xmlns:a16="http://schemas.microsoft.com/office/drawing/2014/main" id="{1A586D37-B090-D146-A2BD-663FBB39412B}"/>
              </a:ext>
            </a:extLst>
          </p:cNvPr>
          <p:cNvPicPr>
            <a:picLocks noChangeAspect="1"/>
          </p:cNvPicPr>
          <p:nvPr/>
        </p:nvPicPr>
        <p:blipFill>
          <a:blip r:embed="rId2"/>
          <a:stretch>
            <a:fillRect/>
          </a:stretch>
        </p:blipFill>
        <p:spPr>
          <a:xfrm>
            <a:off x="212799" y="0"/>
            <a:ext cx="12187066" cy="6858000"/>
          </a:xfrm>
          <a:prstGeom prst="rect">
            <a:avLst/>
          </a:prstGeom>
        </p:spPr>
      </p:pic>
      <p:sp>
        <p:nvSpPr>
          <p:cNvPr id="7" name="TextBox 6">
            <a:extLst>
              <a:ext uri="{FF2B5EF4-FFF2-40B4-BE49-F238E27FC236}">
                <a16:creationId xmlns:a16="http://schemas.microsoft.com/office/drawing/2014/main" id="{BE244023-F566-E442-9043-B63CD722E55A}"/>
              </a:ext>
            </a:extLst>
          </p:cNvPr>
          <p:cNvSpPr txBox="1"/>
          <p:nvPr/>
        </p:nvSpPr>
        <p:spPr>
          <a:xfrm>
            <a:off x="423131" y="394242"/>
            <a:ext cx="11050287" cy="1754326"/>
          </a:xfrm>
          <a:prstGeom prst="rect">
            <a:avLst/>
          </a:prstGeom>
          <a:noFill/>
        </p:spPr>
        <p:txBody>
          <a:bodyPr wrap="square" rtlCol="0">
            <a:spAutoFit/>
          </a:bodyPr>
          <a:lstStyle/>
          <a:p>
            <a:pPr algn="ctr"/>
            <a:r>
              <a:rPr lang="en-US" sz="5400" b="1" i="1">
                <a:latin typeface="Poppins" pitchFamily="2" charset="77"/>
                <a:cs typeface="Poppins" pitchFamily="2" charset="77"/>
              </a:rPr>
              <a:t>What to expect from your Uniformed Service Course</a:t>
            </a:r>
          </a:p>
        </p:txBody>
      </p:sp>
      <p:sp>
        <p:nvSpPr>
          <p:cNvPr id="5" name="TextBox 4">
            <a:extLst>
              <a:ext uri="{FF2B5EF4-FFF2-40B4-BE49-F238E27FC236}">
                <a16:creationId xmlns:a16="http://schemas.microsoft.com/office/drawing/2014/main" id="{2E2F88A1-30DE-C4F9-B083-31362D7EB06C}"/>
              </a:ext>
            </a:extLst>
          </p:cNvPr>
          <p:cNvSpPr txBox="1"/>
          <p:nvPr/>
        </p:nvSpPr>
        <p:spPr>
          <a:xfrm>
            <a:off x="337878" y="2147197"/>
            <a:ext cx="11835940" cy="4801314"/>
          </a:xfrm>
          <a:prstGeom prst="rect">
            <a:avLst/>
          </a:prstGeom>
          <a:noFill/>
        </p:spPr>
        <p:txBody>
          <a:bodyPr wrap="square" lIns="91440" tIns="45720" rIns="91440" bIns="45720" rtlCol="0" anchor="t">
            <a:spAutoFit/>
          </a:bodyPr>
          <a:lstStyle/>
          <a:p>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ea typeface="+mn-lt"/>
                <a:cs typeface="+mn-lt"/>
              </a:rPr>
              <a:t>Highly skilled teachers and lecturers, with extensive industry knowledge and experience.</a:t>
            </a:r>
            <a:endParaRPr lang="en-US">
              <a:latin typeface="Source Sans Pro" panose="020B0503030403020204" pitchFamily="34" charset="0"/>
              <a:ea typeface="Source Sans Pro" panose="020B0503030403020204" pitchFamily="34" charset="0"/>
              <a:cs typeface="Poppins SemiBold" pitchFamily="2" charset="77"/>
            </a:endParaRPr>
          </a:p>
          <a:p>
            <a:endParaRPr lang="en-US" dirty="0">
              <a:latin typeface="Calibri"/>
              <a:ea typeface="Calibri"/>
              <a:cs typeface="Calibri"/>
            </a:endParaRPr>
          </a:p>
          <a:p>
            <a:pPr marL="285750" indent="-285750">
              <a:buFont typeface="Arial,Sans-Serif" panose="020B0604020202020204" pitchFamily="34" charset="0"/>
              <a:buChar char="•"/>
            </a:pPr>
            <a:r>
              <a:rPr lang="en-US" dirty="0">
                <a:latin typeface="Calibri"/>
                <a:ea typeface="Calibri"/>
                <a:cs typeface="Calibri"/>
              </a:rPr>
              <a:t>Study </a:t>
            </a:r>
            <a:r>
              <a:rPr lang="en-US" dirty="0" err="1">
                <a:latin typeface="Calibri"/>
                <a:ea typeface="Calibri"/>
                <a:cs typeface="Calibri"/>
              </a:rPr>
              <a:t>programmes</a:t>
            </a:r>
            <a:r>
              <a:rPr lang="en-US" dirty="0">
                <a:latin typeface="Calibri"/>
                <a:ea typeface="Calibri"/>
                <a:cs typeface="Calibri"/>
              </a:rPr>
              <a:t> are designed in collaboration with employers, equipping you with the skills employers are looking for while supporting you to gain qualifications for your future career.</a:t>
            </a:r>
          </a:p>
          <a:p>
            <a:pPr marL="285750" indent="-285750">
              <a:buFont typeface="Arial" panose="020B0604020202020204" pitchFamily="34" charset="0"/>
              <a:buChar char="•"/>
            </a:pPr>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a:ea typeface="Source Sans Pro"/>
                <a:cs typeface="Poppins SemiBold"/>
              </a:rPr>
              <a:t>Enrichment – a range of different activities to get involved in.</a:t>
            </a:r>
            <a:endParaRPr lang="en-US">
              <a:latin typeface="Source Sans Pro" panose="020B0503030403020204" pitchFamily="34" charset="0"/>
              <a:ea typeface="Source Sans Pro" panose="020B0503030403020204" pitchFamily="34" charset="0"/>
              <a:cs typeface="Poppins SemiBold" pitchFamily="2" charset="77"/>
            </a:endParaRPr>
          </a:p>
          <a:p>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a:ea typeface="Source Sans Pro"/>
                <a:cs typeface="Poppins SemiBold"/>
              </a:rPr>
              <a:t>Support - </a:t>
            </a:r>
            <a:r>
              <a:rPr lang="en-US">
                <a:ea typeface="+mn-lt"/>
                <a:cs typeface="+mn-lt"/>
              </a:rPr>
              <a:t>A wide range of support is available, including academic assistance, personal support, counselling, and careers guidance.</a:t>
            </a:r>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panose="020B0503030403020204" pitchFamily="34" charset="0"/>
                <a:ea typeface="Source Sans Pro" panose="020B0503030403020204" pitchFamily="34" charset="0"/>
                <a:cs typeface="Poppins SemiBold" pitchFamily="2" charset="77"/>
              </a:rPr>
              <a:t>Opportunity to volunteer</a:t>
            </a:r>
          </a:p>
          <a:p>
            <a:pPr marL="285750" indent="-285750">
              <a:buFont typeface="Arial" panose="020B0604020202020204" pitchFamily="34" charset="0"/>
              <a:buChar char="•"/>
            </a:pPr>
            <a:endParaRPr lang="en-US">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r>
              <a:rPr lang="en-US">
                <a:latin typeface="Source Sans Pro"/>
                <a:ea typeface="Source Sans Pro"/>
                <a:cs typeface="Poppins SemiBold"/>
              </a:rPr>
              <a:t>Engage with Public Service employers - Trips/ Visits - </a:t>
            </a:r>
            <a:r>
              <a:rPr lang="en-US">
                <a:ea typeface="+mn-lt"/>
                <a:cs typeface="+mn-lt"/>
              </a:rPr>
              <a:t>Employer involvement in your studies, helping you develop skills and experience aligned with industry needs.</a:t>
            </a:r>
            <a:endParaRPr lang="en-US" dirty="0">
              <a:latin typeface="Source Sans Pro"/>
              <a:ea typeface="Source Sans Pro"/>
              <a:cs typeface="Poppins SemiBold"/>
            </a:endParaRPr>
          </a:p>
          <a:p>
            <a:pPr marL="285750" indent="-285750">
              <a:buFont typeface="Arial" panose="020B0604020202020204" pitchFamily="34" charset="0"/>
              <a:buChar char="•"/>
            </a:pPr>
            <a:endParaRPr lang="en-US">
              <a:latin typeface="Source Sans Pro" panose="020B0503030403020204" pitchFamily="34" charset="0"/>
              <a:ea typeface="Source Sans Pro" panose="020B0503030403020204" pitchFamily="34" charset="0"/>
              <a:cs typeface="Poppins SemiBold" pitchFamily="2" charset="77"/>
            </a:endParaRPr>
          </a:p>
          <a:p>
            <a:endParaRPr lang="en-US">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3832710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0B66369-CF46-DE66-15C0-3D6A8A7B5691}"/>
              </a:ext>
            </a:extLst>
          </p:cNvPr>
          <p:cNvSpPr>
            <a:spLocks noGrp="1"/>
          </p:cNvSpPr>
          <p:nvPr>
            <p:ph type="title"/>
          </p:nvPr>
        </p:nvSpPr>
        <p:spPr>
          <a:xfrm>
            <a:off x="402772" y="-99332"/>
            <a:ext cx="11342913" cy="1340077"/>
          </a:xfrm>
        </p:spPr>
        <p:txBody>
          <a:bodyPr>
            <a:normAutofit fontScale="90000"/>
          </a:bodyPr>
          <a:lstStyle/>
          <a:p>
            <a:r>
              <a:rPr lang="en-US" sz="5400" b="1" i="1" dirty="0">
                <a:latin typeface="Poppins"/>
                <a:cs typeface="Poppins"/>
              </a:rPr>
              <a:t>What Programmes are available?</a:t>
            </a:r>
            <a:endParaRPr lang="en-US" dirty="0"/>
          </a:p>
        </p:txBody>
      </p:sp>
      <p:graphicFrame>
        <p:nvGraphicFramePr>
          <p:cNvPr id="5" name="Content Placeholder 4">
            <a:extLst>
              <a:ext uri="{FF2B5EF4-FFF2-40B4-BE49-F238E27FC236}">
                <a16:creationId xmlns:a16="http://schemas.microsoft.com/office/drawing/2014/main" id="{D8130666-C15E-A7D2-BB9B-7D93AA11E6AF}"/>
              </a:ext>
            </a:extLst>
          </p:cNvPr>
          <p:cNvGraphicFramePr>
            <a:graphicFrameLocks noGrp="1"/>
          </p:cNvGraphicFramePr>
          <p:nvPr>
            <p:ph idx="1"/>
            <p:extLst>
              <p:ext uri="{D42A27DB-BD31-4B8C-83A1-F6EECF244321}">
                <p14:modId xmlns:p14="http://schemas.microsoft.com/office/powerpoint/2010/main" val="3421709937"/>
              </p:ext>
            </p:extLst>
          </p:nvPr>
        </p:nvGraphicFramePr>
        <p:xfrm>
          <a:off x="130628" y="1124857"/>
          <a:ext cx="11885092" cy="5689600"/>
        </p:xfrm>
        <a:graphic>
          <a:graphicData uri="http://schemas.openxmlformats.org/drawingml/2006/table">
            <a:tbl>
              <a:tblPr firstRow="1" bandRow="1">
                <a:tableStyleId>{BC89EF96-8CEA-46FF-86C4-4CE0E7609802}</a:tableStyleId>
              </a:tblPr>
              <a:tblGrid>
                <a:gridCol w="5626813">
                  <a:extLst>
                    <a:ext uri="{9D8B030D-6E8A-4147-A177-3AD203B41FA5}">
                      <a16:colId xmlns:a16="http://schemas.microsoft.com/office/drawing/2014/main" val="3661835222"/>
                    </a:ext>
                  </a:extLst>
                </a:gridCol>
                <a:gridCol w="6258279">
                  <a:extLst>
                    <a:ext uri="{9D8B030D-6E8A-4147-A177-3AD203B41FA5}">
                      <a16:colId xmlns:a16="http://schemas.microsoft.com/office/drawing/2014/main" val="2080259549"/>
                    </a:ext>
                  </a:extLst>
                </a:gridCol>
              </a:tblGrid>
              <a:tr h="370840">
                <a:tc>
                  <a:txBody>
                    <a:bodyPr/>
                    <a:lstStyle/>
                    <a:p>
                      <a:pPr algn="ctr"/>
                      <a:r>
                        <a:rPr lang="en-US" sz="1400" dirty="0"/>
                        <a:t>Programme</a:t>
                      </a:r>
                    </a:p>
                  </a:txBody>
                  <a:tcPr/>
                </a:tc>
                <a:tc>
                  <a:txBody>
                    <a:bodyPr/>
                    <a:lstStyle/>
                    <a:p>
                      <a:pPr algn="ctr"/>
                      <a:r>
                        <a:rPr lang="en-US" sz="1400"/>
                        <a:t>Entry Criteria</a:t>
                      </a:r>
                      <a:endParaRPr lang="en-US" sz="1400" dirty="0"/>
                    </a:p>
                  </a:txBody>
                  <a:tcPr/>
                </a:tc>
                <a:extLst>
                  <a:ext uri="{0D108BD9-81ED-4DB2-BD59-A6C34878D82A}">
                    <a16:rowId xmlns:a16="http://schemas.microsoft.com/office/drawing/2014/main" val="2788159745"/>
                  </a:ext>
                </a:extLst>
              </a:tr>
              <a:tr h="370840">
                <a:tc>
                  <a:txBody>
                    <a:bodyPr/>
                    <a:lstStyle/>
                    <a:p>
                      <a:r>
                        <a:rPr lang="en-US" sz="1400"/>
                        <a:t>Level 1 Diploma for Entry to the Uniformed Services</a:t>
                      </a:r>
                      <a:endParaRPr lang="en-US" sz="1400" dirty="0"/>
                    </a:p>
                  </a:txBody>
                  <a:tcPr/>
                </a:tc>
                <a:tc>
                  <a:txBody>
                    <a:bodyPr/>
                    <a:lstStyle/>
                    <a:p>
                      <a:pPr lvl="0">
                        <a:buNone/>
                      </a:pPr>
                      <a:r>
                        <a:rPr lang="en-US" sz="1400" b="0" i="0" u="none" strike="noStrike" noProof="0">
                          <a:solidFill>
                            <a:srgbClr val="000000"/>
                          </a:solidFill>
                          <a:latin typeface="Calibri"/>
                          <a:ea typeface="Calibri"/>
                          <a:cs typeface="Calibri"/>
                        </a:rPr>
                        <a:t>4 GCSEs E-G</a:t>
                      </a:r>
                      <a:endParaRPr lang="en-US" sz="1400" dirty="0">
                        <a:latin typeface="Calibri"/>
                        <a:ea typeface="Calibri"/>
                        <a:cs typeface="Calibri"/>
                      </a:endParaRPr>
                    </a:p>
                  </a:txBody>
                  <a:tcPr/>
                </a:tc>
                <a:extLst>
                  <a:ext uri="{0D108BD9-81ED-4DB2-BD59-A6C34878D82A}">
                    <a16:rowId xmlns:a16="http://schemas.microsoft.com/office/drawing/2014/main" val="518140342"/>
                  </a:ext>
                </a:extLst>
              </a:tr>
              <a:tr h="370840">
                <a:tc>
                  <a:txBody>
                    <a:bodyPr/>
                    <a:lstStyle/>
                    <a:p>
                      <a:pPr lvl="0">
                        <a:buNone/>
                      </a:pPr>
                      <a:r>
                        <a:rPr lang="en-US" sz="1400" b="0" i="0" u="none" strike="noStrike" noProof="0">
                          <a:solidFill>
                            <a:srgbClr val="000000"/>
                          </a:solidFill>
                          <a:latin typeface="Calibri"/>
                          <a:ea typeface="Calibri"/>
                          <a:cs typeface="Calibri"/>
                        </a:rPr>
                        <a:t>Level 2 Diploma for Entry to the Uniformed Services</a:t>
                      </a:r>
                      <a:endParaRPr lang="en-US" sz="1400" dirty="0"/>
                    </a:p>
                  </a:txBody>
                  <a:tcPr/>
                </a:tc>
                <a:tc>
                  <a:txBody>
                    <a:bodyPr/>
                    <a:lstStyle/>
                    <a:p>
                      <a:pPr lvl="0">
                        <a:buNone/>
                      </a:pPr>
                      <a:r>
                        <a:rPr lang="en-US" sz="1400" b="0" i="0" u="none" strike="noStrike" noProof="0" dirty="0">
                          <a:solidFill>
                            <a:srgbClr val="000000"/>
                          </a:solidFill>
                          <a:latin typeface="Calibri"/>
                          <a:ea typeface="Calibri"/>
                          <a:cs typeface="Calibri"/>
                        </a:rPr>
                        <a:t>4 GCSEs D grade (3) ideally English/</a:t>
                      </a:r>
                      <a:r>
                        <a:rPr lang="en-US" sz="1400" b="0" i="0" u="none" strike="noStrike" noProof="0">
                          <a:solidFill>
                            <a:srgbClr val="000000"/>
                          </a:solidFill>
                          <a:latin typeface="Calibri"/>
                          <a:ea typeface="Calibri"/>
                          <a:cs typeface="Calibri"/>
                        </a:rPr>
                        <a:t>Math's</a:t>
                      </a:r>
                      <a:endParaRPr lang="en-US" sz="1400" dirty="0">
                        <a:latin typeface="Calibri"/>
                        <a:ea typeface="Calibri"/>
                        <a:cs typeface="Calibri"/>
                      </a:endParaRPr>
                    </a:p>
                  </a:txBody>
                  <a:tcPr/>
                </a:tc>
                <a:extLst>
                  <a:ext uri="{0D108BD9-81ED-4DB2-BD59-A6C34878D82A}">
                    <a16:rowId xmlns:a16="http://schemas.microsoft.com/office/drawing/2014/main" val="3911119095"/>
                  </a:ext>
                </a:extLst>
              </a:tr>
              <a:tr h="370840">
                <a:tc>
                  <a:txBody>
                    <a:bodyPr/>
                    <a:lstStyle/>
                    <a:p>
                      <a:pPr lvl="0">
                        <a:buNone/>
                      </a:pPr>
                      <a:r>
                        <a:rPr lang="en-US" sz="1400" b="0" i="0" u="none" strike="noStrike" noProof="0">
                          <a:solidFill>
                            <a:srgbClr val="000000"/>
                          </a:solidFill>
                          <a:latin typeface="Calibri"/>
                          <a:ea typeface="Calibri"/>
                          <a:cs typeface="Calibri"/>
                        </a:rPr>
                        <a:t>Level 3 Certificate for Entry to the Uniformed Services</a:t>
                      </a:r>
                      <a:endParaRPr lang="en-US" sz="1400" dirty="0"/>
                    </a:p>
                  </a:txBody>
                  <a:tcPr/>
                </a:tc>
                <a:tc>
                  <a:txBody>
                    <a:bodyPr/>
                    <a:lstStyle/>
                    <a:p>
                      <a:pPr lvl="0">
                        <a:buNone/>
                      </a:pPr>
                      <a:r>
                        <a:rPr lang="en-US" sz="1400" b="0" i="0" u="none" strike="noStrike" noProof="0" dirty="0">
                          <a:solidFill>
                            <a:srgbClr val="000000"/>
                          </a:solidFill>
                          <a:latin typeface="Calibri"/>
                          <a:ea typeface="Calibri"/>
                          <a:cs typeface="Calibri"/>
                        </a:rPr>
                        <a:t>4 GCSEs A-C (4-7)  must include English Lang or </a:t>
                      </a:r>
                      <a:r>
                        <a:rPr lang="en-US" sz="1400" b="0" i="0" u="none" strike="noStrike" noProof="0">
                          <a:solidFill>
                            <a:srgbClr val="000000"/>
                          </a:solidFill>
                          <a:latin typeface="Calibri"/>
                          <a:ea typeface="Calibri"/>
                          <a:cs typeface="Calibri"/>
                        </a:rPr>
                        <a:t>Math's</a:t>
                      </a:r>
                      <a:r>
                        <a:rPr lang="en-US" sz="1400" b="0" i="0" u="none" strike="noStrike" noProof="0" dirty="0">
                          <a:solidFill>
                            <a:srgbClr val="000000"/>
                          </a:solidFill>
                          <a:latin typeface="Calibri"/>
                          <a:ea typeface="Calibri"/>
                          <a:cs typeface="Calibri"/>
                        </a:rPr>
                        <a:t>, L2 Qualification at Merit/Distinction</a:t>
                      </a:r>
                      <a:endParaRPr lang="en-US" sz="1400" dirty="0">
                        <a:latin typeface="Calibri"/>
                        <a:ea typeface="Calibri"/>
                        <a:cs typeface="Calibri"/>
                      </a:endParaRPr>
                    </a:p>
                  </a:txBody>
                  <a:tcPr/>
                </a:tc>
                <a:extLst>
                  <a:ext uri="{0D108BD9-81ED-4DB2-BD59-A6C34878D82A}">
                    <a16:rowId xmlns:a16="http://schemas.microsoft.com/office/drawing/2014/main" val="1431777741"/>
                  </a:ext>
                </a:extLst>
              </a:tr>
              <a:tr h="370840">
                <a:tc>
                  <a:txBody>
                    <a:bodyPr/>
                    <a:lstStyle/>
                    <a:p>
                      <a:pPr lvl="0">
                        <a:buNone/>
                      </a:pPr>
                      <a:r>
                        <a:rPr lang="en-US" sz="1400" b="0" i="0" u="none" strike="noStrike" noProof="0">
                          <a:solidFill>
                            <a:srgbClr val="000000"/>
                          </a:solidFill>
                          <a:latin typeface="Calibri"/>
                          <a:ea typeface="Calibri"/>
                          <a:cs typeface="Calibri"/>
                        </a:rPr>
                        <a:t>Level 3 Diploma for Entry to the Uniformed Services</a:t>
                      </a:r>
                      <a:endParaRPr lang="en-US" sz="1400" dirty="0"/>
                    </a:p>
                  </a:txBody>
                  <a:tcPr/>
                </a:tc>
                <a:tc>
                  <a:txBody>
                    <a:bodyPr/>
                    <a:lstStyle/>
                    <a:p>
                      <a:pPr lvl="0">
                        <a:buNone/>
                      </a:pPr>
                      <a:r>
                        <a:rPr lang="en-US" sz="1400" b="0" i="0" u="none" strike="noStrike" noProof="0" dirty="0">
                          <a:solidFill>
                            <a:srgbClr val="000000"/>
                          </a:solidFill>
                          <a:latin typeface="Calibri"/>
                          <a:ea typeface="Calibri"/>
                          <a:cs typeface="Calibri"/>
                        </a:rPr>
                        <a:t>4 GCSEs A-C (4-7) English/</a:t>
                      </a:r>
                      <a:r>
                        <a:rPr lang="en-US" sz="1400" b="0" i="0" u="none" strike="noStrike" noProof="0">
                          <a:solidFill>
                            <a:srgbClr val="000000"/>
                          </a:solidFill>
                          <a:latin typeface="Calibri"/>
                          <a:ea typeface="Calibri"/>
                          <a:cs typeface="Calibri"/>
                        </a:rPr>
                        <a:t>Math's</a:t>
                      </a:r>
                      <a:r>
                        <a:rPr lang="en-US" sz="1400" b="0" i="0" u="none" strike="noStrike" noProof="0" dirty="0">
                          <a:solidFill>
                            <a:srgbClr val="000000"/>
                          </a:solidFill>
                          <a:latin typeface="Calibri"/>
                          <a:ea typeface="Calibri"/>
                          <a:cs typeface="Calibri"/>
                        </a:rPr>
                        <a:t> or BTEC L2 Qualification at Merit/Distinction</a:t>
                      </a:r>
                      <a:endParaRPr lang="en-US" sz="1400" dirty="0">
                        <a:latin typeface="Calibri"/>
                        <a:ea typeface="Calibri"/>
                        <a:cs typeface="Calibri"/>
                      </a:endParaRPr>
                    </a:p>
                  </a:txBody>
                  <a:tcPr/>
                </a:tc>
                <a:extLst>
                  <a:ext uri="{0D108BD9-81ED-4DB2-BD59-A6C34878D82A}">
                    <a16:rowId xmlns:a16="http://schemas.microsoft.com/office/drawing/2014/main" val="980426783"/>
                  </a:ext>
                </a:extLst>
              </a:tr>
              <a:tr h="370840">
                <a:tc>
                  <a:txBody>
                    <a:bodyPr/>
                    <a:lstStyle/>
                    <a:p>
                      <a:pPr lvl="0">
                        <a:buNone/>
                      </a:pPr>
                      <a:r>
                        <a:rPr lang="en-US" sz="1400" b="0" i="0" u="none" strike="noStrike" noProof="0" dirty="0">
                          <a:solidFill>
                            <a:srgbClr val="000000"/>
                          </a:solidFill>
                          <a:latin typeface="Calibri"/>
                          <a:ea typeface="Calibri"/>
                          <a:cs typeface="Calibri"/>
                        </a:rPr>
                        <a:t>Level 3 Diploma in </a:t>
                      </a:r>
                      <a:r>
                        <a:rPr lang="en-US" sz="1400" b="0" i="0" u="none" strike="noStrike" noProof="0">
                          <a:solidFill>
                            <a:srgbClr val="000000"/>
                          </a:solidFill>
                          <a:latin typeface="Calibri"/>
                          <a:ea typeface="Calibri"/>
                          <a:cs typeface="Calibri"/>
                        </a:rPr>
                        <a:t>Policing</a:t>
                      </a:r>
                      <a:endParaRPr lang="en-US" sz="1400" dirty="0"/>
                    </a:p>
                  </a:txBody>
                  <a:tcPr/>
                </a:tc>
                <a:tc>
                  <a:txBody>
                    <a:bodyPr/>
                    <a:lstStyle/>
                    <a:p>
                      <a:pPr lvl="0" algn="l">
                        <a:lnSpc>
                          <a:spcPct val="100000"/>
                        </a:lnSpc>
                        <a:spcBef>
                          <a:spcPts val="0"/>
                        </a:spcBef>
                        <a:spcAft>
                          <a:spcPts val="0"/>
                        </a:spcAft>
                        <a:buNone/>
                      </a:pPr>
                      <a:r>
                        <a:rPr lang="en-US" sz="1400" b="0" i="0" u="none" strike="noStrike" noProof="0" dirty="0">
                          <a:solidFill>
                            <a:srgbClr val="000000"/>
                          </a:solidFill>
                          <a:latin typeface="Calibri"/>
                          <a:ea typeface="Calibri"/>
                          <a:cs typeface="Calibri"/>
                        </a:rPr>
                        <a:t>4 GCSEs A-C (4-7)  must include English Lang and </a:t>
                      </a:r>
                      <a:r>
                        <a:rPr lang="en-US" sz="1400" b="0" i="0" u="none" strike="noStrike" noProof="0">
                          <a:solidFill>
                            <a:srgbClr val="000000"/>
                          </a:solidFill>
                          <a:latin typeface="Calibri"/>
                          <a:ea typeface="Calibri"/>
                          <a:cs typeface="Calibri"/>
                        </a:rPr>
                        <a:t>Math's</a:t>
                      </a:r>
                      <a:endParaRPr lang="en-US" sz="1400" dirty="0" err="1">
                        <a:latin typeface="Calibri"/>
                        <a:ea typeface="Calibri"/>
                        <a:cs typeface="Calibri"/>
                      </a:endParaRPr>
                    </a:p>
                    <a:p>
                      <a:pPr lvl="0">
                        <a:buNone/>
                      </a:pPr>
                      <a:endParaRPr lang="en-US" sz="1400" dirty="0">
                        <a:latin typeface="Calibri"/>
                        <a:ea typeface="Calibri"/>
                        <a:cs typeface="Calibri"/>
                      </a:endParaRPr>
                    </a:p>
                  </a:txBody>
                  <a:tcPr/>
                </a:tc>
                <a:extLst>
                  <a:ext uri="{0D108BD9-81ED-4DB2-BD59-A6C34878D82A}">
                    <a16:rowId xmlns:a16="http://schemas.microsoft.com/office/drawing/2014/main" val="2817251639"/>
                  </a:ext>
                </a:extLst>
              </a:tr>
              <a:tr h="370840">
                <a:tc>
                  <a:txBody>
                    <a:bodyPr/>
                    <a:lstStyle/>
                    <a:p>
                      <a:r>
                        <a:rPr lang="en-US" sz="1400" dirty="0" err="1"/>
                        <a:t>FdA</a:t>
                      </a:r>
                      <a:r>
                        <a:rPr lang="en-US" sz="1400" dirty="0"/>
                        <a:t> Policing the Community with Criminology</a:t>
                      </a:r>
                    </a:p>
                  </a:txBody>
                  <a:tcPr/>
                </a:tc>
                <a:tc>
                  <a:txBody>
                    <a:bodyPr/>
                    <a:lstStyle/>
                    <a:p>
                      <a:pPr lvl="0" algn="l">
                        <a:lnSpc>
                          <a:spcPct val="100000"/>
                        </a:lnSpc>
                        <a:spcBef>
                          <a:spcPts val="0"/>
                        </a:spcBef>
                        <a:spcAft>
                          <a:spcPts val="0"/>
                        </a:spcAft>
                        <a:buNone/>
                      </a:pPr>
                      <a:r>
                        <a:rPr lang="en-US" sz="1400" b="0" i="0" u="none" strike="noStrike" noProof="0">
                          <a:solidFill>
                            <a:srgbClr val="080808"/>
                          </a:solidFill>
                          <a:highlight>
                            <a:srgbClr val="F9F9F9"/>
                          </a:highlight>
                          <a:latin typeface="Calibri"/>
                          <a:ea typeface="Calibri"/>
                          <a:cs typeface="Calibri"/>
                        </a:rPr>
                        <a:t>minimum age of 18 years old </a:t>
                      </a:r>
                      <a:endParaRPr lang="en-US" sz="1400">
                        <a:latin typeface="Calibri"/>
                        <a:ea typeface="Calibri"/>
                        <a:cs typeface="Calibri"/>
                      </a:endParaRPr>
                    </a:p>
                    <a:p>
                      <a:pPr lvl="0" algn="l">
                        <a:lnSpc>
                          <a:spcPct val="100000"/>
                        </a:lnSpc>
                        <a:spcBef>
                          <a:spcPts val="0"/>
                        </a:spcBef>
                        <a:spcAft>
                          <a:spcPts val="0"/>
                        </a:spcAft>
                        <a:buNone/>
                      </a:pPr>
                      <a:r>
                        <a:rPr lang="en-US" sz="1400" b="0" i="0" u="none" strike="noStrike" noProof="0">
                          <a:solidFill>
                            <a:srgbClr val="080808"/>
                          </a:solidFill>
                          <a:highlight>
                            <a:srgbClr val="F9F9F9"/>
                          </a:highlight>
                          <a:latin typeface="Calibri"/>
                          <a:ea typeface="Calibri"/>
                          <a:cs typeface="Calibri"/>
                        </a:rPr>
                        <a:t>hold a Level 3 qualification with a minimum of 32 UCAS points (A-Level, BTEC). </a:t>
                      </a:r>
                      <a:endParaRPr lang="en-US" sz="1400">
                        <a:latin typeface="Calibri"/>
                        <a:ea typeface="Calibri"/>
                        <a:cs typeface="Calibri"/>
                      </a:endParaRPr>
                    </a:p>
                    <a:p>
                      <a:pPr lvl="0" algn="l">
                        <a:lnSpc>
                          <a:spcPct val="100000"/>
                        </a:lnSpc>
                        <a:spcBef>
                          <a:spcPts val="0"/>
                        </a:spcBef>
                        <a:spcAft>
                          <a:spcPts val="0"/>
                        </a:spcAft>
                        <a:buNone/>
                      </a:pPr>
                      <a:r>
                        <a:rPr lang="en-US" sz="1400" b="0" i="0" u="none" strike="noStrike" noProof="0">
                          <a:solidFill>
                            <a:srgbClr val="080808"/>
                          </a:solidFill>
                          <a:highlight>
                            <a:srgbClr val="F9F9F9"/>
                          </a:highlight>
                          <a:latin typeface="Calibri"/>
                          <a:ea typeface="Calibri"/>
                          <a:cs typeface="Calibri"/>
                        </a:rPr>
                        <a:t>4 GCSEs at A*- C or 4 or above </a:t>
                      </a:r>
                      <a:endParaRPr lang="en-US" sz="1400">
                        <a:latin typeface="Calibri"/>
                        <a:ea typeface="Calibri"/>
                        <a:cs typeface="Calibri"/>
                      </a:endParaRPr>
                    </a:p>
                    <a:p>
                      <a:pPr lvl="0" algn="l">
                        <a:lnSpc>
                          <a:spcPct val="100000"/>
                        </a:lnSpc>
                        <a:spcBef>
                          <a:spcPts val="0"/>
                        </a:spcBef>
                        <a:spcAft>
                          <a:spcPts val="0"/>
                        </a:spcAft>
                        <a:buNone/>
                      </a:pPr>
                      <a:r>
                        <a:rPr lang="en-US" sz="1400" b="0" i="0" u="none" strike="noStrike" noProof="0">
                          <a:solidFill>
                            <a:srgbClr val="080808"/>
                          </a:solidFill>
                          <a:highlight>
                            <a:srgbClr val="F9F9F9"/>
                          </a:highlight>
                          <a:latin typeface="Calibri"/>
                          <a:ea typeface="Calibri"/>
                          <a:cs typeface="Calibri"/>
                        </a:rPr>
                        <a:t>Grade 4 or above in GCSE math's and English </a:t>
                      </a:r>
                      <a:endParaRPr lang="en-US" sz="1400" dirty="0">
                        <a:latin typeface="Calibri"/>
                        <a:ea typeface="Calibri"/>
                        <a:cs typeface="Calibri"/>
                      </a:endParaRPr>
                    </a:p>
                    <a:p>
                      <a:pPr lvl="0" algn="l">
                        <a:lnSpc>
                          <a:spcPct val="100000"/>
                        </a:lnSpc>
                        <a:spcBef>
                          <a:spcPts val="0"/>
                        </a:spcBef>
                        <a:spcAft>
                          <a:spcPts val="0"/>
                        </a:spcAft>
                        <a:buNone/>
                      </a:pPr>
                      <a:r>
                        <a:rPr lang="en-US" sz="1400" b="0" i="0" u="none" strike="noStrike" noProof="0">
                          <a:solidFill>
                            <a:srgbClr val="080808"/>
                          </a:solidFill>
                          <a:highlight>
                            <a:srgbClr val="F9F9F9"/>
                          </a:highlight>
                          <a:latin typeface="Calibri"/>
                          <a:ea typeface="Calibri"/>
                          <a:cs typeface="Calibri"/>
                        </a:rPr>
                        <a:t>An Enhanced DBS will be required as part of the admissions criteria. </a:t>
                      </a:r>
                      <a:endParaRPr lang="en-US" sz="1400">
                        <a:latin typeface="Calibri"/>
                        <a:ea typeface="Calibri"/>
                        <a:cs typeface="Calibri"/>
                      </a:endParaRPr>
                    </a:p>
                    <a:p>
                      <a:pPr lvl="0" algn="l">
                        <a:lnSpc>
                          <a:spcPct val="100000"/>
                        </a:lnSpc>
                        <a:spcBef>
                          <a:spcPts val="0"/>
                        </a:spcBef>
                        <a:spcAft>
                          <a:spcPts val="0"/>
                        </a:spcAft>
                        <a:buNone/>
                      </a:pPr>
                      <a:r>
                        <a:rPr lang="en-US" sz="1400" b="0" i="0" u="none" strike="noStrike" noProof="0">
                          <a:solidFill>
                            <a:srgbClr val="080808"/>
                          </a:solidFill>
                          <a:highlight>
                            <a:srgbClr val="F9F9F9"/>
                          </a:highlight>
                          <a:latin typeface="Calibri"/>
                          <a:ea typeface="Calibri"/>
                          <a:cs typeface="Calibri"/>
                        </a:rPr>
                        <a:t>Please be aware of disqualification by association, often when entering the Police Force there is vetting of any criminality of close family members and it can impact being able to join the police force.</a:t>
                      </a:r>
                      <a:endParaRPr lang="en-US" sz="1400">
                        <a:latin typeface="Calibri"/>
                        <a:ea typeface="Calibri"/>
                        <a:cs typeface="Calibri"/>
                      </a:endParaRPr>
                    </a:p>
                  </a:txBody>
                  <a:tcPr/>
                </a:tc>
                <a:extLst>
                  <a:ext uri="{0D108BD9-81ED-4DB2-BD59-A6C34878D82A}">
                    <a16:rowId xmlns:a16="http://schemas.microsoft.com/office/drawing/2014/main" val="2148359772"/>
                  </a:ext>
                </a:extLst>
              </a:tr>
              <a:tr h="370840">
                <a:tc>
                  <a:txBody>
                    <a:bodyPr/>
                    <a:lstStyle/>
                    <a:p>
                      <a:r>
                        <a:rPr lang="en-US" sz="1400" dirty="0"/>
                        <a:t>OU BA (Hons) Applied Policing, Criminology and </a:t>
                      </a:r>
                      <a:r>
                        <a:rPr lang="en-US" sz="1400"/>
                        <a:t>Justice (Top-Up).</a:t>
                      </a:r>
                      <a:endParaRPr lang="en-US" sz="1400" dirty="0"/>
                    </a:p>
                  </a:txBody>
                  <a:tcPr/>
                </a:tc>
                <a:tc>
                  <a:txBody>
                    <a:bodyPr/>
                    <a:lstStyle/>
                    <a:p>
                      <a:pPr marL="285750" lvl="0" indent="-285750" algn="l">
                        <a:lnSpc>
                          <a:spcPct val="100000"/>
                        </a:lnSpc>
                        <a:spcBef>
                          <a:spcPts val="0"/>
                        </a:spcBef>
                        <a:spcAft>
                          <a:spcPts val="0"/>
                        </a:spcAft>
                        <a:buFont typeface="Arial"/>
                        <a:buChar char="•"/>
                      </a:pPr>
                      <a:r>
                        <a:rPr lang="en-US" sz="1400" b="0" i="0" u="none" strike="noStrike" noProof="0" dirty="0" err="1">
                          <a:latin typeface="Calibri"/>
                          <a:ea typeface="Calibri"/>
                          <a:cs typeface="Calibri"/>
                        </a:rPr>
                        <a:t>FdA</a:t>
                      </a:r>
                      <a:r>
                        <a:rPr lang="en-US" sz="1400" b="0" i="0" u="none" strike="noStrike" noProof="0" dirty="0">
                          <a:latin typeface="Calibri"/>
                          <a:ea typeface="Calibri"/>
                          <a:cs typeface="Calibri"/>
                        </a:rPr>
                        <a:t> Policing the Community with Criminology (New College Durham)</a:t>
                      </a:r>
                      <a:endParaRPr lang="en-US" sz="1400" dirty="0"/>
                    </a:p>
                    <a:p>
                      <a:pPr marL="285750" lvl="0" indent="-285750" algn="l">
                        <a:lnSpc>
                          <a:spcPct val="100000"/>
                        </a:lnSpc>
                        <a:spcBef>
                          <a:spcPts val="0"/>
                        </a:spcBef>
                        <a:spcAft>
                          <a:spcPts val="0"/>
                        </a:spcAft>
                        <a:buFont typeface="Arial"/>
                        <a:buChar char="•"/>
                      </a:pPr>
                      <a:r>
                        <a:rPr lang="en-US" sz="1400" b="0" i="0" u="none" strike="noStrike" noProof="0">
                          <a:latin typeface="Calibri"/>
                          <a:ea typeface="Calibri"/>
                          <a:cs typeface="Calibri"/>
                        </a:rPr>
                        <a:t>A relevant Level 5 qualification in policing, criminology, public services, criminal justice, or a closely related discipline from another provider</a:t>
                      </a:r>
                      <a:endParaRPr lang="en-US" sz="1400" dirty="0"/>
                    </a:p>
                    <a:p>
                      <a:pPr marL="285750" lvl="0" indent="-285750" algn="l">
                        <a:lnSpc>
                          <a:spcPct val="100000"/>
                        </a:lnSpc>
                        <a:spcBef>
                          <a:spcPts val="0"/>
                        </a:spcBef>
                        <a:spcAft>
                          <a:spcPts val="0"/>
                        </a:spcAft>
                        <a:buFont typeface="Arial"/>
                        <a:buChar char="•"/>
                      </a:pPr>
                      <a:r>
                        <a:rPr lang="en-US" sz="1400" b="0" i="0" u="none" strike="noStrike" noProof="0" dirty="0">
                          <a:latin typeface="Calibri"/>
                          <a:ea typeface="Calibri"/>
                          <a:cs typeface="Calibri"/>
                        </a:rPr>
                        <a:t>A Higher National Diploma (HND), Diploma of Higher Education, or equivalent qualification </a:t>
                      </a:r>
                      <a:r>
                        <a:rPr lang="en-US" sz="1400" b="0" i="0" u="none" strike="noStrike" noProof="0">
                          <a:latin typeface="Calibri"/>
                          <a:ea typeface="Calibri"/>
                          <a:cs typeface="Calibri"/>
                        </a:rPr>
                        <a:t>totaling</a:t>
                      </a:r>
                      <a:r>
                        <a:rPr lang="en-US" sz="1400" b="0" i="0" u="none" strike="noStrike" noProof="0" dirty="0">
                          <a:latin typeface="Calibri"/>
                          <a:ea typeface="Calibri"/>
                          <a:cs typeface="Calibri"/>
                        </a:rPr>
                        <a:t> 240 credits in a related subject area</a:t>
                      </a:r>
                      <a:endParaRPr lang="en-US" sz="1400" dirty="0"/>
                    </a:p>
                    <a:p>
                      <a:pPr lvl="0">
                        <a:buNone/>
                      </a:pPr>
                      <a:endParaRPr lang="en-US" sz="1400" dirty="0"/>
                    </a:p>
                  </a:txBody>
                  <a:tcPr/>
                </a:tc>
                <a:extLst>
                  <a:ext uri="{0D108BD9-81ED-4DB2-BD59-A6C34878D82A}">
                    <a16:rowId xmlns:a16="http://schemas.microsoft.com/office/drawing/2014/main" val="2135123346"/>
                  </a:ext>
                </a:extLst>
              </a:tr>
            </a:tbl>
          </a:graphicData>
        </a:graphic>
      </p:graphicFrame>
    </p:spTree>
    <p:extLst>
      <p:ext uri="{BB962C8B-B14F-4D97-AF65-F5344CB8AC3E}">
        <p14:creationId xmlns:p14="http://schemas.microsoft.com/office/powerpoint/2010/main" val="4129003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9A895C1-1F28-AB42-1900-FDCC2B217756}"/>
              </a:ext>
            </a:extLst>
          </p:cNvPr>
          <p:cNvPicPr>
            <a:picLocks noChangeAspect="1"/>
          </p:cNvPicPr>
          <p:nvPr/>
        </p:nvPicPr>
        <p:blipFill>
          <a:blip r:embed="rId2"/>
          <a:stretch>
            <a:fillRect/>
          </a:stretch>
        </p:blipFill>
        <p:spPr>
          <a:xfrm>
            <a:off x="1212773" y="208038"/>
            <a:ext cx="9621310" cy="6441923"/>
          </a:xfrm>
          <a:prstGeom prst="rect">
            <a:avLst/>
          </a:prstGeom>
        </p:spPr>
      </p:pic>
      <p:sp>
        <p:nvSpPr>
          <p:cNvPr id="2" name="Rectangle 1">
            <a:extLst>
              <a:ext uri="{FF2B5EF4-FFF2-40B4-BE49-F238E27FC236}">
                <a16:creationId xmlns:a16="http://schemas.microsoft.com/office/drawing/2014/main" id="{7C341FBA-7EC4-1E9C-F16A-29DA9CBACA93}"/>
              </a:ext>
            </a:extLst>
          </p:cNvPr>
          <p:cNvSpPr/>
          <p:nvPr/>
        </p:nvSpPr>
        <p:spPr>
          <a:xfrm>
            <a:off x="2860015" y="5925574"/>
            <a:ext cx="2104103" cy="550606"/>
          </a:xfrm>
          <a:prstGeom prst="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a:ea typeface="+mn-lt"/>
                <a:cs typeface="+mn-lt"/>
              </a:rPr>
              <a:t>BA (Hons) Applied Policing, Crime</a:t>
            </a:r>
            <a:endParaRPr lang="en-US" sz="800" b="1">
              <a:ea typeface="Calibri"/>
              <a:cs typeface="Calibri"/>
            </a:endParaRPr>
          </a:p>
          <a:p>
            <a:pPr algn="ctr"/>
            <a:r>
              <a:rPr lang="en-US" sz="800">
                <a:ea typeface="+mn-lt"/>
                <a:cs typeface="+mn-lt"/>
              </a:rPr>
              <a:t>&amp; Justice (Top Up) </a:t>
            </a:r>
          </a:p>
          <a:p>
            <a:pPr algn="ctr"/>
            <a:r>
              <a:rPr lang="en-US" sz="800">
                <a:ea typeface="+mn-lt"/>
                <a:cs typeface="+mn-lt"/>
              </a:rPr>
              <a:t>Level 6, 1 year</a:t>
            </a:r>
            <a:endParaRPr lang="en-US" sz="800">
              <a:ea typeface="Calibri"/>
              <a:cs typeface="Calibri"/>
            </a:endParaRPr>
          </a:p>
        </p:txBody>
      </p:sp>
      <p:cxnSp>
        <p:nvCxnSpPr>
          <p:cNvPr id="3" name="Connector: Elbow 2">
            <a:extLst>
              <a:ext uri="{FF2B5EF4-FFF2-40B4-BE49-F238E27FC236}">
                <a16:creationId xmlns:a16="http://schemas.microsoft.com/office/drawing/2014/main" id="{94F95F34-4807-C023-6600-4161009D0D41}"/>
              </a:ext>
            </a:extLst>
          </p:cNvPr>
          <p:cNvCxnSpPr/>
          <p:nvPr/>
        </p:nvCxnSpPr>
        <p:spPr>
          <a:xfrm>
            <a:off x="4965290" y="6302945"/>
            <a:ext cx="1455174" cy="98322"/>
          </a:xfrm>
          <a:prstGeom prst="bentConnector3">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52114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CD3EE54-BA17-EB41-4769-8A6BB6229F0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30345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E5B0CE-0279-4273-8E05-857FF04ED4E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15773815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7148cc2-a657-48f2-8ff6-4d0f9dc1c1c3">
      <Terms xmlns="http://schemas.microsoft.com/office/infopath/2007/PartnerControls"/>
    </lcf76f155ced4ddcb4097134ff3c332f>
    <_ip_UnifiedCompliancePolicyUIAction xmlns="http://schemas.microsoft.com/sharepoint/v3" xsi:nil="true"/>
    <TaxCatchAll xmlns="cd7af3ca-b65f-45d6-a60f-8f38b68686af"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4A7103C-AAB4-4304-9977-21EBC1F31BA6}">
  <ds:schemaRefs>
    <ds:schemaRef ds:uri="97148cc2-a657-48f2-8ff6-4d0f9dc1c1c3"/>
    <ds:schemaRef ds:uri="b0fa76a7-791b-4a17-b9b0-3b4c58aaf9ad"/>
    <ds:schemaRef ds:uri="cd7af3ca-b65f-45d6-a60f-8f38b68686af"/>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2F11A318-886A-4BED-98BD-DDC83CCC5A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7148cc2-a657-48f2-8ff6-4d0f9dc1c1c3"/>
    <ds:schemaRef ds:uri="cd7af3ca-b65f-45d6-a60f-8f38b68686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5E21EE3-96DB-4EC8-9537-A4A37B0B5B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951</Words>
  <Application>Microsoft Office PowerPoint</Application>
  <PresentationFormat>Widescreen</PresentationFormat>
  <Paragraphs>159</Paragraphs>
  <Slides>29</Slides>
  <Notes>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Student Ambassador – College Experience</vt:lpstr>
      <vt:lpstr>PowerPoint Presentation</vt:lpstr>
      <vt:lpstr>What Programmes are available?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Clare Manser</cp:lastModifiedBy>
  <cp:revision>231</cp:revision>
  <dcterms:created xsi:type="dcterms:W3CDTF">2020-11-03T12:53:45Z</dcterms:created>
  <dcterms:modified xsi:type="dcterms:W3CDTF">2026-06-22T14:04:46Z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