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31"/>
  </p:notesMasterIdLst>
  <p:sldIdLst>
    <p:sldId id="256" r:id="rId5"/>
    <p:sldId id="271" r:id="rId6"/>
    <p:sldId id="285" r:id="rId7"/>
    <p:sldId id="262" r:id="rId8"/>
    <p:sldId id="291" r:id="rId9"/>
    <p:sldId id="273" r:id="rId10"/>
    <p:sldId id="272" r:id="rId11"/>
    <p:sldId id="266" r:id="rId12"/>
    <p:sldId id="287" r:id="rId13"/>
    <p:sldId id="290" r:id="rId14"/>
    <p:sldId id="265" r:id="rId15"/>
    <p:sldId id="294" r:id="rId16"/>
    <p:sldId id="295" r:id="rId17"/>
    <p:sldId id="258" r:id="rId18"/>
    <p:sldId id="259" r:id="rId19"/>
    <p:sldId id="260" r:id="rId20"/>
    <p:sldId id="296" r:id="rId21"/>
    <p:sldId id="264" r:id="rId22"/>
    <p:sldId id="263" r:id="rId23"/>
    <p:sldId id="292" r:id="rId24"/>
    <p:sldId id="293" r:id="rId25"/>
    <p:sldId id="268" r:id="rId26"/>
    <p:sldId id="267" r:id="rId27"/>
    <p:sldId id="261" r:id="rId28"/>
    <p:sldId id="274" r:id="rId29"/>
    <p:sldId id="257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EBF"/>
    <a:srgbClr val="2A7DE1"/>
    <a:srgbClr val="F0EC73"/>
    <a:srgbClr val="A2CC84"/>
    <a:srgbClr val="EA6752"/>
    <a:srgbClr val="96D4E9"/>
    <a:srgbClr val="D15559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938D40-02E9-7500-0335-34844F70A7DF}" v="19" dt="2026-06-22T08:13:26.752"/>
    <p1510:client id="{79DAE91A-8F4D-4E46-F807-DB78332983F6}" v="3" dt="2026-06-22T10:18:07.494"/>
    <p1510:client id="{8BD99FD2-BAA3-ADB0-3E54-449B2C60ACD7}" v="8" dt="2026-06-22T08:13:52.1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Haley" userId="S::111191@newdur.ac.uk::994f7756-eb39-4e13-9856-a23ffc81c83a" providerId="AD" clId="Web-{27938D40-02E9-7500-0335-34844F70A7DF}"/>
    <pc:docChg chg="addSld delSld">
      <pc:chgData name="Daniel Haley" userId="S::111191@newdur.ac.uk::994f7756-eb39-4e13-9856-a23ffc81c83a" providerId="AD" clId="Web-{27938D40-02E9-7500-0335-34844F70A7DF}" dt="2026-06-22T08:13:26.752" v="18"/>
      <pc:docMkLst>
        <pc:docMk/>
      </pc:docMkLst>
      <pc:sldChg chg="add">
        <pc:chgData name="Daniel Haley" userId="S::111191@newdur.ac.uk::994f7756-eb39-4e13-9856-a23ffc81c83a" providerId="AD" clId="Web-{27938D40-02E9-7500-0335-34844F70A7DF}" dt="2026-06-22T08:13:23.298" v="13"/>
        <pc:sldMkLst>
          <pc:docMk/>
          <pc:sldMk cId="1787861646" sldId="258"/>
        </pc:sldMkLst>
      </pc:sldChg>
      <pc:sldChg chg="add">
        <pc:chgData name="Daniel Haley" userId="S::111191@newdur.ac.uk::994f7756-eb39-4e13-9856-a23ffc81c83a" providerId="AD" clId="Web-{27938D40-02E9-7500-0335-34844F70A7DF}" dt="2026-06-22T08:13:23.986" v="14"/>
        <pc:sldMkLst>
          <pc:docMk/>
          <pc:sldMk cId="896717932" sldId="259"/>
        </pc:sldMkLst>
      </pc:sldChg>
      <pc:sldChg chg="add">
        <pc:chgData name="Daniel Haley" userId="S::111191@newdur.ac.uk::994f7756-eb39-4e13-9856-a23ffc81c83a" providerId="AD" clId="Web-{27938D40-02E9-7500-0335-34844F70A7DF}" dt="2026-06-22T08:13:24.658" v="15"/>
        <pc:sldMkLst>
          <pc:docMk/>
          <pc:sldMk cId="3384839939" sldId="260"/>
        </pc:sldMkLst>
      </pc:sldChg>
      <pc:sldChg chg="add">
        <pc:chgData name="Daniel Haley" userId="S::111191@newdur.ac.uk::994f7756-eb39-4e13-9856-a23ffc81c83a" providerId="AD" clId="Web-{27938D40-02E9-7500-0335-34844F70A7DF}" dt="2026-06-22T08:12:35.625" v="10"/>
        <pc:sldMkLst>
          <pc:docMk/>
          <pc:sldMk cId="261337034" sldId="261"/>
        </pc:sldMkLst>
      </pc:sldChg>
      <pc:sldChg chg="add">
        <pc:chgData name="Daniel Haley" userId="S::111191@newdur.ac.uk::994f7756-eb39-4e13-9856-a23ffc81c83a" providerId="AD" clId="Web-{27938D40-02E9-7500-0335-34844F70A7DF}" dt="2026-06-22T08:13:26.752" v="18"/>
        <pc:sldMkLst>
          <pc:docMk/>
          <pc:sldMk cId="4014735224" sldId="263"/>
        </pc:sldMkLst>
      </pc:sldChg>
      <pc:sldChg chg="add">
        <pc:chgData name="Daniel Haley" userId="S::111191@newdur.ac.uk::994f7756-eb39-4e13-9856-a23ffc81c83a" providerId="AD" clId="Web-{27938D40-02E9-7500-0335-34844F70A7DF}" dt="2026-06-22T08:13:26.064" v="17"/>
        <pc:sldMkLst>
          <pc:docMk/>
          <pc:sldMk cId="2143498614" sldId="264"/>
        </pc:sldMkLst>
      </pc:sldChg>
      <pc:sldChg chg="add">
        <pc:chgData name="Daniel Haley" userId="S::111191@newdur.ac.uk::994f7756-eb39-4e13-9856-a23ffc81c83a" providerId="AD" clId="Web-{27938D40-02E9-7500-0335-34844F70A7DF}" dt="2026-06-22T08:12:34.890" v="9"/>
        <pc:sldMkLst>
          <pc:docMk/>
          <pc:sldMk cId="2212503359" sldId="267"/>
        </pc:sldMkLst>
      </pc:sldChg>
      <pc:sldChg chg="add">
        <pc:chgData name="Daniel Haley" userId="S::111191@newdur.ac.uk::994f7756-eb39-4e13-9856-a23ffc81c83a" providerId="AD" clId="Web-{27938D40-02E9-7500-0335-34844F70A7DF}" dt="2026-06-22T08:12:34.125" v="8"/>
        <pc:sldMkLst>
          <pc:docMk/>
          <pc:sldMk cId="2079048630" sldId="268"/>
        </pc:sldMkLst>
      </pc:sldChg>
      <pc:sldChg chg="add">
        <pc:chgData name="Daniel Haley" userId="S::111191@newdur.ac.uk::994f7756-eb39-4e13-9856-a23ffc81c83a" providerId="AD" clId="Web-{27938D40-02E9-7500-0335-34844F70A7DF}" dt="2026-06-22T08:12:32.625" v="6"/>
        <pc:sldMkLst>
          <pc:docMk/>
          <pc:sldMk cId="3717747010" sldId="292"/>
        </pc:sldMkLst>
      </pc:sldChg>
      <pc:sldChg chg="add">
        <pc:chgData name="Daniel Haley" userId="S::111191@newdur.ac.uk::994f7756-eb39-4e13-9856-a23ffc81c83a" providerId="AD" clId="Web-{27938D40-02E9-7500-0335-34844F70A7DF}" dt="2026-06-22T08:12:33.390" v="7"/>
        <pc:sldMkLst>
          <pc:docMk/>
          <pc:sldMk cId="3026985088" sldId="293"/>
        </pc:sldMkLst>
      </pc:sldChg>
      <pc:sldChg chg="add">
        <pc:chgData name="Daniel Haley" userId="S::111191@newdur.ac.uk::994f7756-eb39-4e13-9856-a23ffc81c83a" providerId="AD" clId="Web-{27938D40-02E9-7500-0335-34844F70A7DF}" dt="2026-06-22T08:13:21.814" v="11"/>
        <pc:sldMkLst>
          <pc:docMk/>
          <pc:sldMk cId="3230345407" sldId="294"/>
        </pc:sldMkLst>
      </pc:sldChg>
      <pc:sldChg chg="add">
        <pc:chgData name="Daniel Haley" userId="S::111191@newdur.ac.uk::994f7756-eb39-4e13-9856-a23ffc81c83a" providerId="AD" clId="Web-{27938D40-02E9-7500-0335-34844F70A7DF}" dt="2026-06-22T08:13:22.580" v="12"/>
        <pc:sldMkLst>
          <pc:docMk/>
          <pc:sldMk cId="1157738150" sldId="295"/>
        </pc:sldMkLst>
      </pc:sldChg>
      <pc:sldChg chg="add">
        <pc:chgData name="Daniel Haley" userId="S::111191@newdur.ac.uk::994f7756-eb39-4e13-9856-a23ffc81c83a" providerId="AD" clId="Web-{27938D40-02E9-7500-0335-34844F70A7DF}" dt="2026-06-22T08:13:25.330" v="16"/>
        <pc:sldMkLst>
          <pc:docMk/>
          <pc:sldMk cId="1934514868" sldId="296"/>
        </pc:sldMkLst>
      </pc:sldChg>
      <pc:sldChg chg="del">
        <pc:chgData name="Daniel Haley" userId="S::111191@newdur.ac.uk::994f7756-eb39-4e13-9856-a23ffc81c83a" providerId="AD" clId="Web-{27938D40-02E9-7500-0335-34844F70A7DF}" dt="2026-06-22T08:12:21.030" v="5"/>
        <pc:sldMkLst>
          <pc:docMk/>
          <pc:sldMk cId="497064211" sldId="298"/>
        </pc:sldMkLst>
      </pc:sldChg>
      <pc:sldChg chg="del">
        <pc:chgData name="Daniel Haley" userId="S::111191@newdur.ac.uk::994f7756-eb39-4e13-9856-a23ffc81c83a" providerId="AD" clId="Web-{27938D40-02E9-7500-0335-34844F70A7DF}" dt="2026-06-22T08:12:19.202" v="4"/>
        <pc:sldMkLst>
          <pc:docMk/>
          <pc:sldMk cId="2988147542" sldId="299"/>
        </pc:sldMkLst>
      </pc:sldChg>
      <pc:sldChg chg="del">
        <pc:chgData name="Daniel Haley" userId="S::111191@newdur.ac.uk::994f7756-eb39-4e13-9856-a23ffc81c83a" providerId="AD" clId="Web-{27938D40-02E9-7500-0335-34844F70A7DF}" dt="2026-06-22T08:12:13.671" v="0"/>
        <pc:sldMkLst>
          <pc:docMk/>
          <pc:sldMk cId="1446783845" sldId="305"/>
        </pc:sldMkLst>
      </pc:sldChg>
      <pc:sldChg chg="del">
        <pc:chgData name="Daniel Haley" userId="S::111191@newdur.ac.uk::994f7756-eb39-4e13-9856-a23ffc81c83a" providerId="AD" clId="Web-{27938D40-02E9-7500-0335-34844F70A7DF}" dt="2026-06-22T08:12:18.218" v="3"/>
        <pc:sldMkLst>
          <pc:docMk/>
          <pc:sldMk cId="1480522159" sldId="307"/>
        </pc:sldMkLst>
      </pc:sldChg>
      <pc:sldChg chg="del">
        <pc:chgData name="Daniel Haley" userId="S::111191@newdur.ac.uk::994f7756-eb39-4e13-9856-a23ffc81c83a" providerId="AD" clId="Web-{27938D40-02E9-7500-0335-34844F70A7DF}" dt="2026-06-22T08:12:17.108" v="2"/>
        <pc:sldMkLst>
          <pc:docMk/>
          <pc:sldMk cId="4183088990" sldId="308"/>
        </pc:sldMkLst>
      </pc:sldChg>
      <pc:sldChg chg="del">
        <pc:chgData name="Daniel Haley" userId="S::111191@newdur.ac.uk::994f7756-eb39-4e13-9856-a23ffc81c83a" providerId="AD" clId="Web-{27938D40-02E9-7500-0335-34844F70A7DF}" dt="2026-06-22T08:12:15.436" v="1"/>
        <pc:sldMkLst>
          <pc:docMk/>
          <pc:sldMk cId="373194138" sldId="309"/>
        </pc:sldMkLst>
      </pc:sldChg>
    </pc:docChg>
  </pc:docChgLst>
  <pc:docChgLst>
    <pc:chgData name="Rahela Begum" userId="S::112248@newdur.ac.uk::39cd3f91-8369-40d8-ae44-3a833e1ba417" providerId="AD" clId="Web-{79DAE91A-8F4D-4E46-F807-DB78332983F6}"/>
    <pc:docChg chg="modSld">
      <pc:chgData name="Rahela Begum" userId="S::112248@newdur.ac.uk::39cd3f91-8369-40d8-ae44-3a833e1ba417" providerId="AD" clId="Web-{79DAE91A-8F4D-4E46-F807-DB78332983F6}" dt="2026-06-22T10:18:04.869" v="1"/>
      <pc:docMkLst>
        <pc:docMk/>
      </pc:docMkLst>
      <pc:sldChg chg="addSp delSp modSp">
        <pc:chgData name="Rahela Begum" userId="S::112248@newdur.ac.uk::39cd3f91-8369-40d8-ae44-3a833e1ba417" providerId="AD" clId="Web-{79DAE91A-8F4D-4E46-F807-DB78332983F6}" dt="2026-06-22T10:18:04.869" v="1"/>
        <pc:sldMkLst>
          <pc:docMk/>
          <pc:sldMk cId="2212503359" sldId="267"/>
        </pc:sldMkLst>
        <pc:picChg chg="add mod">
          <ac:chgData name="Rahela Begum" userId="S::112248@newdur.ac.uk::39cd3f91-8369-40d8-ae44-3a833e1ba417" providerId="AD" clId="Web-{79DAE91A-8F4D-4E46-F807-DB78332983F6}" dt="2026-06-22T10:18:04.869" v="1"/>
          <ac:picMkLst>
            <pc:docMk/>
            <pc:sldMk cId="2212503359" sldId="267"/>
            <ac:picMk id="2" creationId="{34B4E6F4-31F2-D73C-B229-9AF14F72FDF9}"/>
          </ac:picMkLst>
        </pc:picChg>
        <pc:picChg chg="del">
          <ac:chgData name="Rahela Begum" userId="S::112248@newdur.ac.uk::39cd3f91-8369-40d8-ae44-3a833e1ba417" providerId="AD" clId="Web-{79DAE91A-8F4D-4E46-F807-DB78332983F6}" dt="2026-06-22T10:17:59.228" v="0"/>
          <ac:picMkLst>
            <pc:docMk/>
            <pc:sldMk cId="2212503359" sldId="267"/>
            <ac:picMk id="5" creationId="{CE9AF77A-B1E4-ABE3-F3A0-BF6206181E9A}"/>
          </ac:picMkLst>
        </pc:picChg>
      </pc:sldChg>
    </pc:docChg>
  </pc:docChgLst>
  <pc:docChgLst>
    <pc:chgData name="Daniel Haley" userId="S::111191@newdur.ac.uk::994f7756-eb39-4e13-9856-a23ffc81c83a" providerId="AD" clId="Web-{8BD99FD2-BAA3-ADB0-3E54-449B2C60ACD7}"/>
    <pc:docChg chg="addSld">
      <pc:chgData name="Daniel Haley" userId="S::111191@newdur.ac.uk::994f7756-eb39-4e13-9856-a23ffc81c83a" providerId="AD" clId="Web-{8BD99FD2-BAA3-ADB0-3E54-449B2C60ACD7}" dt="2026-06-22T08:13:52.137" v="7"/>
      <pc:docMkLst>
        <pc:docMk/>
      </pc:docMkLst>
      <pc:sldChg chg="add">
        <pc:chgData name="Daniel Haley" userId="S::111191@newdur.ac.uk::994f7756-eb39-4e13-9856-a23ffc81c83a" providerId="AD" clId="Web-{8BD99FD2-BAA3-ADB0-3E54-449B2C60ACD7}" dt="2026-06-22T08:13:48.137" v="2"/>
        <pc:sldMkLst>
          <pc:docMk/>
          <pc:sldMk cId="1787861646" sldId="258"/>
        </pc:sldMkLst>
      </pc:sldChg>
      <pc:sldChg chg="add">
        <pc:chgData name="Daniel Haley" userId="S::111191@newdur.ac.uk::994f7756-eb39-4e13-9856-a23ffc81c83a" providerId="AD" clId="Web-{8BD99FD2-BAA3-ADB0-3E54-449B2C60ACD7}" dt="2026-06-22T08:13:48.856" v="3"/>
        <pc:sldMkLst>
          <pc:docMk/>
          <pc:sldMk cId="896717932" sldId="259"/>
        </pc:sldMkLst>
      </pc:sldChg>
      <pc:sldChg chg="add">
        <pc:chgData name="Daniel Haley" userId="S::111191@newdur.ac.uk::994f7756-eb39-4e13-9856-a23ffc81c83a" providerId="AD" clId="Web-{8BD99FD2-BAA3-ADB0-3E54-449B2C60ACD7}" dt="2026-06-22T08:13:49.668" v="4"/>
        <pc:sldMkLst>
          <pc:docMk/>
          <pc:sldMk cId="3384839939" sldId="260"/>
        </pc:sldMkLst>
      </pc:sldChg>
      <pc:sldChg chg="add">
        <pc:chgData name="Daniel Haley" userId="S::111191@newdur.ac.uk::994f7756-eb39-4e13-9856-a23ffc81c83a" providerId="AD" clId="Web-{8BD99FD2-BAA3-ADB0-3E54-449B2C60ACD7}" dt="2026-06-22T08:13:52.137" v="7"/>
        <pc:sldMkLst>
          <pc:docMk/>
          <pc:sldMk cId="4014735224" sldId="263"/>
        </pc:sldMkLst>
      </pc:sldChg>
      <pc:sldChg chg="add">
        <pc:chgData name="Daniel Haley" userId="S::111191@newdur.ac.uk::994f7756-eb39-4e13-9856-a23ffc81c83a" providerId="AD" clId="Web-{8BD99FD2-BAA3-ADB0-3E54-449B2C60ACD7}" dt="2026-06-22T08:13:51.309" v="6"/>
        <pc:sldMkLst>
          <pc:docMk/>
          <pc:sldMk cId="2143498614" sldId="264"/>
        </pc:sldMkLst>
      </pc:sldChg>
      <pc:sldChg chg="add">
        <pc:chgData name="Daniel Haley" userId="S::111191@newdur.ac.uk::994f7756-eb39-4e13-9856-a23ffc81c83a" providerId="AD" clId="Web-{8BD99FD2-BAA3-ADB0-3E54-449B2C60ACD7}" dt="2026-06-22T08:13:46.668" v="0"/>
        <pc:sldMkLst>
          <pc:docMk/>
          <pc:sldMk cId="3230345407" sldId="294"/>
        </pc:sldMkLst>
      </pc:sldChg>
      <pc:sldChg chg="add">
        <pc:chgData name="Daniel Haley" userId="S::111191@newdur.ac.uk::994f7756-eb39-4e13-9856-a23ffc81c83a" providerId="AD" clId="Web-{8BD99FD2-BAA3-ADB0-3E54-449B2C60ACD7}" dt="2026-06-22T08:13:47.403" v="1"/>
        <pc:sldMkLst>
          <pc:docMk/>
          <pc:sldMk cId="1157738150" sldId="295"/>
        </pc:sldMkLst>
      </pc:sldChg>
      <pc:sldChg chg="add">
        <pc:chgData name="Daniel Haley" userId="S::111191@newdur.ac.uk::994f7756-eb39-4e13-9856-a23ffc81c83a" providerId="AD" clId="Web-{8BD99FD2-BAA3-ADB0-3E54-449B2C60ACD7}" dt="2026-06-22T08:13:50.496" v="5"/>
        <pc:sldMkLst>
          <pc:docMk/>
          <pc:sldMk cId="1934514868" sldId="2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8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27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41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99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95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81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59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3756335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Good Evening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and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Welcome to New College Durham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5490282-F518-8049-A4F8-7A88DBABD055}"/>
              </a:ext>
            </a:extLst>
          </p:cNvPr>
          <p:cNvSpPr/>
          <p:nvPr/>
        </p:nvSpPr>
        <p:spPr>
          <a:xfrm>
            <a:off x="-1" y="0"/>
            <a:ext cx="1193607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B56A9534-91F7-2B4F-8E84-16E6370397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348545" y="1303598"/>
            <a:ext cx="633111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Poppins SemiBold"/>
                <a:cs typeface="Poppins SemiBold"/>
              </a:rPr>
              <a:t>On </a:t>
            </a:r>
            <a:r>
              <a:rPr lang="en-US" sz="3600" b="1" err="1">
                <a:solidFill>
                  <a:schemeClr val="bg1"/>
                </a:solidFill>
                <a:latin typeface="Poppins SemiBold"/>
                <a:cs typeface="Poppins SemiBold"/>
              </a:rPr>
              <a:t>Programme</a:t>
            </a:r>
            <a:r>
              <a:rPr lang="en-US" sz="3600" b="1">
                <a:solidFill>
                  <a:schemeClr val="bg1"/>
                </a:solidFill>
                <a:latin typeface="Poppins SemiBold"/>
                <a:cs typeface="Poppins SemiBold"/>
              </a:rPr>
              <a:t> Enrichment</a:t>
            </a:r>
          </a:p>
        </p:txBody>
      </p:sp>
      <p:pic>
        <p:nvPicPr>
          <p:cNvPr id="5" name="Picture 4" descr="A screen shot of a person&#10;&#10;Description automatically generated">
            <a:extLst>
              <a:ext uri="{FF2B5EF4-FFF2-40B4-BE49-F238E27FC236}">
                <a16:creationId xmlns:a16="http://schemas.microsoft.com/office/drawing/2014/main" id="{6C1B7639-B5EF-A046-9097-B8E692F94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5927" y="848133"/>
            <a:ext cx="5564706" cy="65739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EFD541-B081-A18C-9DD7-7A9AA01C8EA7}"/>
              </a:ext>
            </a:extLst>
          </p:cNvPr>
          <p:cNvSpPr txBox="1"/>
          <p:nvPr/>
        </p:nvSpPr>
        <p:spPr>
          <a:xfrm>
            <a:off x="5308779" y="1878025"/>
            <a:ext cx="6331116" cy="31085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Industry Expert Speakers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Team building Activities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  <a:latin typeface="Poppins SemiBold"/>
                <a:cs typeface="Poppins SemiBold"/>
              </a:rPr>
              <a:t>Work Placements </a:t>
            </a:r>
            <a:endParaRPr lang="en-US" sz="2800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75667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the first few weeks of college will be like</a:t>
            </a:r>
            <a:endParaRPr lang="en-US" sz="9600" b="1">
              <a:latin typeface="Poppins SemiBold" pitchFamily="2" charset="77"/>
              <a:cs typeface="Poppins SemiBold" pitchFamily="2" charset="77"/>
            </a:endParaRP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197A1FB2-5837-2649-848E-F3E4F3AC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79" y="2437879"/>
            <a:ext cx="437231" cy="4566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758446" y="2437879"/>
            <a:ext cx="49634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Over the first few weeks of life at New College Durham you will; 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Undergo a thorough induction process to ensure you are comfortable and familiar with your new surroundings.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Meet new people and build new friendships.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Work with your tutors to create a comprehensive plan to guarantee success.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 how to work safely in a Construction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FC379C5-F866-3B48-ADA9-A4BF98212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5082" y="783771"/>
            <a:ext cx="5637791" cy="665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14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D3EE54-BA17-EB41-4769-8A6BB6229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5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E5B0CE-0279-4273-8E05-857FF04E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38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A0B546-DE22-0B88-B6BC-BA77F8E79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1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00FD1-D01C-6A0D-0AC9-5D9CF5AE5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17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8DF3CA-1B65-87F6-A17E-1E13F2FBC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39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D00198-1F03-23EC-D13A-13F5A95C8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A5658-B65F-6481-C8FB-0FA474A5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98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9828-8E6D-2C79-63D1-24BD83706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35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462454" y="1475298"/>
            <a:ext cx="5129049" cy="39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61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AF5C11-A063-62FF-D006-1F86D5BC0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47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230E0-87A2-1A1B-4B30-2992C62D0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85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2D3437-56DC-5396-5F81-968DF563A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8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in firefighter outfit with pictures of people&#10;&#10;AI-generated content may be incorrect.">
            <a:extLst>
              <a:ext uri="{FF2B5EF4-FFF2-40B4-BE49-F238E27FC236}">
                <a16:creationId xmlns:a16="http://schemas.microsoft.com/office/drawing/2014/main" id="{34B4E6F4-31F2-D73C-B229-9AF14F72F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503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54B831-F9B1-CBCF-E739-DA5866865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50498" y="1049540"/>
            <a:ext cx="6288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7" y="2677532"/>
            <a:ext cx="4097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6" y="3429000"/>
            <a:ext cx="4097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Please contact the </a:t>
            </a:r>
            <a:r>
              <a:rPr lang="en-US" sz="20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Plumbing Staff</a:t>
            </a:r>
          </a:p>
          <a:p>
            <a:r>
              <a:rPr 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more information.</a:t>
            </a:r>
            <a:r>
              <a:rPr lang="en-US" sz="20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7039002" y="4549800"/>
            <a:ext cx="40971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0191 375 4000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8BDD60-79A1-E144-9A45-F310AA4545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C8ECB39-64C7-B945-82EF-75C5AE936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" y="0"/>
            <a:ext cx="1218072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47281" y="2413337"/>
            <a:ext cx="65900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“The expert in anything was once a beginner”</a:t>
            </a:r>
          </a:p>
        </p:txBody>
      </p:sp>
    </p:spTree>
    <p:extLst>
      <p:ext uri="{BB962C8B-B14F-4D97-AF65-F5344CB8AC3E}">
        <p14:creationId xmlns:p14="http://schemas.microsoft.com/office/powerpoint/2010/main" val="325921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38B3D9ED-DF64-E342-B48E-887673410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6036928" y="577305"/>
            <a:ext cx="633111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b="1" i="1" err="1">
                <a:solidFill>
                  <a:srgbClr val="F0EC73"/>
                </a:solidFill>
                <a:latin typeface="Poppins"/>
                <a:cs typeface="Poppins" pitchFamily="2" charset="77"/>
              </a:rPr>
              <a:t>Plumbing@NCD</a:t>
            </a:r>
            <a:endParaRPr lang="en-US" sz="3600" b="1" i="1">
              <a:solidFill>
                <a:srgbClr val="F0EC73"/>
              </a:solidFill>
              <a:latin typeface="Poppins"/>
              <a:cs typeface="Poppins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6C3780-C7CE-4546-A5BF-19BDF1E9AC83}"/>
              </a:ext>
            </a:extLst>
          </p:cNvPr>
          <p:cNvSpPr txBox="1"/>
          <p:nvPr/>
        </p:nvSpPr>
        <p:spPr>
          <a:xfrm>
            <a:off x="5797118" y="1887979"/>
            <a:ext cx="6232124" cy="40318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Source Sans Pro"/>
                <a:ea typeface="Source Sans Pro"/>
                <a:cs typeface="+mn-lt"/>
              </a:rPr>
              <a:t>Consistently meeting our learners needs </a:t>
            </a:r>
            <a:endParaRPr lang="en-US" sz="3200">
              <a:solidFill>
                <a:schemeClr val="bg1"/>
              </a:solidFill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Entry points suited to learner 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Excellent support mechanisms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Focused </a:t>
            </a:r>
            <a:r>
              <a:rPr lang="en-US" sz="3200" err="1">
                <a:solidFill>
                  <a:schemeClr val="bg1"/>
                </a:solidFill>
                <a:ea typeface="+mn-lt"/>
                <a:cs typeface="+mn-lt"/>
              </a:rPr>
              <a:t>Maths</a:t>
            </a:r>
            <a:r>
              <a:rPr lang="en-US" sz="3200">
                <a:solidFill>
                  <a:schemeClr val="bg1"/>
                </a:solidFill>
                <a:ea typeface="+mn-lt"/>
                <a:cs typeface="+mn-lt"/>
              </a:rPr>
              <a:t> and English development</a:t>
            </a:r>
          </a:p>
        </p:txBody>
      </p:sp>
    </p:spTree>
    <p:extLst>
      <p:ext uri="{BB962C8B-B14F-4D97-AF65-F5344CB8AC3E}">
        <p14:creationId xmlns:p14="http://schemas.microsoft.com/office/powerpoint/2010/main" val="301298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068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>
                <a:latin typeface="Poppins SemiBold" pitchFamily="2" charset="77"/>
                <a:cs typeface="Poppins SemiBold" pitchFamily="2" charset="77"/>
              </a:rPr>
              <a:t>Entry points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866919" y="4259887"/>
            <a:ext cx="34018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Pass Math &amp; English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Prepare for 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Carry out a range of basic plumbing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Explore career paths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Minimum grade 3 English and Math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919" y="1993519"/>
            <a:ext cx="397483" cy="415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4480747" y="4314465"/>
            <a:ext cx="34018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Complete meaningful work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Carry out a range of basic plumbing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Develop professionalism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Minimum grade 4’s or plumbing level 1 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981" y="1993519"/>
            <a:ext cx="437231" cy="4566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8148998" y="4314465"/>
            <a:ext cx="3401844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Be better prepared to complete an Apprenticeship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Carry out a range of complex Plumbing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Develop professionalism and be ready to start employment on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Complete L2 / Pass entry test</a:t>
            </a: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5127" y="1995942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760386" y="2353300"/>
            <a:ext cx="3401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1 Diploma in Plumbing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4268763" y="2349092"/>
            <a:ext cx="340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 Technical certificate in Plumbing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8158830" y="2354864"/>
            <a:ext cx="340184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3 Advanced Technical Certificate in Plumbing</a:t>
            </a:r>
          </a:p>
        </p:txBody>
      </p:sp>
    </p:spTree>
    <p:extLst>
      <p:ext uri="{BB962C8B-B14F-4D97-AF65-F5344CB8AC3E}">
        <p14:creationId xmlns:p14="http://schemas.microsoft.com/office/powerpoint/2010/main" val="4127525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-39771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1551398" y="596798"/>
            <a:ext cx="9677801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400" b="1">
                <a:latin typeface="Poppins SemiBold"/>
                <a:cs typeface="Poppins SemiBold"/>
              </a:rPr>
              <a:t>Progression to the Apprenticeship </a:t>
            </a:r>
            <a:r>
              <a:rPr lang="en-US" sz="4400" b="1" err="1">
                <a:latin typeface="Poppins SemiBold"/>
                <a:cs typeface="Poppins SemiBold"/>
              </a:rPr>
              <a:t>Programme</a:t>
            </a:r>
            <a:endParaRPr lang="en-US" sz="4400" b="1" err="1">
              <a:latin typeface="Poppins SemiBold" pitchFamily="2" charset="77"/>
              <a:cs typeface="Poppins SemiBold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4992988" y="2728414"/>
            <a:ext cx="3401844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>
                <a:latin typeface="Source Sans Pro"/>
                <a:ea typeface="Source Sans Pro"/>
                <a:cs typeface="Poppins SemiBold"/>
              </a:rPr>
              <a:t>Upon successful completion of these </a:t>
            </a:r>
            <a:r>
              <a:rPr lang="en-US" sz="1600" err="1">
                <a:latin typeface="Source Sans Pro"/>
                <a:ea typeface="Source Sans Pro"/>
                <a:cs typeface="Poppins SemiBold"/>
              </a:rPr>
              <a:t>programmes</a:t>
            </a:r>
            <a:r>
              <a:rPr lang="en-US" sz="1600">
                <a:latin typeface="Source Sans Pro"/>
                <a:ea typeface="Source Sans Pro"/>
                <a:cs typeface="Poppins SemiBold"/>
              </a:rPr>
              <a:t>, you can progress to an apprenticeship if you have:-</a:t>
            </a:r>
          </a:p>
          <a:p>
            <a:endParaRPr lang="en-US" sz="1600">
              <a:latin typeface="Source Sans Pro"/>
              <a:ea typeface="Source Sans Pro"/>
              <a:cs typeface="Poppins SemiBol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Excellent attendance and punctuality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/>
                <a:ea typeface="Source Sans Pro"/>
                <a:cs typeface="Poppins SemiBold"/>
              </a:rPr>
              <a:t>Level 2 FS or Grade 4 GCSE for </a:t>
            </a:r>
            <a:r>
              <a:rPr lang="en-US" sz="1600" err="1">
                <a:latin typeface="Source Sans Pro"/>
                <a:ea typeface="Source Sans Pro"/>
                <a:cs typeface="Poppins SemiBold"/>
              </a:rPr>
              <a:t>Maths</a:t>
            </a:r>
            <a:r>
              <a:rPr lang="en-US" sz="1600">
                <a:latin typeface="Source Sans Pro"/>
                <a:ea typeface="Source Sans Pro"/>
                <a:cs typeface="Poppins SemiBold"/>
              </a:rPr>
              <a:t> and English or willingness to work towards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An approved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 proven history of professionalism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94" y="2045980"/>
            <a:ext cx="437231" cy="4566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8293945" y="4253003"/>
            <a:ext cx="3401844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Note:</a:t>
            </a:r>
          </a:p>
          <a:p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All work placements must be approved by our Health &amp; Safety vetting team to ensure learners are not put at unnecessary risk whilst in industry placement or on an apprenticeship with NCD.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718" y="3755061"/>
            <a:ext cx="437231" cy="4566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796806" y="1848920"/>
            <a:ext cx="3602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1 Diploma in Plumbing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854718" y="3051579"/>
            <a:ext cx="3343932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chemeClr val="accent1"/>
                </a:solidFill>
                <a:latin typeface="Poppins SemiBold"/>
                <a:ea typeface="Source Sans Pro"/>
                <a:cs typeface="Poppins SemiBold"/>
              </a:rPr>
              <a:t>Level 2 Technical certificate in Plumbing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AB9598-CB6D-C436-671A-8BB1F5D4A562}"/>
              </a:ext>
            </a:extLst>
          </p:cNvPr>
          <p:cNvSpPr txBox="1"/>
          <p:nvPr/>
        </p:nvSpPr>
        <p:spPr>
          <a:xfrm>
            <a:off x="896194" y="4493725"/>
            <a:ext cx="2946936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3 Advanced Technical Certificate in Plumbing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330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B07EF89-4139-8745-B992-D945B107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67822" y="876540"/>
            <a:ext cx="6331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>
                <a:latin typeface="Poppins" pitchFamily="2" charset="77"/>
                <a:cs typeface="Poppins" pitchFamily="2" charset="77"/>
              </a:rPr>
              <a:t>Case Study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768906" y="1971539"/>
            <a:ext cx="4963427" cy="40934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latin typeface="Source Sans Pro"/>
                <a:ea typeface="Source Sans Pro"/>
                <a:cs typeface="Poppins SemiBold"/>
              </a:rPr>
              <a:t>Matthew</a:t>
            </a:r>
            <a:endParaRPr lang="en-US" sz="24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20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Matthew joined NCD as a Level 1 Diploma student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Progressed to Level 2 Plumbing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After successfully completing his Level 2 and work placement Matthew secured an apprenticeship with a local company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He then secured a level 3 apprenticeship in Domestic Plumbing &amp; Heating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Source Sans Pro"/>
                <a:ea typeface="Source Sans Pro"/>
                <a:cs typeface="Poppins SemiBold"/>
              </a:rPr>
              <a:t>Secured a permanent position working on sites throughout the North East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79383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131F6E95-92EC-4BDB-ACF0-118C20CED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226" y="1420429"/>
            <a:ext cx="9765434" cy="48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44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10274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/>
                <a:cs typeface="Poppins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4 @GCSE – Meets government guidelines for conditions of funding. M&amp;E continues to be embedded, improved and measured throughout the program </a:t>
            </a: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3 @GCSE –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opportunities available.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3hrs per week per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*November </a:t>
            </a:r>
            <a:r>
              <a:rPr lang="en-US" sz="2400" err="1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 window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June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6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2 @GCSE – Opportunities to improve on our focused Functional Skills program working towards Level 2 which meets government guidelines</a:t>
            </a: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1 or below @GCSE – Learners will continuously work towards improving their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Maths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and English to enable them access to vocational programs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43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47B145-1C56-4071-86C9-257768DC1B15}">
  <ds:schemaRefs>
    <ds:schemaRef ds:uri="97148cc2-a657-48f2-8ff6-4d0f9dc1c1c3"/>
    <ds:schemaRef ds:uri="cd7af3ca-b65f-45d6-a60f-8f38b68686a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4A7103C-AAB4-4304-9977-21EBC1F31BA6}">
  <ds:schemaRefs>
    <ds:schemaRef ds:uri="97148cc2-a657-48f2-8ff6-4d0f9dc1c1c3"/>
    <ds:schemaRef ds:uri="cd7af3ca-b65f-45d6-a60f-8f38b68686a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26</Slides>
  <Notes>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revision>4</cp:revision>
  <dcterms:created xsi:type="dcterms:W3CDTF">2020-11-03T12:53:45Z</dcterms:created>
  <dcterms:modified xsi:type="dcterms:W3CDTF">2026-06-22T10:18:12Z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