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 id="2147483710" r:id="rId5"/>
  </p:sldMasterIdLst>
  <p:notesMasterIdLst>
    <p:notesMasterId r:id="rId47"/>
  </p:notesMasterIdLst>
  <p:sldIdLst>
    <p:sldId id="256" r:id="rId6"/>
    <p:sldId id="1006" r:id="rId7"/>
    <p:sldId id="284" r:id="rId8"/>
    <p:sldId id="286" r:id="rId9"/>
    <p:sldId id="294" r:id="rId10"/>
    <p:sldId id="1009" r:id="rId11"/>
    <p:sldId id="257" r:id="rId12"/>
    <p:sldId id="258" r:id="rId13"/>
    <p:sldId id="259" r:id="rId14"/>
    <p:sldId id="293" r:id="rId15"/>
    <p:sldId id="289" r:id="rId16"/>
    <p:sldId id="260" r:id="rId17"/>
    <p:sldId id="262" r:id="rId18"/>
    <p:sldId id="264" r:id="rId19"/>
    <p:sldId id="263" r:id="rId20"/>
    <p:sldId id="299" r:id="rId21"/>
    <p:sldId id="1005" r:id="rId22"/>
    <p:sldId id="363" r:id="rId23"/>
    <p:sldId id="266" r:id="rId24"/>
    <p:sldId id="319" r:id="rId25"/>
    <p:sldId id="994" r:id="rId26"/>
    <p:sldId id="1008" r:id="rId27"/>
    <p:sldId id="265" r:id="rId28"/>
    <p:sldId id="268" r:id="rId29"/>
    <p:sldId id="267" r:id="rId30"/>
    <p:sldId id="261" r:id="rId31"/>
    <p:sldId id="301" r:id="rId32"/>
    <p:sldId id="310" r:id="rId33"/>
    <p:sldId id="302" r:id="rId34"/>
    <p:sldId id="303" r:id="rId35"/>
    <p:sldId id="304" r:id="rId36"/>
    <p:sldId id="306" r:id="rId37"/>
    <p:sldId id="307" r:id="rId38"/>
    <p:sldId id="308" r:id="rId39"/>
    <p:sldId id="309" r:id="rId40"/>
    <p:sldId id="1007" r:id="rId41"/>
    <p:sldId id="311" r:id="rId42"/>
    <p:sldId id="312" r:id="rId43"/>
    <p:sldId id="313" r:id="rId44"/>
    <p:sldId id="317" r:id="rId45"/>
    <p:sldId id="315" r:id="rId46"/>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CC"/>
    <a:srgbClr val="2A7DE1"/>
    <a:srgbClr val="D15559"/>
    <a:srgbClr val="4D4084"/>
    <a:srgbClr val="F0EC73"/>
    <a:srgbClr val="A2CC84"/>
    <a:srgbClr val="EA6752"/>
    <a:srgbClr val="F5AEBF"/>
    <a:srgbClr val="96D4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0" d="100"/>
          <a:sy n="120" d="100"/>
        </p:scale>
        <p:origin x="19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Haley" userId="S::111191@newdur.ac.uk::994f7756-eb39-4e13-9856-a23ffc81c83a" providerId="AD" clId="Web-{53144E49-066F-C2A3-558B-603E5B4E6384}"/>
    <pc:docChg chg="addSld delSld modSld">
      <pc:chgData name="Daniel Haley" userId="S::111191@newdur.ac.uk::994f7756-eb39-4e13-9856-a23ffc81c83a" providerId="AD" clId="Web-{53144E49-066F-C2A3-558B-603E5B4E6384}" dt="2026-06-22T08:26:56.451" v="24"/>
      <pc:docMkLst>
        <pc:docMk/>
      </pc:docMkLst>
      <pc:sldChg chg="add">
        <pc:chgData name="Daniel Haley" userId="S::111191@newdur.ac.uk::994f7756-eb39-4e13-9856-a23ffc81c83a" providerId="AD" clId="Web-{53144E49-066F-C2A3-558B-603E5B4E6384}" dt="2026-06-22T08:26:55.029" v="22"/>
        <pc:sldMkLst>
          <pc:docMk/>
          <pc:sldMk cId="1157738150" sldId="257"/>
        </pc:sldMkLst>
      </pc:sldChg>
      <pc:sldChg chg="add">
        <pc:chgData name="Daniel Haley" userId="S::111191@newdur.ac.uk::994f7756-eb39-4e13-9856-a23ffc81c83a" providerId="AD" clId="Web-{53144E49-066F-C2A3-558B-603E5B4E6384}" dt="2026-06-22T08:26:55.763" v="23"/>
        <pc:sldMkLst>
          <pc:docMk/>
          <pc:sldMk cId="1787861646" sldId="258"/>
        </pc:sldMkLst>
      </pc:sldChg>
      <pc:sldChg chg="add">
        <pc:chgData name="Daniel Haley" userId="S::111191@newdur.ac.uk::994f7756-eb39-4e13-9856-a23ffc81c83a" providerId="AD" clId="Web-{53144E49-066F-C2A3-558B-603E5B4E6384}" dt="2026-06-22T08:26:56.451" v="24"/>
        <pc:sldMkLst>
          <pc:docMk/>
          <pc:sldMk cId="896717932" sldId="259"/>
        </pc:sldMkLst>
      </pc:sldChg>
      <pc:sldChg chg="add">
        <pc:chgData name="Daniel Haley" userId="S::111191@newdur.ac.uk::994f7756-eb39-4e13-9856-a23ffc81c83a" providerId="AD" clId="Web-{53144E49-066F-C2A3-558B-603E5B4E6384}" dt="2026-06-22T08:26:34.622" v="19"/>
        <pc:sldMkLst>
          <pc:docMk/>
          <pc:sldMk cId="3384839939" sldId="260"/>
        </pc:sldMkLst>
      </pc:sldChg>
      <pc:sldChg chg="add">
        <pc:chgData name="Daniel Haley" userId="S::111191@newdur.ac.uk::994f7756-eb39-4e13-9856-a23ffc81c83a" providerId="AD" clId="Web-{53144E49-066F-C2A3-558B-603E5B4E6384}" dt="2026-06-22T08:25:24.151" v="14"/>
        <pc:sldMkLst>
          <pc:docMk/>
          <pc:sldMk cId="261337034" sldId="261"/>
        </pc:sldMkLst>
      </pc:sldChg>
      <pc:sldChg chg="add">
        <pc:chgData name="Daniel Haley" userId="S::111191@newdur.ac.uk::994f7756-eb39-4e13-9856-a23ffc81c83a" providerId="AD" clId="Web-{53144E49-066F-C2A3-558B-603E5B4E6384}" dt="2026-06-22T08:26:35.606" v="20"/>
        <pc:sldMkLst>
          <pc:docMk/>
          <pc:sldMk cId="1934514868" sldId="262"/>
        </pc:sldMkLst>
      </pc:sldChg>
      <pc:sldChg chg="add">
        <pc:chgData name="Daniel Haley" userId="S::111191@newdur.ac.uk::994f7756-eb39-4e13-9856-a23ffc81c83a" providerId="AD" clId="Web-{53144E49-066F-C2A3-558B-603E5B4E6384}" dt="2026-06-22T08:26:17.950" v="17"/>
        <pc:sldMkLst>
          <pc:docMk/>
          <pc:sldMk cId="4014735224" sldId="263"/>
        </pc:sldMkLst>
      </pc:sldChg>
      <pc:sldChg chg="add">
        <pc:chgData name="Daniel Haley" userId="S::111191@newdur.ac.uk::994f7756-eb39-4e13-9856-a23ffc81c83a" providerId="AD" clId="Web-{53144E49-066F-C2A3-558B-603E5B4E6384}" dt="2026-06-22T08:26:17.106" v="16"/>
        <pc:sldMkLst>
          <pc:docMk/>
          <pc:sldMk cId="2143498614" sldId="264"/>
        </pc:sldMkLst>
      </pc:sldChg>
      <pc:sldChg chg="add">
        <pc:chgData name="Daniel Haley" userId="S::111191@newdur.ac.uk::994f7756-eb39-4e13-9856-a23ffc81c83a" providerId="AD" clId="Web-{53144E49-066F-C2A3-558B-603E5B4E6384}" dt="2026-06-22T08:25:21.822" v="11"/>
        <pc:sldMkLst>
          <pc:docMk/>
          <pc:sldMk cId="3026985088" sldId="265"/>
        </pc:sldMkLst>
      </pc:sldChg>
      <pc:sldChg chg="add">
        <pc:chgData name="Daniel Haley" userId="S::111191@newdur.ac.uk::994f7756-eb39-4e13-9856-a23ffc81c83a" providerId="AD" clId="Web-{53144E49-066F-C2A3-558B-603E5B4E6384}" dt="2026-06-22T08:25:23.463" v="13"/>
        <pc:sldMkLst>
          <pc:docMk/>
          <pc:sldMk cId="2212503359" sldId="267"/>
        </pc:sldMkLst>
      </pc:sldChg>
      <pc:sldChg chg="add">
        <pc:chgData name="Daniel Haley" userId="S::111191@newdur.ac.uk::994f7756-eb39-4e13-9856-a23ffc81c83a" providerId="AD" clId="Web-{53144E49-066F-C2A3-558B-603E5B4E6384}" dt="2026-06-22T08:25:22.682" v="12"/>
        <pc:sldMkLst>
          <pc:docMk/>
          <pc:sldMk cId="2079048630" sldId="268"/>
        </pc:sldMkLst>
      </pc:sldChg>
      <pc:sldChg chg="add">
        <pc:chgData name="Daniel Haley" userId="S::111191@newdur.ac.uk::994f7756-eb39-4e13-9856-a23ffc81c83a" providerId="AD" clId="Web-{53144E49-066F-C2A3-558B-603E5B4E6384}" dt="2026-06-22T08:25:21.041" v="10"/>
        <pc:sldMkLst>
          <pc:docMk/>
          <pc:sldMk cId="3717747010" sldId="1008"/>
        </pc:sldMkLst>
      </pc:sldChg>
      <pc:sldChg chg="add">
        <pc:chgData name="Daniel Haley" userId="S::111191@newdur.ac.uk::994f7756-eb39-4e13-9856-a23ffc81c83a" providerId="AD" clId="Web-{53144E49-066F-C2A3-558B-603E5B4E6384}" dt="2026-06-22T08:26:54.263" v="21"/>
        <pc:sldMkLst>
          <pc:docMk/>
          <pc:sldMk cId="3230345407" sldId="1009"/>
        </pc:sldMkLst>
      </pc:sldChg>
    </pc:docChg>
  </pc:docChgLst>
  <pc:docChgLst>
    <pc:chgData name="Kelly Collinge" userId="7c489bb9-7067-4db6-8c3a-d8972cb544c9" providerId="ADAL" clId="{13D39775-39E4-40DD-A395-BD30B3A336B7}"/>
    <pc:docChg chg="undo custSel addSld modSld">
      <pc:chgData name="Kelly Collinge" userId="7c489bb9-7067-4db6-8c3a-d8972cb544c9" providerId="ADAL" clId="{13D39775-39E4-40DD-A395-BD30B3A336B7}" dt="2026-06-18T13:08:45.487" v="178" actId="20577"/>
      <pc:docMkLst>
        <pc:docMk/>
      </pc:docMkLst>
      <pc:sldChg chg="modSp mod">
        <pc:chgData name="Kelly Collinge" userId="7c489bb9-7067-4db6-8c3a-d8972cb544c9" providerId="ADAL" clId="{13D39775-39E4-40DD-A395-BD30B3A336B7}" dt="2026-06-18T12:42:46.230" v="23" actId="20577"/>
        <pc:sldMkLst>
          <pc:docMk/>
          <pc:sldMk cId="2929632021" sldId="286"/>
        </pc:sldMkLst>
        <pc:spChg chg="mod">
          <ac:chgData name="Kelly Collinge" userId="7c489bb9-7067-4db6-8c3a-d8972cb544c9" providerId="ADAL" clId="{13D39775-39E4-40DD-A395-BD30B3A336B7}" dt="2026-06-18T12:42:46.230" v="23" actId="20577"/>
          <ac:spMkLst>
            <pc:docMk/>
            <pc:sldMk cId="2929632021" sldId="286"/>
            <ac:spMk id="5" creationId="{00000000-0000-0000-0000-000000000000}"/>
          </ac:spMkLst>
        </pc:spChg>
      </pc:sldChg>
      <pc:sldChg chg="addSp delSp">
        <pc:chgData name="Kelly Collinge" userId="7c489bb9-7067-4db6-8c3a-d8972cb544c9" providerId="ADAL" clId="{13D39775-39E4-40DD-A395-BD30B3A336B7}" dt="2026-06-18T12:48:49.946" v="25" actId="478"/>
        <pc:sldMkLst>
          <pc:docMk/>
          <pc:sldMk cId="1723159320" sldId="301"/>
        </pc:sldMkLst>
        <pc:picChg chg="add del">
          <ac:chgData name="Kelly Collinge" userId="7c489bb9-7067-4db6-8c3a-d8972cb544c9" providerId="ADAL" clId="{13D39775-39E4-40DD-A395-BD30B3A336B7}" dt="2026-06-18T12:48:49.946" v="25" actId="478"/>
          <ac:picMkLst>
            <pc:docMk/>
            <pc:sldMk cId="1723159320" sldId="301"/>
            <ac:picMk id="5122" creationId="{83C9BC75-CFA4-4F8B-2DFC-C188B1C9C691}"/>
          </ac:picMkLst>
        </pc:picChg>
      </pc:sldChg>
      <pc:sldChg chg="modSp mod">
        <pc:chgData name="Kelly Collinge" userId="7c489bb9-7067-4db6-8c3a-d8972cb544c9" providerId="ADAL" clId="{13D39775-39E4-40DD-A395-BD30B3A336B7}" dt="2026-06-18T13:08:45.487" v="178" actId="20577"/>
        <pc:sldMkLst>
          <pc:docMk/>
          <pc:sldMk cId="235828297" sldId="319"/>
        </pc:sldMkLst>
        <pc:spChg chg="mod">
          <ac:chgData name="Kelly Collinge" userId="7c489bb9-7067-4db6-8c3a-d8972cb544c9" providerId="ADAL" clId="{13D39775-39E4-40DD-A395-BD30B3A336B7}" dt="2026-06-18T13:08:45.487" v="178" actId="20577"/>
          <ac:spMkLst>
            <pc:docMk/>
            <pc:sldMk cId="235828297" sldId="319"/>
            <ac:spMk id="14" creationId="{0B108843-AB3E-E716-D9B2-8EF15DB493B0}"/>
          </ac:spMkLst>
        </pc:spChg>
      </pc:sldChg>
      <pc:sldChg chg="modSp mod">
        <pc:chgData name="Kelly Collinge" userId="7c489bb9-7067-4db6-8c3a-d8972cb544c9" providerId="ADAL" clId="{13D39775-39E4-40DD-A395-BD30B3A336B7}" dt="2026-06-18T13:02:27.036" v="175" actId="1076"/>
        <pc:sldMkLst>
          <pc:docMk/>
          <pc:sldMk cId="4198087917" sldId="994"/>
        </pc:sldMkLst>
        <pc:spChg chg="mod">
          <ac:chgData name="Kelly Collinge" userId="7c489bb9-7067-4db6-8c3a-d8972cb544c9" providerId="ADAL" clId="{13D39775-39E4-40DD-A395-BD30B3A336B7}" dt="2026-06-18T13:02:27.036" v="175" actId="1076"/>
          <ac:spMkLst>
            <pc:docMk/>
            <pc:sldMk cId="4198087917" sldId="994"/>
            <ac:spMk id="3" creationId="{CCF23E17-BC00-F52E-C0E8-C789F02C8F46}"/>
          </ac:spMkLst>
        </pc:spChg>
      </pc:sldChg>
    </pc:docChg>
  </pc:docChgLst>
  <pc:docChgLst>
    <pc:chgData name="Gemma Greenwood" userId="S::110711@newdur.ac.uk::269cd40b-d5c6-4e13-9476-d119a8c9c215" providerId="AD" clId="Web-{DF111BEF-C3F5-BADD-6EA5-D1DB746C8B26}"/>
    <pc:docChg chg="modSld">
      <pc:chgData name="Gemma Greenwood" userId="S::110711@newdur.ac.uk::269cd40b-d5c6-4e13-9476-d119a8c9c215" providerId="AD" clId="Web-{DF111BEF-C3F5-BADD-6EA5-D1DB746C8B26}" dt="2026-06-22T16:17:04.585" v="37" actId="20577"/>
      <pc:docMkLst>
        <pc:docMk/>
      </pc:docMkLst>
      <pc:sldChg chg="modSp">
        <pc:chgData name="Gemma Greenwood" userId="S::110711@newdur.ac.uk::269cd40b-d5c6-4e13-9476-d119a8c9c215" providerId="AD" clId="Web-{DF111BEF-C3F5-BADD-6EA5-D1DB746C8B26}" dt="2026-06-22T16:17:04.585" v="37" actId="20577"/>
        <pc:sldMkLst>
          <pc:docMk/>
          <pc:sldMk cId="882346536" sldId="284"/>
        </pc:sldMkLst>
        <pc:spChg chg="mod">
          <ac:chgData name="Gemma Greenwood" userId="S::110711@newdur.ac.uk::269cd40b-d5c6-4e13-9476-d119a8c9c215" providerId="AD" clId="Web-{DF111BEF-C3F5-BADD-6EA5-D1DB746C8B26}" dt="2026-06-22T16:17:04.585" v="37" actId="20577"/>
          <ac:spMkLst>
            <pc:docMk/>
            <pc:sldMk cId="882346536" sldId="284"/>
            <ac:spMk id="4" creationId="{9E64DDE8-9188-4DCF-986A-EF5899872FE2}"/>
          </ac:spMkLst>
        </pc:spChg>
      </pc:sldChg>
      <pc:sldChg chg="modSp">
        <pc:chgData name="Gemma Greenwood" userId="S::110711@newdur.ac.uk::269cd40b-d5c6-4e13-9476-d119a8c9c215" providerId="AD" clId="Web-{DF111BEF-C3F5-BADD-6EA5-D1DB746C8B26}" dt="2026-06-22T16:16:25.631" v="4" actId="20577"/>
        <pc:sldMkLst>
          <pc:docMk/>
          <pc:sldMk cId="3324160479" sldId="293"/>
        </pc:sldMkLst>
        <pc:spChg chg="mod">
          <ac:chgData name="Gemma Greenwood" userId="S::110711@newdur.ac.uk::269cd40b-d5c6-4e13-9476-d119a8c9c215" providerId="AD" clId="Web-{DF111BEF-C3F5-BADD-6EA5-D1DB746C8B26}" dt="2026-06-22T16:16:25.631" v="4" actId="20577"/>
          <ac:spMkLst>
            <pc:docMk/>
            <pc:sldMk cId="3324160479" sldId="293"/>
            <ac:spMk id="4" creationId="{E6025889-782A-4E26-9859-F26D687F45AD}"/>
          </ac:spMkLst>
        </pc:spChg>
      </pc:sldChg>
      <pc:sldChg chg="modSp">
        <pc:chgData name="Gemma Greenwood" userId="S::110711@newdur.ac.uk::269cd40b-d5c6-4e13-9476-d119a8c9c215" providerId="AD" clId="Web-{DF111BEF-C3F5-BADD-6EA5-D1DB746C8B26}" dt="2026-06-22T16:16:09.881" v="1" actId="20577"/>
        <pc:sldMkLst>
          <pc:docMk/>
          <pc:sldMk cId="1056742631" sldId="294"/>
        </pc:sldMkLst>
        <pc:spChg chg="mod">
          <ac:chgData name="Gemma Greenwood" userId="S::110711@newdur.ac.uk::269cd40b-d5c6-4e13-9476-d119a8c9c215" providerId="AD" clId="Web-{DF111BEF-C3F5-BADD-6EA5-D1DB746C8B26}" dt="2026-06-22T16:16:09.881" v="1" actId="20577"/>
          <ac:spMkLst>
            <pc:docMk/>
            <pc:sldMk cId="1056742631" sldId="294"/>
            <ac:spMk id="4" creationId="{5E0930B3-C2BB-49FE-9C8A-BC4F578EFBE9}"/>
          </ac:spMkLst>
        </pc:spChg>
      </pc:sldChg>
    </pc:docChg>
  </pc:docChgLst>
  <pc:docChgLst>
    <pc:chgData name="Rahela Begum" userId="S::112248@newdur.ac.uk::39cd3f91-8369-40d8-ae44-3a833e1ba417" providerId="AD" clId="Web-{BACFDEF0-921F-A767-D754-2B0EE1281566}"/>
    <pc:docChg chg="modSld">
      <pc:chgData name="Rahela Begum" userId="S::112248@newdur.ac.uk::39cd3f91-8369-40d8-ae44-3a833e1ba417" providerId="AD" clId="Web-{BACFDEF0-921F-A767-D754-2B0EE1281566}" dt="2026-06-22T10:15:45.143" v="1"/>
      <pc:docMkLst>
        <pc:docMk/>
      </pc:docMkLst>
      <pc:sldChg chg="addSp delSp modSp">
        <pc:chgData name="Rahela Begum" userId="S::112248@newdur.ac.uk::39cd3f91-8369-40d8-ae44-3a833e1ba417" providerId="AD" clId="Web-{BACFDEF0-921F-A767-D754-2B0EE1281566}" dt="2026-06-22T10:15:45.143" v="1"/>
        <pc:sldMkLst>
          <pc:docMk/>
          <pc:sldMk cId="2212503359" sldId="267"/>
        </pc:sldMkLst>
        <pc:picChg chg="add mod">
          <ac:chgData name="Rahela Begum" userId="S::112248@newdur.ac.uk::39cd3f91-8369-40d8-ae44-3a833e1ba417" providerId="AD" clId="Web-{BACFDEF0-921F-A767-D754-2B0EE1281566}" dt="2026-06-22T10:15:45.143" v="1"/>
          <ac:picMkLst>
            <pc:docMk/>
            <pc:sldMk cId="2212503359" sldId="267"/>
            <ac:picMk id="2" creationId="{2E592436-6DFB-3819-1ED8-DC0847F04F2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CCE113B-A0D0-0349-97CC-4CC47EDFB07D}" type="datetimeFigureOut">
              <a:rPr lang="en-US" smtClean="0"/>
              <a:t>7/6/2026</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19</a:t>
            </a:fld>
            <a:endParaRPr lang="en-US"/>
          </a:p>
        </p:txBody>
      </p:sp>
    </p:spTree>
    <p:extLst>
      <p:ext uri="{BB962C8B-B14F-4D97-AF65-F5344CB8AC3E}">
        <p14:creationId xmlns:p14="http://schemas.microsoft.com/office/powerpoint/2010/main" val="1030795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35</a:t>
            </a:fld>
            <a:endParaRPr lang="en-US"/>
          </a:p>
        </p:txBody>
      </p:sp>
    </p:spTree>
    <p:extLst>
      <p:ext uri="{BB962C8B-B14F-4D97-AF65-F5344CB8AC3E}">
        <p14:creationId xmlns:p14="http://schemas.microsoft.com/office/powerpoint/2010/main" val="381449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37</a:t>
            </a:fld>
            <a:endParaRPr lang="en-US"/>
          </a:p>
        </p:txBody>
      </p:sp>
    </p:spTree>
    <p:extLst>
      <p:ext uri="{BB962C8B-B14F-4D97-AF65-F5344CB8AC3E}">
        <p14:creationId xmlns:p14="http://schemas.microsoft.com/office/powerpoint/2010/main" val="25169399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38</a:t>
            </a:fld>
            <a:endParaRPr lang="en-US"/>
          </a:p>
        </p:txBody>
      </p:sp>
    </p:spTree>
    <p:extLst>
      <p:ext uri="{BB962C8B-B14F-4D97-AF65-F5344CB8AC3E}">
        <p14:creationId xmlns:p14="http://schemas.microsoft.com/office/powerpoint/2010/main" val="2547770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39</a:t>
            </a:fld>
            <a:endParaRPr lang="en-US"/>
          </a:p>
        </p:txBody>
      </p:sp>
    </p:spTree>
    <p:extLst>
      <p:ext uri="{BB962C8B-B14F-4D97-AF65-F5344CB8AC3E}">
        <p14:creationId xmlns:p14="http://schemas.microsoft.com/office/powerpoint/2010/main" val="2722514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40</a:t>
            </a:fld>
            <a:endParaRPr lang="en-US"/>
          </a:p>
        </p:txBody>
      </p:sp>
    </p:spTree>
    <p:extLst>
      <p:ext uri="{BB962C8B-B14F-4D97-AF65-F5344CB8AC3E}">
        <p14:creationId xmlns:p14="http://schemas.microsoft.com/office/powerpoint/2010/main" val="2553442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41</a:t>
            </a:fld>
            <a:endParaRPr lang="en-US"/>
          </a:p>
        </p:txBody>
      </p:sp>
    </p:spTree>
    <p:extLst>
      <p:ext uri="{BB962C8B-B14F-4D97-AF65-F5344CB8AC3E}">
        <p14:creationId xmlns:p14="http://schemas.microsoft.com/office/powerpoint/2010/main" val="3449475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27</a:t>
            </a:fld>
            <a:endParaRPr lang="en-US"/>
          </a:p>
        </p:txBody>
      </p:sp>
    </p:spTree>
    <p:extLst>
      <p:ext uri="{BB962C8B-B14F-4D97-AF65-F5344CB8AC3E}">
        <p14:creationId xmlns:p14="http://schemas.microsoft.com/office/powerpoint/2010/main" val="1840975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28</a:t>
            </a:fld>
            <a:endParaRPr lang="en-US"/>
          </a:p>
        </p:txBody>
      </p:sp>
    </p:spTree>
    <p:extLst>
      <p:ext uri="{BB962C8B-B14F-4D97-AF65-F5344CB8AC3E}">
        <p14:creationId xmlns:p14="http://schemas.microsoft.com/office/powerpoint/2010/main" val="2876073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29</a:t>
            </a:fld>
            <a:endParaRPr lang="en-US"/>
          </a:p>
        </p:txBody>
      </p:sp>
    </p:spTree>
    <p:extLst>
      <p:ext uri="{BB962C8B-B14F-4D97-AF65-F5344CB8AC3E}">
        <p14:creationId xmlns:p14="http://schemas.microsoft.com/office/powerpoint/2010/main" val="2571782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30</a:t>
            </a:fld>
            <a:endParaRPr lang="en-US"/>
          </a:p>
        </p:txBody>
      </p:sp>
    </p:spTree>
    <p:extLst>
      <p:ext uri="{BB962C8B-B14F-4D97-AF65-F5344CB8AC3E}">
        <p14:creationId xmlns:p14="http://schemas.microsoft.com/office/powerpoint/2010/main" val="2024812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31</a:t>
            </a:fld>
            <a:endParaRPr lang="en-US"/>
          </a:p>
        </p:txBody>
      </p:sp>
    </p:spTree>
    <p:extLst>
      <p:ext uri="{BB962C8B-B14F-4D97-AF65-F5344CB8AC3E}">
        <p14:creationId xmlns:p14="http://schemas.microsoft.com/office/powerpoint/2010/main" val="138648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32</a:t>
            </a:fld>
            <a:endParaRPr lang="en-US"/>
          </a:p>
        </p:txBody>
      </p:sp>
    </p:spTree>
    <p:extLst>
      <p:ext uri="{BB962C8B-B14F-4D97-AF65-F5344CB8AC3E}">
        <p14:creationId xmlns:p14="http://schemas.microsoft.com/office/powerpoint/2010/main" val="1707783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33</a:t>
            </a:fld>
            <a:endParaRPr lang="en-US"/>
          </a:p>
        </p:txBody>
      </p:sp>
    </p:spTree>
    <p:extLst>
      <p:ext uri="{BB962C8B-B14F-4D97-AF65-F5344CB8AC3E}">
        <p14:creationId xmlns:p14="http://schemas.microsoft.com/office/powerpoint/2010/main" val="1715042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34</a:t>
            </a:fld>
            <a:endParaRPr lang="en-US"/>
          </a:p>
        </p:txBody>
      </p:sp>
    </p:spTree>
    <p:extLst>
      <p:ext uri="{BB962C8B-B14F-4D97-AF65-F5344CB8AC3E}">
        <p14:creationId xmlns:p14="http://schemas.microsoft.com/office/powerpoint/2010/main" val="2408018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909179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48F9ECDF-56D6-B14B-B03A-66CF8D49F838}"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23662593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8F9ECDF-56D6-B14B-B03A-66CF8D49F838}"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41880930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F9ECDF-56D6-B14B-B03A-66CF8D49F838}"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27323420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48F9ECDF-56D6-B14B-B03A-66CF8D49F838}"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26285695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48F9ECDF-56D6-B14B-B03A-66CF8D49F838}" type="datetimeFigureOut">
              <a:rPr lang="en-US" smtClean="0"/>
              <a:t>7/6/2026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3675080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48F9ECDF-56D6-B14B-B03A-66CF8D49F838}" type="datetimeFigureOut">
              <a:rPr lang="en-US" smtClean="0"/>
              <a:t>7/6/2026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39209897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F9ECDF-56D6-B14B-B03A-66CF8D49F838}" type="datetimeFigureOut">
              <a:rPr lang="en-US" smtClean="0"/>
              <a:t>7/6/2026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24777538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8F9ECDF-56D6-B14B-B03A-66CF8D49F838}"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25982349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8F9ECDF-56D6-B14B-B03A-66CF8D49F838}"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27801667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8F9ECDF-56D6-B14B-B03A-66CF8D49F838}"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7982310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8F9ECDF-56D6-B14B-B03A-66CF8D49F838}"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FC8F-416A-EF40-84B2-01A95DCFE7FC}" type="slidenum">
              <a:rPr lang="en-US" smtClean="0"/>
              <a:t>‹#›</a:t>
            </a:fld>
            <a:endParaRPr lang="en-US"/>
          </a:p>
        </p:txBody>
      </p:sp>
    </p:spTree>
    <p:extLst>
      <p:ext uri="{BB962C8B-B14F-4D97-AF65-F5344CB8AC3E}">
        <p14:creationId xmlns:p14="http://schemas.microsoft.com/office/powerpoint/2010/main" val="27728849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2635087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745FAB2-F877-3542-B0ED-EC03D262A48D}"/>
              </a:ext>
            </a:extLst>
          </p:cNvPr>
          <p:cNvSpPr>
            <a:spLocks noGrp="1"/>
          </p:cNvSpPr>
          <p:nvPr>
            <p:ph type="pic" sz="quarter" idx="15"/>
          </p:nvPr>
        </p:nvSpPr>
        <p:spPr>
          <a:xfrm>
            <a:off x="6460574" y="914952"/>
            <a:ext cx="5346700" cy="2374900"/>
          </a:xfrm>
        </p:spPr>
        <p:txBody>
          <a:bodyPr/>
          <a:lstStyle/>
          <a:p>
            <a:endParaRPr lang="en-US"/>
          </a:p>
        </p:txBody>
      </p:sp>
      <p:sp>
        <p:nvSpPr>
          <p:cNvPr id="11" name="Picture Placeholder 9">
            <a:extLst>
              <a:ext uri="{FF2B5EF4-FFF2-40B4-BE49-F238E27FC236}">
                <a16:creationId xmlns:a16="http://schemas.microsoft.com/office/drawing/2014/main" id="{7F9A03F6-06ED-8145-A4EC-5D33CA2BB397}"/>
              </a:ext>
            </a:extLst>
          </p:cNvPr>
          <p:cNvSpPr>
            <a:spLocks noGrp="1"/>
          </p:cNvSpPr>
          <p:nvPr>
            <p:ph type="pic" sz="quarter" idx="16"/>
          </p:nvPr>
        </p:nvSpPr>
        <p:spPr>
          <a:xfrm>
            <a:off x="6460574" y="3548821"/>
            <a:ext cx="5346700" cy="2374900"/>
          </a:xfrm>
        </p:spPr>
        <p:txBody>
          <a:bodyPr/>
          <a:lstStyle/>
          <a:p>
            <a:endParaRPr lang="en-US"/>
          </a:p>
        </p:txBody>
      </p:sp>
    </p:spTree>
    <p:extLst>
      <p:ext uri="{BB962C8B-B14F-4D97-AF65-F5344CB8AC3E}">
        <p14:creationId xmlns:p14="http://schemas.microsoft.com/office/powerpoint/2010/main" val="36467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7/6/2026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7/6/2026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7/6/2026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7/6/2026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709"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721" r:id="rId13"/>
  </p:sldLayoutIdLst>
  <p:txStyles>
    <p:titleStyle>
      <a:lvl1pPr algn="l" defTabSz="914400" rtl="0" eaLnBrk="1" latinLnBrk="0" hangingPunct="1">
        <a:lnSpc>
          <a:spcPct val="90000"/>
        </a:lnSpc>
        <a:spcBef>
          <a:spcPct val="0"/>
        </a:spcBef>
        <a:buNone/>
        <a:defRPr sz="4400"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F9ECDF-56D6-B14B-B03A-66CF8D49F838}" type="datetimeFigureOut">
              <a:rPr lang="en-US" smtClean="0"/>
              <a:t>7/6/2026</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27FC8F-416A-EF40-84B2-01A95DCFE7FC}" type="slidenum">
              <a:rPr lang="en-US" smtClean="0"/>
              <a:t>‹#›</a:t>
            </a:fld>
            <a:endParaRPr lang="en-US"/>
          </a:p>
        </p:txBody>
      </p:sp>
    </p:spTree>
    <p:extLst>
      <p:ext uri="{BB962C8B-B14F-4D97-AF65-F5344CB8AC3E}">
        <p14:creationId xmlns:p14="http://schemas.microsoft.com/office/powerpoint/2010/main" val="419214033"/>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696" r:id="rId11"/>
    <p:sldLayoutId id="2147483722" r:id="rId12"/>
  </p:sldLayoutIdLst>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15.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2.jpeg"/></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9.jpeg"/></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3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52.jpeg"/></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53.jpe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2644170"/>
            <a:ext cx="7130536" cy="2308324"/>
          </a:xfrm>
          <a:prstGeom prst="rect">
            <a:avLst/>
          </a:prstGeom>
          <a:noFill/>
        </p:spPr>
        <p:txBody>
          <a:bodyPr wrap="square" lIns="91440" tIns="45720" rIns="91440" bIns="45720" rtlCol="0" anchor="t">
            <a:spAutoFit/>
          </a:bodyPr>
          <a:lstStyle/>
          <a:p>
            <a:r>
              <a:rPr lang="en-US" sz="4800" b="1">
                <a:solidFill>
                  <a:schemeClr val="bg1"/>
                </a:solidFill>
                <a:latin typeface="Poppins SemiBold"/>
                <a:cs typeface="Poppins SemiBold"/>
              </a:rPr>
              <a:t>NCD ‘Get Ready’ </a:t>
            </a:r>
            <a:endParaRPr lang="en-US" sz="4800" b="1">
              <a:solidFill>
                <a:schemeClr val="bg1"/>
              </a:solidFill>
              <a:latin typeface="Poppins SemiBold" pitchFamily="2" charset="77"/>
              <a:cs typeface="Poppins SemiBold" pitchFamily="2" charset="77"/>
            </a:endParaRPr>
          </a:p>
          <a:p>
            <a:r>
              <a:rPr lang="en-US" sz="4800" b="1">
                <a:solidFill>
                  <a:schemeClr val="bg1"/>
                </a:solidFill>
                <a:latin typeface="Poppins SemiBold"/>
                <a:cs typeface="Poppins SemiBold"/>
              </a:rPr>
              <a:t>Health &amp; Social Care</a:t>
            </a:r>
          </a:p>
          <a:p>
            <a:r>
              <a:rPr lang="en-US" sz="4800" b="1">
                <a:solidFill>
                  <a:schemeClr val="bg1"/>
                </a:solidFill>
                <a:latin typeface="Poppins SemiBold"/>
                <a:cs typeface="Poppins SemiBold"/>
              </a:rPr>
              <a:t>June 2026</a:t>
            </a:r>
            <a:endParaRPr lang="en-US" sz="4800" b="1">
              <a:solidFill>
                <a:schemeClr val="bg1"/>
              </a:solidFill>
              <a:latin typeface="Poppins SemiBold" pitchFamily="2" charset="77"/>
              <a:cs typeface="Poppins SemiBold" pitchFamily="2" charset="77"/>
            </a:endParaRPr>
          </a:p>
        </p:txBody>
      </p:sp>
    </p:spTree>
    <p:extLst>
      <p:ext uri="{BB962C8B-B14F-4D97-AF65-F5344CB8AC3E}">
        <p14:creationId xmlns:p14="http://schemas.microsoft.com/office/powerpoint/2010/main" val="3456699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6025889-782A-4E26-9859-F26D687F45AD}"/>
              </a:ext>
            </a:extLst>
          </p:cNvPr>
          <p:cNvSpPr txBox="1"/>
          <p:nvPr/>
        </p:nvSpPr>
        <p:spPr>
          <a:xfrm>
            <a:off x="254000" y="1282633"/>
            <a:ext cx="6700421" cy="4524315"/>
          </a:xfrm>
          <a:prstGeom prst="rect">
            <a:avLst/>
          </a:prstGeom>
          <a:noFill/>
        </p:spPr>
        <p:txBody>
          <a:bodyPr wrap="square" lIns="91440" tIns="45720" rIns="91440" bIns="45720" anchor="t">
            <a:spAutoFit/>
          </a:bodyPr>
          <a:lstStyle/>
          <a:p>
            <a:r>
              <a:rPr lang="en-GB" sz="1800" b="1" dirty="0"/>
              <a:t>Work related experience is a fundamental part of the </a:t>
            </a:r>
            <a:r>
              <a:rPr lang="en-GB" b="1" dirty="0"/>
              <a:t>Social Care </a:t>
            </a:r>
            <a:r>
              <a:rPr lang="en-GB" sz="1800" b="1" dirty="0"/>
              <a:t>provision. We work to maintain outstanding employer links and endeavour to ensure our learners develop and enhance professional codes of conduct;</a:t>
            </a:r>
          </a:p>
          <a:p>
            <a:pPr marL="0" indent="0">
              <a:buNone/>
            </a:pPr>
            <a:endParaRPr lang="en-GB" sz="1800" b="1"/>
          </a:p>
          <a:p>
            <a:r>
              <a:rPr lang="en-GB" sz="1800" b="1" u="sng"/>
              <a:t>MUST</a:t>
            </a:r>
            <a:r>
              <a:rPr lang="en-GB" sz="1800" b="1"/>
              <a:t> obtain a clear DBS</a:t>
            </a:r>
            <a:endParaRPr lang="en-GB" sz="1800" b="1">
              <a:cs typeface="Calibri"/>
            </a:endParaRPr>
          </a:p>
          <a:p>
            <a:endParaRPr lang="en-GB" sz="1800" b="1"/>
          </a:p>
          <a:p>
            <a:pPr marL="285750" indent="-285750">
              <a:buFont typeface="Arial" panose="020B0604020202020204" pitchFamily="34" charset="0"/>
              <a:buChar char="•"/>
            </a:pPr>
            <a:r>
              <a:rPr lang="en-GB" sz="1800" b="1"/>
              <a:t>Level 2: </a:t>
            </a:r>
            <a:r>
              <a:rPr lang="en-GB" b="1"/>
              <a:t>75hrs</a:t>
            </a:r>
            <a:endParaRPr lang="en-GB" sz="1800" b="1">
              <a:cs typeface="Calibri"/>
            </a:endParaRPr>
          </a:p>
          <a:p>
            <a:pPr marL="285750" indent="-285750">
              <a:buFont typeface="Arial" panose="020B0604020202020204" pitchFamily="34" charset="0"/>
              <a:buChar char="•"/>
            </a:pPr>
            <a:r>
              <a:rPr lang="en-GB" sz="1800" b="1"/>
              <a:t>Level 3: 100hrs </a:t>
            </a:r>
            <a:r>
              <a:rPr lang="en-GB" b="1"/>
              <a:t>per year </a:t>
            </a:r>
            <a:endParaRPr lang="en-GB" sz="1800" b="1">
              <a:ea typeface="Calibri"/>
              <a:cs typeface="Calibri"/>
            </a:endParaRPr>
          </a:p>
          <a:p>
            <a:endParaRPr lang="en-GB" sz="1800" b="1">
              <a:cs typeface="Calibri"/>
            </a:endParaRPr>
          </a:p>
          <a:p>
            <a:r>
              <a:rPr lang="en-GB" sz="1800" b="1" dirty="0"/>
              <a:t>We </a:t>
            </a:r>
            <a:r>
              <a:rPr lang="en-GB" b="1" dirty="0"/>
              <a:t>encourage students to arrange their own placements; however a placement officer will be able to support students. </a:t>
            </a:r>
            <a:endParaRPr lang="en-GB" sz="1800" b="1" dirty="0">
              <a:cs typeface="Calibri"/>
            </a:endParaRPr>
          </a:p>
          <a:p>
            <a:endParaRPr lang="en-GB" sz="1800" b="1" dirty="0">
              <a:ea typeface="Calibri"/>
              <a:cs typeface="Calibri"/>
            </a:endParaRPr>
          </a:p>
          <a:p>
            <a:r>
              <a:rPr lang="en-GB" b="1" dirty="0">
                <a:ea typeface="Calibri"/>
                <a:cs typeface="Calibri"/>
              </a:rPr>
              <a:t>Placements for Level 3 can not be in the Early Years sector, they must be within Social Care due to assessments. </a:t>
            </a:r>
          </a:p>
          <a:p>
            <a:endParaRPr lang="en-GB" b="1">
              <a:ea typeface="Calibri"/>
              <a:cs typeface="Calibri"/>
            </a:endParaRPr>
          </a:p>
        </p:txBody>
      </p:sp>
      <p:sp>
        <p:nvSpPr>
          <p:cNvPr id="5" name="TextBox 4">
            <a:extLst>
              <a:ext uri="{FF2B5EF4-FFF2-40B4-BE49-F238E27FC236}">
                <a16:creationId xmlns:a16="http://schemas.microsoft.com/office/drawing/2014/main" id="{1CFCF284-F223-4CB7-8076-6C06FFC23CDD}"/>
              </a:ext>
            </a:extLst>
          </p:cNvPr>
          <p:cNvSpPr txBox="1"/>
          <p:nvPr/>
        </p:nvSpPr>
        <p:spPr>
          <a:xfrm>
            <a:off x="434699" y="232570"/>
            <a:ext cx="6331116" cy="923330"/>
          </a:xfrm>
          <a:prstGeom prst="rect">
            <a:avLst/>
          </a:prstGeom>
          <a:noFill/>
        </p:spPr>
        <p:txBody>
          <a:bodyPr wrap="square" lIns="91440" tIns="45720" rIns="91440" bIns="45720" rtlCol="0" anchor="t">
            <a:spAutoFit/>
          </a:bodyPr>
          <a:lstStyle/>
          <a:p>
            <a:r>
              <a:rPr lang="en-US" sz="5400" b="1" i="1">
                <a:solidFill>
                  <a:srgbClr val="D15559"/>
                </a:solidFill>
                <a:latin typeface="Poppins"/>
                <a:cs typeface="Poppins" pitchFamily="2" charset="77"/>
              </a:rPr>
              <a:t>Placement  </a:t>
            </a:r>
          </a:p>
        </p:txBody>
      </p:sp>
      <p:pic>
        <p:nvPicPr>
          <p:cNvPr id="3" name="Picture 2" descr="A group of people standing in a room&#10;&#10;AI-generated content may be incorrect.">
            <a:extLst>
              <a:ext uri="{FF2B5EF4-FFF2-40B4-BE49-F238E27FC236}">
                <a16:creationId xmlns:a16="http://schemas.microsoft.com/office/drawing/2014/main" id="{025E671D-EAF6-422B-ED25-0326C7EB3529}"/>
              </a:ext>
            </a:extLst>
          </p:cNvPr>
          <p:cNvPicPr>
            <a:picLocks noChangeAspect="1"/>
          </p:cNvPicPr>
          <p:nvPr/>
        </p:nvPicPr>
        <p:blipFill>
          <a:blip r:embed="rId2"/>
          <a:stretch>
            <a:fillRect/>
          </a:stretch>
        </p:blipFill>
        <p:spPr>
          <a:xfrm>
            <a:off x="7048500" y="0"/>
            <a:ext cx="5143500" cy="6858000"/>
          </a:xfrm>
          <a:prstGeom prst="rect">
            <a:avLst/>
          </a:prstGeom>
        </p:spPr>
      </p:pic>
    </p:spTree>
    <p:extLst>
      <p:ext uri="{BB962C8B-B14F-4D97-AF65-F5344CB8AC3E}">
        <p14:creationId xmlns:p14="http://schemas.microsoft.com/office/powerpoint/2010/main" val="3324160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6A6E4D-2D7A-405E-A71F-135C65572FB3}"/>
              </a:ext>
            </a:extLst>
          </p:cNvPr>
          <p:cNvSpPr txBox="1"/>
          <p:nvPr/>
        </p:nvSpPr>
        <p:spPr>
          <a:xfrm>
            <a:off x="1065013" y="1298072"/>
            <a:ext cx="6331116" cy="1754326"/>
          </a:xfrm>
          <a:prstGeom prst="rect">
            <a:avLst/>
          </a:prstGeom>
          <a:noFill/>
        </p:spPr>
        <p:txBody>
          <a:bodyPr wrap="square" lIns="91440" tIns="45720" rIns="91440" bIns="45720" rtlCol="0" anchor="t">
            <a:spAutoFit/>
          </a:bodyPr>
          <a:lstStyle/>
          <a:p>
            <a:r>
              <a:rPr lang="en-US" sz="5400" b="1" i="1">
                <a:solidFill>
                  <a:srgbClr val="D15559"/>
                </a:solidFill>
                <a:latin typeface="Poppins"/>
                <a:cs typeface="Poppins" pitchFamily="2" charset="77"/>
              </a:rPr>
              <a:t>Equipment Needed</a:t>
            </a:r>
          </a:p>
        </p:txBody>
      </p:sp>
      <p:sp>
        <p:nvSpPr>
          <p:cNvPr id="4" name="TextBox 3">
            <a:extLst>
              <a:ext uri="{FF2B5EF4-FFF2-40B4-BE49-F238E27FC236}">
                <a16:creationId xmlns:a16="http://schemas.microsoft.com/office/drawing/2014/main" id="{9E64DDE8-9188-4DCF-986A-EF5899872FE2}"/>
              </a:ext>
            </a:extLst>
          </p:cNvPr>
          <p:cNvSpPr txBox="1"/>
          <p:nvPr/>
        </p:nvSpPr>
        <p:spPr>
          <a:xfrm>
            <a:off x="1065013" y="3385539"/>
            <a:ext cx="4963427" cy="132343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1600">
                <a:latin typeface="Source Sans Pro"/>
                <a:ea typeface="Source Sans Pro"/>
              </a:rPr>
              <a:t>Basic stationary (Pen, Pencil, Notepad) – </a:t>
            </a:r>
            <a:r>
              <a:rPr lang="en-US" sz="1600" b="1">
                <a:latin typeface="Source Sans Pro"/>
                <a:ea typeface="Source Sans Pro"/>
              </a:rPr>
              <a:t>Mandatory</a:t>
            </a:r>
            <a:r>
              <a:rPr lang="en-US" sz="1600">
                <a:latin typeface="Source Sans Pro"/>
                <a:ea typeface="Source Sans Pro"/>
              </a:rPr>
              <a:t> </a:t>
            </a:r>
          </a:p>
          <a:p>
            <a:pPr marL="285750" indent="-285750">
              <a:buFont typeface="Arial" panose="020B0604020202020204" pitchFamily="34" charset="0"/>
              <a:buChar char="•"/>
            </a:pPr>
            <a:r>
              <a:rPr lang="en-US" sz="1600">
                <a:latin typeface="Source Sans Pro"/>
                <a:ea typeface="Source Sans Pro"/>
              </a:rPr>
              <a:t>Access to Teams via mobile/laptop for regular updates and notifications. - </a:t>
            </a:r>
            <a:r>
              <a:rPr lang="en-US" sz="1600" b="1">
                <a:latin typeface="Source Sans Pro"/>
                <a:ea typeface="Source Sans Pro"/>
              </a:rPr>
              <a:t>Mandatory</a:t>
            </a:r>
          </a:p>
          <a:p>
            <a:pPr marL="285750" indent="-285750">
              <a:buFont typeface="Arial" panose="020B0604020202020204" pitchFamily="34" charset="0"/>
              <a:buChar char="•"/>
            </a:pPr>
            <a:r>
              <a:rPr lang="en-US" sz="1600">
                <a:latin typeface="Source Sans Pro"/>
                <a:ea typeface="Source Sans Pro"/>
              </a:rPr>
              <a:t>Textbook related to the course level – optional </a:t>
            </a:r>
            <a:endParaRPr lang="en-US"/>
          </a:p>
          <a:p>
            <a:endParaRPr lang="en-US" sz="1600">
              <a:latin typeface="Calibri" panose="020F0502020204030204"/>
              <a:ea typeface="Calibri" panose="020F0502020204030204"/>
              <a:cs typeface="+mn-lt"/>
            </a:endParaRPr>
          </a:p>
        </p:txBody>
      </p:sp>
      <p:pic>
        <p:nvPicPr>
          <p:cNvPr id="3" name="Picture 2" descr="A person and person sitting in chairs&#10;&#10;AI-generated content may be incorrect.">
            <a:extLst>
              <a:ext uri="{FF2B5EF4-FFF2-40B4-BE49-F238E27FC236}">
                <a16:creationId xmlns:a16="http://schemas.microsoft.com/office/drawing/2014/main" id="{CB62CD86-C3CA-6378-1D26-8E3CCE3677D2}"/>
              </a:ext>
            </a:extLst>
          </p:cNvPr>
          <p:cNvPicPr>
            <a:picLocks noChangeAspect="1"/>
          </p:cNvPicPr>
          <p:nvPr/>
        </p:nvPicPr>
        <p:blipFill>
          <a:blip r:embed="rId2"/>
          <a:stretch>
            <a:fillRect/>
          </a:stretch>
        </p:blipFill>
        <p:spPr>
          <a:xfrm>
            <a:off x="7048500" y="0"/>
            <a:ext cx="5143500" cy="6858000"/>
          </a:xfrm>
          <a:prstGeom prst="rect">
            <a:avLst/>
          </a:prstGeom>
        </p:spPr>
      </p:pic>
    </p:spTree>
    <p:extLst>
      <p:ext uri="{BB962C8B-B14F-4D97-AF65-F5344CB8AC3E}">
        <p14:creationId xmlns:p14="http://schemas.microsoft.com/office/powerpoint/2010/main" val="577169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8DF3CA-1B65-87F6-A17E-1E13F2FBCE8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84839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D00198-1F03-23EC-D13A-13F5A95C81A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34514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4A5658-B65F-6481-C8FB-0FA474A57A5C}"/>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143498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509828-8E6D-2C79-63D1-24BD8370646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14735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30D62-1CD1-41CC-8882-7B0545B4BD7A}"/>
              </a:ext>
            </a:extLst>
          </p:cNvPr>
          <p:cNvSpPr>
            <a:spLocks noGrp="1"/>
          </p:cNvSpPr>
          <p:nvPr>
            <p:ph type="title"/>
          </p:nvPr>
        </p:nvSpPr>
        <p:spPr>
          <a:xfrm>
            <a:off x="508832" y="-4184"/>
            <a:ext cx="3896244" cy="1311664"/>
          </a:xfrm>
        </p:spPr>
        <p:txBody>
          <a:bodyPr>
            <a:normAutofit/>
          </a:bodyPr>
          <a:lstStyle/>
          <a:p>
            <a:pPr>
              <a:lnSpc>
                <a:spcPct val="90000"/>
              </a:lnSpc>
            </a:pPr>
            <a:r>
              <a:rPr lang="en-US" sz="4000" b="1">
                <a:solidFill>
                  <a:srgbClr val="0077C7"/>
                </a:solidFill>
                <a:ea typeface="+mj-lt"/>
                <a:cs typeface="+mj-lt"/>
              </a:rPr>
              <a:t>Expectations</a:t>
            </a:r>
            <a:endParaRPr lang="en-US"/>
          </a:p>
        </p:txBody>
      </p:sp>
      <p:sp>
        <p:nvSpPr>
          <p:cNvPr id="3" name="Content Placeholder 2">
            <a:extLst>
              <a:ext uri="{FF2B5EF4-FFF2-40B4-BE49-F238E27FC236}">
                <a16:creationId xmlns:a16="http://schemas.microsoft.com/office/drawing/2014/main" id="{F6D61973-2A39-4620-B0BF-B08A09B605AA}"/>
              </a:ext>
            </a:extLst>
          </p:cNvPr>
          <p:cNvSpPr>
            <a:spLocks noGrp="1"/>
          </p:cNvSpPr>
          <p:nvPr>
            <p:ph idx="1"/>
          </p:nvPr>
        </p:nvSpPr>
        <p:spPr>
          <a:xfrm>
            <a:off x="705968" y="1445094"/>
            <a:ext cx="5390033" cy="4225586"/>
          </a:xfrm>
        </p:spPr>
        <p:txBody>
          <a:bodyPr anchor="ctr">
            <a:normAutofit fontScale="85000" lnSpcReduction="20000"/>
          </a:bodyPr>
          <a:lstStyle/>
          <a:p>
            <a:pPr marL="285750" indent="-285750"/>
            <a:r>
              <a:rPr lang="en-US" sz="1800">
                <a:solidFill>
                  <a:srgbClr val="000000"/>
                </a:solidFill>
                <a:latin typeface="Source Sans Pro"/>
                <a:ea typeface="Source Sans Pro"/>
                <a:cs typeface="+mn-lt"/>
              </a:rPr>
              <a:t>Excellent attendance and punctuality to all lessons</a:t>
            </a:r>
            <a:br>
              <a:rPr lang="en-US" sz="1800">
                <a:latin typeface="Source Sans Pro"/>
                <a:ea typeface="Source Sans Pro"/>
                <a:cs typeface="+mn-lt"/>
              </a:rPr>
            </a:br>
            <a:endParaRPr lang="en-US"/>
          </a:p>
          <a:p>
            <a:pPr marL="285750" indent="-285750"/>
            <a:r>
              <a:rPr lang="en-US" sz="1800">
                <a:solidFill>
                  <a:srgbClr val="000000"/>
                </a:solidFill>
                <a:latin typeface="Source Sans Pro"/>
                <a:ea typeface="Source Sans Pro"/>
                <a:cs typeface="+mn-lt"/>
              </a:rPr>
              <a:t>Attend all lessons appropriately prepared: E.g., equipped with essential items</a:t>
            </a:r>
            <a:br>
              <a:rPr lang="en-US" sz="1800">
                <a:latin typeface="Source Sans Pro"/>
                <a:ea typeface="Source Sans Pro"/>
                <a:cs typeface="+mn-lt"/>
              </a:rPr>
            </a:br>
            <a:endParaRPr lang="en-US"/>
          </a:p>
          <a:p>
            <a:pPr marL="285750" indent="-285750"/>
            <a:r>
              <a:rPr lang="en-US" sz="1800">
                <a:solidFill>
                  <a:srgbClr val="000000"/>
                </a:solidFill>
                <a:latin typeface="Source Sans Pro"/>
                <a:ea typeface="Source Sans Pro"/>
                <a:cs typeface="+mn-lt"/>
              </a:rPr>
              <a:t>Right attitude, </a:t>
            </a:r>
            <a:r>
              <a:rPr lang="en-US" sz="1800" err="1">
                <a:solidFill>
                  <a:srgbClr val="000000"/>
                </a:solidFill>
                <a:latin typeface="Source Sans Pro"/>
                <a:ea typeface="Source Sans Pro"/>
                <a:cs typeface="+mn-lt"/>
              </a:rPr>
              <a:t>behaviour</a:t>
            </a:r>
            <a:r>
              <a:rPr lang="en-US" sz="1800">
                <a:solidFill>
                  <a:srgbClr val="000000"/>
                </a:solidFill>
                <a:latin typeface="Source Sans Pro"/>
                <a:ea typeface="Source Sans Pro"/>
                <a:cs typeface="+mn-lt"/>
              </a:rPr>
              <a:t> and values to work in Health and Social Care </a:t>
            </a:r>
            <a:endParaRPr lang="en-US">
              <a:solidFill>
                <a:srgbClr val="000000"/>
              </a:solidFill>
              <a:latin typeface="Calibri"/>
              <a:ea typeface="Calibri"/>
              <a:cs typeface="+mn-lt"/>
            </a:endParaRPr>
          </a:p>
          <a:p>
            <a:pPr marL="285750" indent="-285750"/>
            <a:endParaRPr lang="en-US" sz="1800">
              <a:solidFill>
                <a:srgbClr val="000000"/>
              </a:solidFill>
              <a:latin typeface="Source Sans Pro"/>
              <a:ea typeface="Source Sans Pro"/>
              <a:cs typeface="+mn-lt"/>
            </a:endParaRPr>
          </a:p>
          <a:p>
            <a:pPr marL="285750" indent="-285750"/>
            <a:r>
              <a:rPr lang="en-US" sz="1800">
                <a:solidFill>
                  <a:srgbClr val="000000"/>
                </a:solidFill>
                <a:latin typeface="Source Sans Pro"/>
                <a:ea typeface="Source Sans Pro"/>
                <a:cs typeface="+mn-lt"/>
              </a:rPr>
              <a:t>Positive and enthusiastic attitude/full participation in class tasks/activities</a:t>
            </a:r>
            <a:br>
              <a:rPr lang="en-US" sz="1800">
                <a:latin typeface="Source Sans Pro"/>
                <a:ea typeface="Source Sans Pro"/>
                <a:cs typeface="+mn-lt"/>
              </a:rPr>
            </a:br>
            <a:endParaRPr lang="en-US">
              <a:ea typeface="Calibri"/>
              <a:cs typeface="Calibri"/>
            </a:endParaRPr>
          </a:p>
          <a:p>
            <a:pPr marL="285750" indent="-285750"/>
            <a:r>
              <a:rPr lang="en-US" sz="1800">
                <a:solidFill>
                  <a:srgbClr val="000000"/>
                </a:solidFill>
                <a:latin typeface="Source Sans Pro"/>
                <a:ea typeface="Source Sans Pro"/>
                <a:cs typeface="+mn-lt"/>
              </a:rPr>
              <a:t>To be able to meet deadlines</a:t>
            </a:r>
            <a:br>
              <a:rPr lang="en-US" sz="1800">
                <a:latin typeface="Source Sans Pro"/>
                <a:ea typeface="Source Sans Pro"/>
                <a:cs typeface="+mn-lt"/>
              </a:rPr>
            </a:br>
            <a:endParaRPr lang="en-US"/>
          </a:p>
          <a:p>
            <a:pPr marL="285750" indent="-285750"/>
            <a:r>
              <a:rPr lang="en-US" sz="1800">
                <a:solidFill>
                  <a:srgbClr val="000000"/>
                </a:solidFill>
                <a:latin typeface="Source Sans Pro"/>
                <a:ea typeface="Source Sans Pro"/>
                <a:cs typeface="+mn-lt"/>
              </a:rPr>
              <a:t>Commitment to your study </a:t>
            </a:r>
            <a:r>
              <a:rPr lang="en-GB" sz="1800">
                <a:solidFill>
                  <a:srgbClr val="000000"/>
                </a:solidFill>
                <a:latin typeface="Source Sans Pro"/>
                <a:ea typeface="Source Sans Pro"/>
                <a:cs typeface="+mn-lt"/>
              </a:rPr>
              <a:t>programme</a:t>
            </a:r>
            <a:r>
              <a:rPr lang="en-US" sz="1800">
                <a:solidFill>
                  <a:srgbClr val="000000"/>
                </a:solidFill>
                <a:latin typeface="Source Sans Pro"/>
                <a:ea typeface="Source Sans Pro"/>
                <a:cs typeface="+mn-lt"/>
              </a:rPr>
              <a:t> (including Assignment completion, English and Math, Personal Development, Work Placement and participation in enrichment activities)</a:t>
            </a:r>
            <a:endParaRPr lang="en-US"/>
          </a:p>
          <a:p>
            <a:pPr marL="285750" indent="-285750"/>
            <a:endParaRPr lang="en-US" sz="1800">
              <a:solidFill>
                <a:srgbClr val="000000"/>
              </a:solidFill>
              <a:latin typeface="Source Sans Pro"/>
              <a:ea typeface="Source Sans Pro"/>
            </a:endParaRPr>
          </a:p>
          <a:p>
            <a:endParaRPr lang="en-GB" sz="1700">
              <a:solidFill>
                <a:srgbClr val="000000"/>
              </a:solidFill>
            </a:endParaRPr>
          </a:p>
        </p:txBody>
      </p:sp>
      <p:pic>
        <p:nvPicPr>
          <p:cNvPr id="6" name="Picture 5">
            <a:extLst>
              <a:ext uri="{FF2B5EF4-FFF2-40B4-BE49-F238E27FC236}">
                <a16:creationId xmlns:a16="http://schemas.microsoft.com/office/drawing/2014/main" id="{A6DCE550-E256-440B-9083-E65001B4E005}"/>
              </a:ext>
            </a:extLst>
          </p:cNvPr>
          <p:cNvPicPr>
            <a:picLocks noChangeAspect="1"/>
          </p:cNvPicPr>
          <p:nvPr/>
        </p:nvPicPr>
        <p:blipFill rotWithShape="1">
          <a:blip r:embed="rId2"/>
          <a:srcRect t="50593"/>
          <a:stretch/>
        </p:blipFill>
        <p:spPr>
          <a:xfrm>
            <a:off x="1847528" y="5805264"/>
            <a:ext cx="3206774" cy="1018100"/>
          </a:xfrm>
          <a:prstGeom prst="rect">
            <a:avLst/>
          </a:prstGeom>
        </p:spPr>
      </p:pic>
      <p:pic>
        <p:nvPicPr>
          <p:cNvPr id="7" name="Picture 6" descr="A person in a white coat holding a metal tray with a heart&#10;&#10;AI-generated content may be incorrect.">
            <a:extLst>
              <a:ext uri="{FF2B5EF4-FFF2-40B4-BE49-F238E27FC236}">
                <a16:creationId xmlns:a16="http://schemas.microsoft.com/office/drawing/2014/main" id="{4F91AEB3-B2E1-967D-F0FD-83A31BC968CF}"/>
              </a:ext>
            </a:extLst>
          </p:cNvPr>
          <p:cNvPicPr>
            <a:picLocks noChangeAspect="1"/>
          </p:cNvPicPr>
          <p:nvPr/>
        </p:nvPicPr>
        <p:blipFill>
          <a:blip r:embed="rId3"/>
          <a:stretch>
            <a:fillRect/>
          </a:stretch>
        </p:blipFill>
        <p:spPr>
          <a:xfrm>
            <a:off x="7048500" y="0"/>
            <a:ext cx="5143500" cy="6858000"/>
          </a:xfrm>
          <a:prstGeom prst="rect">
            <a:avLst/>
          </a:prstGeom>
        </p:spPr>
      </p:pic>
    </p:spTree>
    <p:extLst>
      <p:ext uri="{BB962C8B-B14F-4D97-AF65-F5344CB8AC3E}">
        <p14:creationId xmlns:p14="http://schemas.microsoft.com/office/powerpoint/2010/main" val="143862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76279F-82F2-7C9D-47B0-42EEA35A0321}"/>
              </a:ext>
            </a:extLst>
          </p:cNvPr>
          <p:cNvSpPr>
            <a:spLocks noGrp="1"/>
          </p:cNvSpPr>
          <p:nvPr>
            <p:ph idx="1"/>
          </p:nvPr>
        </p:nvSpPr>
        <p:spPr>
          <a:xfrm>
            <a:off x="3909" y="2059356"/>
            <a:ext cx="11998568" cy="4799501"/>
          </a:xfrm>
        </p:spPr>
        <p:txBody>
          <a:bodyPr vert="horz" lIns="91440" tIns="45720" rIns="91440" bIns="45720" rtlCol="0" anchor="t">
            <a:normAutofit/>
          </a:bodyPr>
          <a:lstStyle/>
          <a:p>
            <a:pPr marL="0" indent="0">
              <a:buNone/>
            </a:pPr>
            <a:r>
              <a:rPr lang="en-GB" sz="1600" dirty="0">
                <a:latin typeface="Calibri"/>
                <a:ea typeface="Calibri"/>
                <a:cs typeface="Calibri"/>
              </a:rPr>
              <a:t>From September 2026 Mobile phones will be banned from the classroom </a:t>
            </a:r>
            <a:r>
              <a:rPr lang="en-GB" sz="1600">
                <a:latin typeface="Calibri"/>
                <a:ea typeface="Calibri"/>
                <a:cs typeface="Calibri"/>
              </a:rPr>
              <a:t>environment,</a:t>
            </a:r>
            <a:r>
              <a:rPr lang="en-GB" sz="1600" dirty="0">
                <a:latin typeface="Calibri"/>
                <a:ea typeface="Calibri"/>
                <a:cs typeface="Calibri"/>
              </a:rPr>
              <a:t> and we would appreciate parental/Guardian support. </a:t>
            </a:r>
            <a:endParaRPr lang="en-US" sz="1600">
              <a:latin typeface="Calibri"/>
              <a:ea typeface="Calibri"/>
              <a:cs typeface="Calibri"/>
            </a:endParaRPr>
          </a:p>
          <a:p>
            <a:endParaRPr lang="en-GB" sz="1600" dirty="0">
              <a:latin typeface="Calibri"/>
              <a:ea typeface="Calibri"/>
              <a:cs typeface="Calibri"/>
            </a:endParaRPr>
          </a:p>
          <a:p>
            <a:pPr marL="0" indent="0">
              <a:buNone/>
            </a:pPr>
            <a:r>
              <a:rPr lang="en-GB" sz="1600">
                <a:ea typeface="+mn-lt"/>
                <a:cs typeface="+mn-lt"/>
              </a:rPr>
              <a:t>Mobile phones can be a significant distraction during lessons. Our priority is to create a calm, focused environment where students can:</a:t>
            </a:r>
            <a:endParaRPr lang="en-GB" sz="1600">
              <a:latin typeface="Calibri"/>
              <a:ea typeface="Calibri"/>
              <a:cs typeface="Calibri"/>
            </a:endParaRPr>
          </a:p>
          <a:p>
            <a:r>
              <a:rPr lang="en-GB" sz="1600">
                <a:ea typeface="+mn-lt"/>
                <a:cs typeface="+mn-lt"/>
              </a:rPr>
              <a:t>Fully engage in their learning</a:t>
            </a:r>
            <a:endParaRPr lang="en-GB" sz="1600">
              <a:ea typeface="Calibri"/>
              <a:cs typeface="Calibri"/>
            </a:endParaRPr>
          </a:p>
          <a:p>
            <a:r>
              <a:rPr lang="en-GB" sz="1600">
                <a:ea typeface="+mn-lt"/>
                <a:cs typeface="+mn-lt"/>
              </a:rPr>
              <a:t>Improve concentration and outcomes</a:t>
            </a:r>
            <a:endParaRPr lang="en-GB" sz="1600">
              <a:ea typeface="Calibri"/>
              <a:cs typeface="Calibri"/>
            </a:endParaRPr>
          </a:p>
          <a:p>
            <a:r>
              <a:rPr lang="en-GB" sz="1600">
                <a:ea typeface="+mn-lt"/>
                <a:cs typeface="+mn-lt"/>
              </a:rPr>
              <a:t>Build positive habits around technology use</a:t>
            </a:r>
            <a:endParaRPr lang="en-GB" sz="1600">
              <a:ea typeface="Calibri"/>
              <a:cs typeface="Calibri"/>
            </a:endParaRPr>
          </a:p>
          <a:p>
            <a:r>
              <a:rPr lang="en-GB" sz="1600">
                <a:ea typeface="+mn-lt"/>
                <a:cs typeface="+mn-lt"/>
              </a:rPr>
              <a:t>This policy is about supporting students to succeed.</a:t>
            </a:r>
            <a:endParaRPr lang="en-GB" sz="1600">
              <a:ea typeface="Calibri"/>
              <a:cs typeface="Calibri"/>
            </a:endParaRPr>
          </a:p>
          <a:p>
            <a:endParaRPr lang="en-GB" sz="1600" dirty="0">
              <a:latin typeface="Calibri"/>
              <a:ea typeface="Calibri"/>
              <a:cs typeface="Calibri"/>
            </a:endParaRPr>
          </a:p>
          <a:p>
            <a:pPr marL="0" indent="0">
              <a:buNone/>
            </a:pPr>
            <a:r>
              <a:rPr lang="en-GB" sz="1600" b="1" u="sng">
                <a:ea typeface="+mn-lt"/>
                <a:cs typeface="+mn-lt"/>
              </a:rPr>
              <a:t>How the System Will Work</a:t>
            </a:r>
            <a:endParaRPr lang="en-GB" sz="1600" u="sng">
              <a:latin typeface="Calibri"/>
              <a:ea typeface="Calibri"/>
              <a:cs typeface="Calibri"/>
            </a:endParaRPr>
          </a:p>
          <a:p>
            <a:r>
              <a:rPr lang="en-GB" sz="1600">
                <a:ea typeface="+mn-lt"/>
                <a:cs typeface="+mn-lt"/>
              </a:rPr>
              <a:t>Each student will be assigned </a:t>
            </a:r>
            <a:r>
              <a:rPr lang="en-GB" sz="1600" b="1">
                <a:ea typeface="+mn-lt"/>
                <a:cs typeface="+mn-lt"/>
              </a:rPr>
              <a:t>a specific number</a:t>
            </a:r>
            <a:r>
              <a:rPr lang="en-GB" sz="1600">
                <a:ea typeface="+mn-lt"/>
                <a:cs typeface="+mn-lt"/>
              </a:rPr>
              <a:t>.</a:t>
            </a:r>
            <a:endParaRPr lang="en-GB" sz="1600">
              <a:ea typeface="Calibri"/>
              <a:cs typeface="Calibri"/>
            </a:endParaRPr>
          </a:p>
          <a:p>
            <a:r>
              <a:rPr lang="en-GB" sz="1600">
                <a:ea typeface="+mn-lt"/>
                <a:cs typeface="+mn-lt"/>
              </a:rPr>
              <a:t>On entering the classroom, students must: </a:t>
            </a:r>
            <a:endParaRPr lang="en-GB" sz="1600">
              <a:ea typeface="Calibri"/>
              <a:cs typeface="Calibri"/>
            </a:endParaRPr>
          </a:p>
          <a:p>
            <a:pPr lvl="1"/>
            <a:r>
              <a:rPr lang="en-GB" sz="1600" b="1">
                <a:ea typeface="+mn-lt"/>
                <a:cs typeface="+mn-lt"/>
              </a:rPr>
              <a:t>Place their phone in the matching numbered pouch</a:t>
            </a:r>
            <a:r>
              <a:rPr lang="en-GB" sz="1600">
                <a:ea typeface="+mn-lt"/>
                <a:cs typeface="+mn-lt"/>
              </a:rPr>
              <a:t>.</a:t>
            </a:r>
            <a:endParaRPr lang="en-GB" sz="1600">
              <a:ea typeface="Calibri"/>
              <a:cs typeface="Calibri"/>
            </a:endParaRPr>
          </a:p>
          <a:p>
            <a:r>
              <a:rPr lang="en-GB" sz="1600">
                <a:ea typeface="+mn-lt"/>
                <a:cs typeface="+mn-lt"/>
              </a:rPr>
              <a:t>Phones will be safely stored during lessons.</a:t>
            </a:r>
            <a:endParaRPr lang="en-GB" sz="1600">
              <a:ea typeface="Calibri"/>
              <a:cs typeface="Calibri"/>
            </a:endParaRPr>
          </a:p>
          <a:p>
            <a:r>
              <a:rPr lang="en-GB" sz="1600">
                <a:ea typeface="+mn-lt"/>
                <a:cs typeface="+mn-lt"/>
              </a:rPr>
              <a:t>Students will be able to: </a:t>
            </a:r>
            <a:endParaRPr lang="en-GB" sz="1600">
              <a:ea typeface="Calibri"/>
              <a:cs typeface="Calibri"/>
            </a:endParaRPr>
          </a:p>
          <a:p>
            <a:pPr lvl="1"/>
            <a:r>
              <a:rPr lang="en-GB" sz="1600" b="1">
                <a:ea typeface="+mn-lt"/>
                <a:cs typeface="+mn-lt"/>
              </a:rPr>
              <a:t>Collect their phones at break and at the end of the lesson</a:t>
            </a:r>
            <a:r>
              <a:rPr lang="en-GB" sz="1600" dirty="0">
                <a:ea typeface="+mn-lt"/>
                <a:cs typeface="+mn-lt"/>
              </a:rPr>
              <a:t>.</a:t>
            </a:r>
            <a:endParaRPr lang="en-GB" dirty="0"/>
          </a:p>
          <a:p>
            <a:endParaRPr lang="en-GB" sz="1600" dirty="0">
              <a:latin typeface="Segoe UI"/>
              <a:cs typeface="Segoe UI"/>
            </a:endParaRPr>
          </a:p>
        </p:txBody>
      </p:sp>
      <p:sp>
        <p:nvSpPr>
          <p:cNvPr id="7" name="TextBox 6">
            <a:extLst>
              <a:ext uri="{FF2B5EF4-FFF2-40B4-BE49-F238E27FC236}">
                <a16:creationId xmlns:a16="http://schemas.microsoft.com/office/drawing/2014/main" id="{5C6A4A89-BEA5-20E5-E42A-B94D9B292D60}"/>
              </a:ext>
            </a:extLst>
          </p:cNvPr>
          <p:cNvSpPr txBox="1"/>
          <p:nvPr/>
        </p:nvSpPr>
        <p:spPr>
          <a:xfrm>
            <a:off x="2818118" y="80744"/>
            <a:ext cx="6917268" cy="2369880"/>
          </a:xfrm>
          <a:prstGeom prst="rect">
            <a:avLst/>
          </a:prstGeom>
          <a:noFill/>
        </p:spPr>
        <p:txBody>
          <a:bodyPr wrap="square" lIns="91440" tIns="45720" rIns="91440" bIns="45720" rtlCol="0" anchor="t">
            <a:spAutoFit/>
          </a:bodyPr>
          <a:lstStyle/>
          <a:p>
            <a:pPr algn="ctr"/>
            <a:r>
              <a:rPr lang="en-US" sz="5400" b="1" i="1" dirty="0">
                <a:solidFill>
                  <a:srgbClr val="F5AEBF"/>
                </a:solidFill>
                <a:latin typeface="Poppins"/>
                <a:cs typeface="Poppins"/>
              </a:rPr>
              <a:t>Mobile Phones</a:t>
            </a:r>
            <a:endParaRPr lang="en-US" sz="5400" b="1" i="1">
              <a:solidFill>
                <a:srgbClr val="F5AEBF"/>
              </a:solidFill>
              <a:latin typeface="Poppins"/>
              <a:cs typeface="Poppins"/>
            </a:endParaRPr>
          </a:p>
          <a:p>
            <a:pPr algn="ctr"/>
            <a:r>
              <a:rPr lang="en-US" sz="2000" b="1">
                <a:solidFill>
                  <a:srgbClr val="F5AEBF"/>
                </a:solidFill>
                <a:ea typeface="+mn-lt"/>
                <a:cs typeface="+mn-lt"/>
              </a:rPr>
              <a:t>No student will be allowed to keep or use a phone during lessons</a:t>
            </a:r>
            <a:r>
              <a:rPr lang="en-US" sz="2000">
                <a:solidFill>
                  <a:srgbClr val="F5AEBF"/>
                </a:solidFill>
                <a:ea typeface="+mn-lt"/>
                <a:cs typeface="+mn-lt"/>
              </a:rPr>
              <a:t>.</a:t>
            </a:r>
            <a:endParaRPr lang="en-US" sz="2000">
              <a:ea typeface="Calibri"/>
              <a:cs typeface="Calibri"/>
            </a:endParaRPr>
          </a:p>
          <a:p>
            <a:pPr algn="r"/>
            <a:endParaRPr lang="en-US" sz="5400" b="1" i="1" dirty="0">
              <a:solidFill>
                <a:srgbClr val="F5AEBF"/>
              </a:solidFill>
              <a:latin typeface="Poppins" pitchFamily="2" charset="77"/>
              <a:cs typeface="Poppins" pitchFamily="2" charset="77"/>
            </a:endParaRPr>
          </a:p>
        </p:txBody>
      </p:sp>
      <p:pic>
        <p:nvPicPr>
          <p:cNvPr id="9" name="Picture 8" descr="Mobile Phones banned from the classroom ...">
            <a:extLst>
              <a:ext uri="{FF2B5EF4-FFF2-40B4-BE49-F238E27FC236}">
                <a16:creationId xmlns:a16="http://schemas.microsoft.com/office/drawing/2014/main" id="{2F685E20-46A6-E5FF-2B97-5907BBE34488}"/>
              </a:ext>
            </a:extLst>
          </p:cNvPr>
          <p:cNvPicPr>
            <a:picLocks noChangeAspect="1"/>
          </p:cNvPicPr>
          <p:nvPr/>
        </p:nvPicPr>
        <p:blipFill>
          <a:blip r:embed="rId2"/>
          <a:stretch>
            <a:fillRect/>
          </a:stretch>
        </p:blipFill>
        <p:spPr>
          <a:xfrm>
            <a:off x="8514760" y="3139189"/>
            <a:ext cx="2456391" cy="3432175"/>
          </a:xfrm>
          <a:prstGeom prst="rect">
            <a:avLst/>
          </a:prstGeom>
        </p:spPr>
      </p:pic>
    </p:spTree>
    <p:extLst>
      <p:ext uri="{BB962C8B-B14F-4D97-AF65-F5344CB8AC3E}">
        <p14:creationId xmlns:p14="http://schemas.microsoft.com/office/powerpoint/2010/main" val="20557527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0000">
        <p159:morph option="byObject"/>
      </p:transition>
    </mc:Choice>
    <mc:Fallback xmlns="">
      <p:transition spd="slow" advClick="0" advTm="10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C7D7-F45B-05FF-C6BF-E6A583F4F9E4}"/>
              </a:ext>
            </a:extLst>
          </p:cNvPr>
          <p:cNvSpPr>
            <a:spLocks noGrp="1"/>
          </p:cNvSpPr>
          <p:nvPr>
            <p:ph type="title"/>
          </p:nvPr>
        </p:nvSpPr>
        <p:spPr>
          <a:xfrm>
            <a:off x="267335" y="242902"/>
            <a:ext cx="6006465" cy="1524000"/>
          </a:xfrm>
        </p:spPr>
        <p:txBody>
          <a:bodyPr>
            <a:noAutofit/>
          </a:bodyPr>
          <a:lstStyle/>
          <a:p>
            <a:r>
              <a:rPr lang="en-GB" sz="2800" b="1">
                <a:solidFill>
                  <a:srgbClr val="002060"/>
                </a:solidFill>
                <a:latin typeface="Arial"/>
                <a:cs typeface="Arial"/>
              </a:rPr>
              <a:t>Our students that have progressed to university, regularly come back and support our current students.  </a:t>
            </a:r>
          </a:p>
        </p:txBody>
      </p:sp>
      <p:pic>
        <p:nvPicPr>
          <p:cNvPr id="5" name="Content Placeholder 4" descr="A group of women posing for a photo&#10;&#10;Description automatically generated">
            <a:extLst>
              <a:ext uri="{FF2B5EF4-FFF2-40B4-BE49-F238E27FC236}">
                <a16:creationId xmlns:a16="http://schemas.microsoft.com/office/drawing/2014/main" id="{879184C9-707F-B372-6785-2F64D99C83DB}"/>
              </a:ext>
            </a:extLst>
          </p:cNvPr>
          <p:cNvPicPr>
            <a:picLocks noGrp="1" noChangeAspect="1"/>
          </p:cNvPicPr>
          <p:nvPr>
            <p:ph idx="1"/>
          </p:nvPr>
        </p:nvPicPr>
        <p:blipFill>
          <a:blip r:embed="rId2"/>
          <a:stretch>
            <a:fillRect/>
          </a:stretch>
        </p:blipFill>
        <p:spPr>
          <a:xfrm>
            <a:off x="7162800" y="0"/>
            <a:ext cx="5029200" cy="6705600"/>
          </a:xfrm>
        </p:spPr>
      </p:pic>
      <p:pic>
        <p:nvPicPr>
          <p:cNvPr id="1026" name="Picture 2" descr="Case Study - University of Sunderland | Studiosity">
            <a:extLst>
              <a:ext uri="{FF2B5EF4-FFF2-40B4-BE49-F238E27FC236}">
                <a16:creationId xmlns:a16="http://schemas.microsoft.com/office/drawing/2014/main" id="{4D8AFDAC-D69F-66B3-5D7E-FC1DC08927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2133600"/>
            <a:ext cx="2305685" cy="106998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Northumbria University – IBEC – INDONESIA BRITAIN EDUCATION CENTRE">
            <a:extLst>
              <a:ext uri="{FF2B5EF4-FFF2-40B4-BE49-F238E27FC236}">
                <a16:creationId xmlns:a16="http://schemas.microsoft.com/office/drawing/2014/main" id="{86F6CE2B-9389-331E-0E7E-048F9DE97F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8963" y="2324128"/>
            <a:ext cx="2967038" cy="93103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York University - First Study Abroad">
            <a:extLst>
              <a:ext uri="{FF2B5EF4-FFF2-40B4-BE49-F238E27FC236}">
                <a16:creationId xmlns:a16="http://schemas.microsoft.com/office/drawing/2014/main" id="{19B21FFC-E34B-3BA6-FC8E-909603806A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335" y="3618455"/>
            <a:ext cx="2228850" cy="80273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niversity of Manchester | Daily Mail Online">
            <a:extLst>
              <a:ext uri="{FF2B5EF4-FFF2-40B4-BE49-F238E27FC236}">
                <a16:creationId xmlns:a16="http://schemas.microsoft.com/office/drawing/2014/main" id="{A134F9F3-D740-27AD-3E23-486B5951CA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9601" y="3429000"/>
            <a:ext cx="2464289" cy="148021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bout Edge Hill University | Top 4 in the North West">
            <a:extLst>
              <a:ext uri="{FF2B5EF4-FFF2-40B4-BE49-F238E27FC236}">
                <a16:creationId xmlns:a16="http://schemas.microsoft.com/office/drawing/2014/main" id="{BA86196E-AB34-4A4C-A211-97574F7789A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 y="4836062"/>
            <a:ext cx="1443037" cy="144303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University of Hull | University Info | 118 Bachelors in English -  Bachelorsportal.com">
            <a:extLst>
              <a:ext uri="{FF2B5EF4-FFF2-40B4-BE49-F238E27FC236}">
                <a16:creationId xmlns:a16="http://schemas.microsoft.com/office/drawing/2014/main" id="{AD2CCFA4-D3BB-9B04-D08C-C88BDE8B9B0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57250" y="4906834"/>
            <a:ext cx="1610902" cy="162254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Teesside University - myday">
            <a:extLst>
              <a:ext uri="{FF2B5EF4-FFF2-40B4-BE49-F238E27FC236}">
                <a16:creationId xmlns:a16="http://schemas.microsoft.com/office/drawing/2014/main" id="{BF3584B7-3ECD-78CB-EB51-E243D4155AA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91865" y="5126305"/>
            <a:ext cx="2581935" cy="1152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1144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a:p>
            <a:pPr algn="ctr"/>
            <a:endParaRPr lang="en-GB"/>
          </a:p>
          <a:p>
            <a:pPr algn="ctr"/>
            <a:endParaRPr lang="en-GB"/>
          </a:p>
          <a:p>
            <a:pPr algn="ctr"/>
            <a:endParaRPr lang="en-GB"/>
          </a:p>
          <a:p>
            <a:pPr algn="ctr"/>
            <a:endParaRPr lang="en-GB"/>
          </a:p>
          <a:p>
            <a:pPr algn="ctr"/>
            <a:endParaRPr lang="en-GB"/>
          </a:p>
          <a:p>
            <a:pPr algn="ctr"/>
            <a:endParaRPr lang="en-GB"/>
          </a:p>
          <a:p>
            <a:pPr algn="ctr"/>
            <a:r>
              <a:rPr lang="en-GB"/>
              <a:t>Guest Speakers</a:t>
            </a:r>
          </a:p>
          <a:p>
            <a:pPr algn="ctr"/>
            <a:r>
              <a:rPr lang="en-GB"/>
              <a:t>Employer Forums</a:t>
            </a:r>
          </a:p>
          <a:p>
            <a:pPr algn="ctr"/>
            <a:r>
              <a:rPr lang="en-GB"/>
              <a:t>Work Related Projects</a:t>
            </a:r>
          </a:p>
          <a:p>
            <a:pPr algn="ctr"/>
            <a:r>
              <a:rPr lang="en-GB"/>
              <a:t>Work Placement Blocks</a:t>
            </a:r>
          </a:p>
          <a:p>
            <a:pPr algn="ctr"/>
            <a:r>
              <a:rPr lang="en-GB"/>
              <a:t>Ward Skills</a:t>
            </a:r>
          </a:p>
          <a:p>
            <a:pPr algn="ctr"/>
            <a:r>
              <a:rPr lang="en-GB"/>
              <a:t>Day Trips</a:t>
            </a:r>
          </a:p>
          <a:p>
            <a:pPr algn="ctr"/>
            <a:r>
              <a:rPr lang="en-GB"/>
              <a:t>Teamwork and Development days</a:t>
            </a:r>
          </a:p>
          <a:p>
            <a:pPr algn="ctr"/>
            <a:r>
              <a:rPr lang="en-GB"/>
              <a:t>Charity Fundraising</a:t>
            </a:r>
          </a:p>
          <a:p>
            <a:pPr algn="ctr"/>
            <a:r>
              <a:rPr lang="en-GB"/>
              <a:t>Community Engagement</a:t>
            </a:r>
          </a:p>
          <a:p>
            <a:pPr algn="ctr"/>
            <a:r>
              <a:rPr lang="en-GB"/>
              <a:t>Dementia Café</a:t>
            </a:r>
          </a:p>
          <a:p>
            <a:pPr algn="ctr"/>
            <a:r>
              <a:rPr lang="en-GB"/>
              <a:t>Basic First Aid</a:t>
            </a:r>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3892733" y="354282"/>
            <a:ext cx="6331116" cy="1754326"/>
          </a:xfrm>
          <a:prstGeom prst="rect">
            <a:avLst/>
          </a:prstGeom>
          <a:noFill/>
        </p:spPr>
        <p:txBody>
          <a:bodyPr wrap="square" rtlCol="0">
            <a:spAutoFit/>
          </a:bodyPr>
          <a:lstStyle/>
          <a:p>
            <a:pPr algn="r"/>
            <a:r>
              <a:rPr lang="en-US" sz="5400" b="1" i="1">
                <a:solidFill>
                  <a:srgbClr val="F5AEBF"/>
                </a:solidFill>
                <a:latin typeface="Poppins" pitchFamily="2" charset="77"/>
                <a:cs typeface="Poppins" pitchFamily="2" charset="77"/>
              </a:rPr>
              <a:t>Activities and Opportunities</a:t>
            </a:r>
          </a:p>
        </p:txBody>
      </p:sp>
      <p:pic>
        <p:nvPicPr>
          <p:cNvPr id="2" name="Picture 1" descr="A group of people playing a board game&#10;&#10;AI-generated content may be incorrect.">
            <a:extLst>
              <a:ext uri="{FF2B5EF4-FFF2-40B4-BE49-F238E27FC236}">
                <a16:creationId xmlns:a16="http://schemas.microsoft.com/office/drawing/2014/main" id="{C6C89D73-E4B6-F0B4-A102-8C98EB402F09}"/>
              </a:ext>
            </a:extLst>
          </p:cNvPr>
          <p:cNvPicPr>
            <a:picLocks noChangeAspect="1"/>
          </p:cNvPicPr>
          <p:nvPr/>
        </p:nvPicPr>
        <p:blipFill>
          <a:blip r:embed="rId4"/>
          <a:stretch>
            <a:fillRect/>
          </a:stretch>
        </p:blipFill>
        <p:spPr>
          <a:xfrm>
            <a:off x="8051587" y="2901460"/>
            <a:ext cx="4128906" cy="3956539"/>
          </a:xfrm>
          <a:prstGeom prst="rect">
            <a:avLst/>
          </a:prstGeom>
        </p:spPr>
      </p:pic>
      <p:pic>
        <p:nvPicPr>
          <p:cNvPr id="4" name="Picture 3" descr="Two women standing together in front of a red door&#10;&#10;AI-generated content may be incorrect.">
            <a:extLst>
              <a:ext uri="{FF2B5EF4-FFF2-40B4-BE49-F238E27FC236}">
                <a16:creationId xmlns:a16="http://schemas.microsoft.com/office/drawing/2014/main" id="{B83A493B-D0E3-688A-9974-009C656D4B2D}"/>
              </a:ext>
            </a:extLst>
          </p:cNvPr>
          <p:cNvPicPr>
            <a:picLocks noChangeAspect="1"/>
          </p:cNvPicPr>
          <p:nvPr/>
        </p:nvPicPr>
        <p:blipFill>
          <a:blip r:embed="rId5"/>
          <a:stretch>
            <a:fillRect/>
          </a:stretch>
        </p:blipFill>
        <p:spPr>
          <a:xfrm>
            <a:off x="2848" y="1230922"/>
            <a:ext cx="4517459" cy="5627078"/>
          </a:xfrm>
          <a:prstGeom prst="rect">
            <a:avLst/>
          </a:prstGeom>
        </p:spPr>
      </p:pic>
    </p:spTree>
    <p:extLst>
      <p:ext uri="{BB962C8B-B14F-4D97-AF65-F5344CB8AC3E}">
        <p14:creationId xmlns:p14="http://schemas.microsoft.com/office/powerpoint/2010/main" val="3457467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783A4-1641-7B1F-5D60-C222EAE0BC33}"/>
              </a:ext>
            </a:extLst>
          </p:cNvPr>
          <p:cNvSpPr>
            <a:spLocks noGrp="1"/>
          </p:cNvSpPr>
          <p:nvPr>
            <p:ph type="title"/>
          </p:nvPr>
        </p:nvSpPr>
        <p:spPr/>
        <p:txBody>
          <a:bodyPr/>
          <a:lstStyle/>
          <a:p>
            <a:r>
              <a:rPr lang="en-US">
                <a:latin typeface="Poppins"/>
                <a:cs typeface="Poppins"/>
              </a:rPr>
              <a:t>Meet your team </a:t>
            </a:r>
            <a:endParaRPr lang="en-US"/>
          </a:p>
        </p:txBody>
      </p:sp>
      <p:pic>
        <p:nvPicPr>
          <p:cNvPr id="4" name="Content Placeholder 3" descr="A collage of images of people&#10;&#10;AI-generated content may be incorrect.">
            <a:extLst>
              <a:ext uri="{FF2B5EF4-FFF2-40B4-BE49-F238E27FC236}">
                <a16:creationId xmlns:a16="http://schemas.microsoft.com/office/drawing/2014/main" id="{955661C4-C9B1-57CF-09D1-4A76A4954F83}"/>
              </a:ext>
            </a:extLst>
          </p:cNvPr>
          <p:cNvPicPr>
            <a:picLocks noGrp="1" noChangeAspect="1"/>
          </p:cNvPicPr>
          <p:nvPr>
            <p:ph idx="1"/>
          </p:nvPr>
        </p:nvPicPr>
        <p:blipFill>
          <a:blip r:embed="rId2"/>
          <a:stretch>
            <a:fillRect/>
          </a:stretch>
        </p:blipFill>
        <p:spPr>
          <a:xfrm>
            <a:off x="7703404" y="361279"/>
            <a:ext cx="3936266" cy="6293338"/>
          </a:xfrm>
          <a:prstGeom prst="rect">
            <a:avLst/>
          </a:prstGeom>
        </p:spPr>
      </p:pic>
      <p:sp>
        <p:nvSpPr>
          <p:cNvPr id="5" name="TextBox 4">
            <a:extLst>
              <a:ext uri="{FF2B5EF4-FFF2-40B4-BE49-F238E27FC236}">
                <a16:creationId xmlns:a16="http://schemas.microsoft.com/office/drawing/2014/main" id="{A2ADAC21-FE16-9B17-C693-10B18454C165}"/>
              </a:ext>
            </a:extLst>
          </p:cNvPr>
          <p:cNvSpPr txBox="1"/>
          <p:nvPr/>
        </p:nvSpPr>
        <p:spPr>
          <a:xfrm>
            <a:off x="253999" y="1555750"/>
            <a:ext cx="7313083"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Craig Bates – Head of School</a:t>
            </a:r>
          </a:p>
          <a:p>
            <a:endParaRPr lang="en-US" dirty="0">
              <a:ea typeface="Calibri"/>
              <a:cs typeface="Calibri"/>
            </a:endParaRPr>
          </a:p>
          <a:p>
            <a:r>
              <a:rPr lang="en-US">
                <a:ea typeface="Calibri"/>
                <a:cs typeface="Calibri"/>
              </a:rPr>
              <a:t>Gemma Greenwood – Curriculum Manager</a:t>
            </a:r>
            <a:endParaRPr lang="en-US" dirty="0">
              <a:ea typeface="Calibri"/>
              <a:cs typeface="Calibri"/>
            </a:endParaRPr>
          </a:p>
          <a:p>
            <a:endParaRPr lang="en-US" dirty="0">
              <a:ea typeface="Calibri"/>
              <a:cs typeface="Calibri"/>
            </a:endParaRPr>
          </a:p>
          <a:p>
            <a:r>
              <a:rPr lang="en-US">
                <a:ea typeface="Calibri"/>
                <a:cs typeface="Calibri"/>
              </a:rPr>
              <a:t>Teaching staff:</a:t>
            </a:r>
            <a:endParaRPr lang="en-US" dirty="0">
              <a:ea typeface="Calibri"/>
              <a:cs typeface="Calibri"/>
            </a:endParaRPr>
          </a:p>
          <a:p>
            <a:endParaRPr lang="en-US" dirty="0">
              <a:ea typeface="Calibri"/>
              <a:cs typeface="Calibri"/>
            </a:endParaRPr>
          </a:p>
          <a:p>
            <a:r>
              <a:rPr lang="en-US">
                <a:ea typeface="Calibri"/>
                <a:cs typeface="Calibri"/>
              </a:rPr>
              <a:t>Jodie Aylesbury</a:t>
            </a:r>
          </a:p>
          <a:p>
            <a:r>
              <a:rPr lang="en-US">
                <a:ea typeface="Calibri"/>
                <a:cs typeface="Calibri"/>
              </a:rPr>
              <a:t>Natalie Brown</a:t>
            </a:r>
          </a:p>
          <a:p>
            <a:r>
              <a:rPr lang="en-US">
                <a:ea typeface="Calibri"/>
                <a:cs typeface="Calibri"/>
              </a:rPr>
              <a:t>Kelly Collinge </a:t>
            </a:r>
            <a:endParaRPr lang="en-US" dirty="0">
              <a:ea typeface="Calibri"/>
              <a:cs typeface="Calibri"/>
            </a:endParaRPr>
          </a:p>
          <a:p>
            <a:r>
              <a:rPr lang="en-US">
                <a:ea typeface="Calibri"/>
                <a:cs typeface="Calibri"/>
              </a:rPr>
              <a:t>Emily Foster</a:t>
            </a:r>
            <a:endParaRPr lang="en-US" dirty="0">
              <a:ea typeface="Calibri"/>
              <a:cs typeface="Calibri"/>
            </a:endParaRPr>
          </a:p>
          <a:p>
            <a:r>
              <a:rPr lang="en-US">
                <a:ea typeface="Calibri"/>
                <a:cs typeface="Calibri"/>
              </a:rPr>
              <a:t>Fay Hepburn</a:t>
            </a:r>
            <a:endParaRPr lang="en-US" dirty="0">
              <a:ea typeface="Calibri"/>
              <a:cs typeface="Calibri"/>
            </a:endParaRPr>
          </a:p>
          <a:p>
            <a:r>
              <a:rPr lang="en-US">
                <a:ea typeface="Calibri"/>
                <a:cs typeface="Calibri"/>
              </a:rPr>
              <a:t>Andrew Rutland </a:t>
            </a:r>
            <a:endParaRPr lang="en-US" dirty="0">
              <a:ea typeface="Calibri"/>
              <a:cs typeface="Calibri"/>
            </a:endParaRPr>
          </a:p>
          <a:p>
            <a:r>
              <a:rPr lang="en-US">
                <a:ea typeface="Calibri"/>
                <a:cs typeface="Calibri"/>
              </a:rPr>
              <a:t>Densie Winter </a:t>
            </a:r>
            <a:endParaRPr lang="en-US" dirty="0">
              <a:ea typeface="Calibri"/>
              <a:cs typeface="Calibri"/>
            </a:endParaRPr>
          </a:p>
          <a:p>
            <a:endParaRPr lang="en-US" dirty="0">
              <a:ea typeface="Calibri"/>
              <a:cs typeface="Calibri"/>
            </a:endParaRPr>
          </a:p>
          <a:p>
            <a:r>
              <a:rPr lang="en-US">
                <a:ea typeface="Calibri"/>
                <a:cs typeface="Calibri"/>
              </a:rPr>
              <a:t>Personal Development – Michael Johnston </a:t>
            </a:r>
            <a:endParaRPr lang="en-US" dirty="0">
              <a:ea typeface="Calibri"/>
              <a:cs typeface="Calibri"/>
            </a:endParaRPr>
          </a:p>
          <a:p>
            <a:endParaRPr lang="en-US" dirty="0">
              <a:ea typeface="Calibri"/>
              <a:cs typeface="Calibri"/>
            </a:endParaRPr>
          </a:p>
        </p:txBody>
      </p:sp>
    </p:spTree>
    <p:extLst>
      <p:ext uri="{BB962C8B-B14F-4D97-AF65-F5344CB8AC3E}">
        <p14:creationId xmlns:p14="http://schemas.microsoft.com/office/powerpoint/2010/main" val="10488083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69F0E6F-72E7-613E-A1DC-4CFB47FE477D}"/>
              </a:ext>
            </a:extLst>
          </p:cNvPr>
          <p:cNvSpPr txBox="1"/>
          <p:nvPr/>
        </p:nvSpPr>
        <p:spPr>
          <a:xfrm>
            <a:off x="6839106" y="59936"/>
            <a:ext cx="5341506" cy="830997"/>
          </a:xfrm>
          <a:prstGeom prst="rect">
            <a:avLst/>
          </a:prstGeom>
          <a:noFill/>
        </p:spPr>
        <p:txBody>
          <a:bodyPr wrap="square" lIns="91440" tIns="45720" rIns="91440" bIns="45720" rtlCol="0" anchor="t">
            <a:spAutoFit/>
          </a:bodyPr>
          <a:lstStyle/>
          <a:p>
            <a:pPr algn="ctr"/>
            <a:r>
              <a:rPr lang="en-US" sz="4800" b="1" i="1" dirty="0">
                <a:solidFill>
                  <a:srgbClr val="F5AEBF"/>
                </a:solidFill>
                <a:latin typeface="Poppins"/>
                <a:cs typeface="Poppins"/>
              </a:rPr>
              <a:t>All levels </a:t>
            </a:r>
          </a:p>
        </p:txBody>
      </p:sp>
      <p:sp>
        <p:nvSpPr>
          <p:cNvPr id="13" name="TextBox 12">
            <a:extLst>
              <a:ext uri="{FF2B5EF4-FFF2-40B4-BE49-F238E27FC236}">
                <a16:creationId xmlns:a16="http://schemas.microsoft.com/office/drawing/2014/main" id="{5E9B93ED-788E-B6BB-93ED-C71A2BE202E9}"/>
              </a:ext>
            </a:extLst>
          </p:cNvPr>
          <p:cNvSpPr txBox="1"/>
          <p:nvPr/>
        </p:nvSpPr>
        <p:spPr>
          <a:xfrm>
            <a:off x="7713024" y="1359725"/>
            <a:ext cx="387135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u="sng"/>
              <a:t>Disneyland Paris </a:t>
            </a:r>
            <a:endParaRPr lang="en-US"/>
          </a:p>
        </p:txBody>
      </p:sp>
      <p:sp>
        <p:nvSpPr>
          <p:cNvPr id="14" name="TextBox 13">
            <a:extLst>
              <a:ext uri="{FF2B5EF4-FFF2-40B4-BE49-F238E27FC236}">
                <a16:creationId xmlns:a16="http://schemas.microsoft.com/office/drawing/2014/main" id="{0B108843-AB3E-E716-D9B2-8EF15DB493B0}"/>
              </a:ext>
            </a:extLst>
          </p:cNvPr>
          <p:cNvSpPr txBox="1"/>
          <p:nvPr/>
        </p:nvSpPr>
        <p:spPr>
          <a:xfrm>
            <a:off x="6976753" y="2582883"/>
            <a:ext cx="4967844"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Over the course of this year we are aiming to take our students to the Disneyland Paris in 2027 to learn about the Social Care aspects of the park and behind the scenes environment. </a:t>
            </a:r>
          </a:p>
          <a:p>
            <a:endParaRPr lang="en-US" dirty="0">
              <a:cs typeface="Calibri"/>
            </a:endParaRPr>
          </a:p>
          <a:p>
            <a:r>
              <a:rPr lang="en-US" dirty="0">
                <a:cs typeface="Calibri"/>
              </a:rPr>
              <a:t>There will be a cost to this, more information to follow over the first term. </a:t>
            </a:r>
            <a:endParaRPr lang="en-US" dirty="0">
              <a:ea typeface="Calibri"/>
              <a:cs typeface="Calibri"/>
            </a:endParaRPr>
          </a:p>
          <a:p>
            <a:endParaRPr lang="en-US" dirty="0">
              <a:ea typeface="Calibri"/>
              <a:cs typeface="Calibri"/>
            </a:endParaRPr>
          </a:p>
        </p:txBody>
      </p:sp>
      <p:pic>
        <p:nvPicPr>
          <p:cNvPr id="2" name="Picture 1" descr="Disneyland® Paris: Multi-Day Entry ...">
            <a:extLst>
              <a:ext uri="{FF2B5EF4-FFF2-40B4-BE49-F238E27FC236}">
                <a16:creationId xmlns:a16="http://schemas.microsoft.com/office/drawing/2014/main" id="{1C6A3D35-AEBA-BF89-1AB2-3D4E41F3DE7A}"/>
              </a:ext>
            </a:extLst>
          </p:cNvPr>
          <p:cNvPicPr>
            <a:picLocks noChangeAspect="1"/>
          </p:cNvPicPr>
          <p:nvPr/>
        </p:nvPicPr>
        <p:blipFill>
          <a:blip r:embed="rId2"/>
          <a:stretch>
            <a:fillRect/>
          </a:stretch>
        </p:blipFill>
        <p:spPr>
          <a:xfrm>
            <a:off x="-4762" y="0"/>
            <a:ext cx="6848475" cy="6858000"/>
          </a:xfrm>
          <a:prstGeom prst="rect">
            <a:avLst/>
          </a:prstGeom>
        </p:spPr>
      </p:pic>
    </p:spTree>
    <p:extLst>
      <p:ext uri="{BB962C8B-B14F-4D97-AF65-F5344CB8AC3E}">
        <p14:creationId xmlns:p14="http://schemas.microsoft.com/office/powerpoint/2010/main" val="2358282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ondon: A History | HISTORY">
            <a:extLst>
              <a:ext uri="{FF2B5EF4-FFF2-40B4-BE49-F238E27FC236}">
                <a16:creationId xmlns:a16="http://schemas.microsoft.com/office/drawing/2014/main" id="{E88EC5FA-2CA3-A301-986C-1B7DEAF8362E}"/>
              </a:ext>
            </a:extLst>
          </p:cNvPr>
          <p:cNvPicPr>
            <a:picLocks noChangeAspect="1"/>
          </p:cNvPicPr>
          <p:nvPr/>
        </p:nvPicPr>
        <p:blipFill>
          <a:blip r:embed="rId2"/>
          <a:stretch>
            <a:fillRect/>
          </a:stretch>
        </p:blipFill>
        <p:spPr>
          <a:xfrm>
            <a:off x="-121" y="-60"/>
            <a:ext cx="4851963" cy="4234525"/>
          </a:xfrm>
          <a:prstGeom prst="rect">
            <a:avLst/>
          </a:prstGeom>
        </p:spPr>
      </p:pic>
      <p:pic>
        <p:nvPicPr>
          <p:cNvPr id="8" name="Picture 7" descr="science and medical museums in London">
            <a:extLst>
              <a:ext uri="{FF2B5EF4-FFF2-40B4-BE49-F238E27FC236}">
                <a16:creationId xmlns:a16="http://schemas.microsoft.com/office/drawing/2014/main" id="{70E95B39-4BAA-53FA-E90C-832CD1C3E6E5}"/>
              </a:ext>
            </a:extLst>
          </p:cNvPr>
          <p:cNvPicPr>
            <a:picLocks noChangeAspect="1"/>
          </p:cNvPicPr>
          <p:nvPr/>
        </p:nvPicPr>
        <p:blipFill>
          <a:blip r:embed="rId3"/>
          <a:stretch>
            <a:fillRect/>
          </a:stretch>
        </p:blipFill>
        <p:spPr>
          <a:xfrm>
            <a:off x="-1206" y="4230065"/>
            <a:ext cx="4854132" cy="2632275"/>
          </a:xfrm>
          <a:prstGeom prst="rect">
            <a:avLst/>
          </a:prstGeom>
        </p:spPr>
      </p:pic>
      <p:sp>
        <p:nvSpPr>
          <p:cNvPr id="9" name="TextBox 8">
            <a:extLst>
              <a:ext uri="{FF2B5EF4-FFF2-40B4-BE49-F238E27FC236}">
                <a16:creationId xmlns:a16="http://schemas.microsoft.com/office/drawing/2014/main" id="{4E9C87D9-9819-71DE-0623-E5EE9F45FC24}"/>
              </a:ext>
            </a:extLst>
          </p:cNvPr>
          <p:cNvSpPr txBox="1"/>
          <p:nvPr/>
        </p:nvSpPr>
        <p:spPr>
          <a:xfrm>
            <a:off x="5475022" y="256032"/>
            <a:ext cx="637783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6000" b="1" dirty="0">
                <a:solidFill>
                  <a:srgbClr val="FF0000"/>
                </a:solidFill>
                <a:ea typeface="Calibri"/>
                <a:cs typeface="Calibri"/>
              </a:rPr>
              <a:t>London </a:t>
            </a:r>
            <a:endParaRPr lang="en-US" b="1" dirty="0"/>
          </a:p>
        </p:txBody>
      </p:sp>
      <p:sp>
        <p:nvSpPr>
          <p:cNvPr id="3" name="TextBox 2">
            <a:extLst>
              <a:ext uri="{FF2B5EF4-FFF2-40B4-BE49-F238E27FC236}">
                <a16:creationId xmlns:a16="http://schemas.microsoft.com/office/drawing/2014/main" id="{CCF23E17-BC00-F52E-C0E8-C789F02C8F46}"/>
              </a:ext>
            </a:extLst>
          </p:cNvPr>
          <p:cNvSpPr txBox="1"/>
          <p:nvPr/>
        </p:nvSpPr>
        <p:spPr>
          <a:xfrm>
            <a:off x="5200551" y="1215456"/>
            <a:ext cx="6793992" cy="5539978"/>
          </a:xfrm>
          <a:prstGeom prst="rect">
            <a:avLst/>
          </a:prstGeom>
          <a:noFill/>
        </p:spPr>
        <p:txBody>
          <a:bodyPr wrap="square" lIns="91440" tIns="45720" rIns="91440" bIns="45720" rtlCol="0" anchor="t">
            <a:spAutoFit/>
          </a:bodyPr>
          <a:lstStyle/>
          <a:p>
            <a:r>
              <a:rPr lang="en-GB" dirty="0"/>
              <a:t>We’re excited to offer a planned trip to London in 2027, designed to enrich students’ understanding of health and social care through real-world experiences that directly support their coursework. This will be available to all level 3 students. </a:t>
            </a:r>
          </a:p>
          <a:p>
            <a:endParaRPr lang="en-GB" dirty="0">
              <a:cs typeface="Calibri"/>
            </a:endParaRPr>
          </a:p>
          <a:p>
            <a:r>
              <a:rPr lang="en-US" dirty="0">
                <a:cs typeface="Calibri"/>
              </a:rPr>
              <a:t>There will be a cost to this, more information to follow over the first term. </a:t>
            </a:r>
            <a:endParaRPr lang="en-US" dirty="0">
              <a:ea typeface="Calibri"/>
              <a:cs typeface="Calibri"/>
            </a:endParaRPr>
          </a:p>
          <a:p>
            <a:endParaRPr lang="en-GB" dirty="0"/>
          </a:p>
          <a:p>
            <a:r>
              <a:rPr lang="en-GB" sz="1400" dirty="0"/>
              <a:t>Proposed Highlights Include:</a:t>
            </a:r>
          </a:p>
          <a:p>
            <a:pPr marL="285750" indent="-285750">
              <a:buFont typeface="Arial" panose="020B0604020202020204" pitchFamily="34" charset="0"/>
              <a:buChar char="•"/>
            </a:pPr>
            <a:r>
              <a:rPr lang="en-GB" sz="1400" dirty="0"/>
              <a:t>The Old Operating Theatre – Experience a Victorian surgery session exploring historical healthcare practices.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Florence Nightingale Museum – Discover the legacy of Florence Nightingale and her impact on modern nursing and advocacy.</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Hunterian Museum – Learn about the development of surgical techniques and medical science.</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St Bartholomew’s Hospital Museum – Explore the history of one of the UK’s oldest hospitals and its role in health provision.</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West End Theatre Performance – Enjoy a live show that connects with themes of society, equality, and human experience.</a:t>
            </a:r>
          </a:p>
        </p:txBody>
      </p:sp>
    </p:spTree>
    <p:extLst>
      <p:ext uri="{BB962C8B-B14F-4D97-AF65-F5344CB8AC3E}">
        <p14:creationId xmlns:p14="http://schemas.microsoft.com/office/powerpoint/2010/main" val="4198087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AF5C11-A063-62FF-D006-1F86D5BC028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17747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1230E0-87A2-1A1B-4B30-2992C62D092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026985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2D3437-56DC-5396-5F81-968DF563A97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79048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in firefighter outfit with pictures of people&#10;&#10;AI-generated content may be incorrect.">
            <a:extLst>
              <a:ext uri="{FF2B5EF4-FFF2-40B4-BE49-F238E27FC236}">
                <a16:creationId xmlns:a16="http://schemas.microsoft.com/office/drawing/2014/main" id="{2E592436-6DFB-3819-1ED8-DC0847F04F2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12503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54B831-F9B1-CBCF-E739-DA586686568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13370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5122" name="Picture 2">
            <a:extLst>
              <a:ext uri="{FF2B5EF4-FFF2-40B4-BE49-F238E27FC236}">
                <a16:creationId xmlns:a16="http://schemas.microsoft.com/office/drawing/2014/main" id="{83C9BC75-CFA4-4F8B-2DFC-C188B1C9C6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31593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 name="Picture 2">
            <a:extLst>
              <a:ext uri="{FF2B5EF4-FFF2-40B4-BE49-F238E27FC236}">
                <a16:creationId xmlns:a16="http://schemas.microsoft.com/office/drawing/2014/main" id="{37128DD4-DB5A-3A87-1E39-C8C97D8492E0}"/>
              </a:ext>
            </a:extLst>
          </p:cNvPr>
          <p:cNvPicPr>
            <a:picLocks noChangeAspect="1"/>
          </p:cNvPicPr>
          <p:nvPr/>
        </p:nvPicPr>
        <p:blipFill>
          <a:blip r:embed="rId4"/>
          <a:stretch>
            <a:fillRect/>
          </a:stretch>
        </p:blipFill>
        <p:spPr>
          <a:xfrm>
            <a:off x="606490" y="4591"/>
            <a:ext cx="10986381" cy="6853409"/>
          </a:xfrm>
          <a:prstGeom prst="rect">
            <a:avLst/>
          </a:prstGeom>
        </p:spPr>
      </p:pic>
    </p:spTree>
    <p:extLst>
      <p:ext uri="{BB962C8B-B14F-4D97-AF65-F5344CB8AC3E}">
        <p14:creationId xmlns:p14="http://schemas.microsoft.com/office/powerpoint/2010/main" val="3139346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6146" name="Picture 2">
            <a:extLst>
              <a:ext uri="{FF2B5EF4-FFF2-40B4-BE49-F238E27FC236}">
                <a16:creationId xmlns:a16="http://schemas.microsoft.com/office/drawing/2014/main" id="{2CE2F3AF-6D8A-4ABC-31E9-76C99A0CD6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571500"/>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2721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000">
        <p159:morph option="byObject"/>
      </p:transition>
    </mc:Choice>
    <mc:Fallback xmlns="">
      <p:transition spd="slow" advTm="4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6A6E4D-2D7A-405E-A71F-135C65572FB3}"/>
              </a:ext>
            </a:extLst>
          </p:cNvPr>
          <p:cNvSpPr txBox="1"/>
          <p:nvPr/>
        </p:nvSpPr>
        <p:spPr>
          <a:xfrm>
            <a:off x="2706244" y="164841"/>
            <a:ext cx="6331116" cy="1754326"/>
          </a:xfrm>
          <a:prstGeom prst="rect">
            <a:avLst/>
          </a:prstGeom>
          <a:noFill/>
        </p:spPr>
        <p:txBody>
          <a:bodyPr wrap="square" lIns="91440" tIns="45720" rIns="91440" bIns="45720" rtlCol="0" anchor="t">
            <a:spAutoFit/>
          </a:bodyPr>
          <a:lstStyle/>
          <a:p>
            <a:r>
              <a:rPr lang="en-US" sz="5400" b="1" i="1">
                <a:solidFill>
                  <a:srgbClr val="D15559"/>
                </a:solidFill>
                <a:latin typeface="Poppins"/>
                <a:cs typeface="Poppins" pitchFamily="2" charset="77"/>
              </a:rPr>
              <a:t>What to expect on the first week</a:t>
            </a:r>
          </a:p>
        </p:txBody>
      </p:sp>
      <p:sp>
        <p:nvSpPr>
          <p:cNvPr id="4" name="TextBox 3">
            <a:extLst>
              <a:ext uri="{FF2B5EF4-FFF2-40B4-BE49-F238E27FC236}">
                <a16:creationId xmlns:a16="http://schemas.microsoft.com/office/drawing/2014/main" id="{9E64DDE8-9188-4DCF-986A-EF5899872FE2}"/>
              </a:ext>
            </a:extLst>
          </p:cNvPr>
          <p:cNvSpPr txBox="1"/>
          <p:nvPr/>
        </p:nvSpPr>
        <p:spPr>
          <a:xfrm>
            <a:off x="781706" y="2740770"/>
            <a:ext cx="4963427" cy="3539430"/>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1600">
                <a:latin typeface="Source Sans Pro"/>
                <a:ea typeface="Source Sans Pro"/>
              </a:rPr>
              <a:t>Meet your Tutors</a:t>
            </a:r>
          </a:p>
          <a:p>
            <a:pPr marL="285750" indent="-285750">
              <a:buFont typeface="Arial" panose="020B0604020202020204" pitchFamily="34" charset="0"/>
              <a:buChar char="•"/>
            </a:pPr>
            <a:r>
              <a:rPr lang="en-US" sz="1600" dirty="0">
                <a:latin typeface="Source Sans Pro"/>
                <a:ea typeface="Source Sans Pro"/>
                <a:cs typeface="+mn-lt"/>
              </a:rPr>
              <a:t>Overview of your course along with the necessary expectations &amp; </a:t>
            </a:r>
            <a:r>
              <a:rPr lang="en-US" sz="1600" dirty="0" err="1">
                <a:latin typeface="Source Sans Pro"/>
                <a:ea typeface="Source Sans Pro"/>
                <a:cs typeface="+mn-lt"/>
              </a:rPr>
              <a:t>behaviours</a:t>
            </a:r>
            <a:endParaRPr lang="en-US" sz="1600">
              <a:latin typeface="Source Sans Pro"/>
              <a:ea typeface="Source Sans Pro"/>
              <a:cs typeface="+mn-lt"/>
            </a:endParaRPr>
          </a:p>
          <a:p>
            <a:pPr marL="285750" indent="-285750">
              <a:buFont typeface="Arial" panose="020B0604020202020204" pitchFamily="34" charset="0"/>
              <a:buChar char="•"/>
            </a:pPr>
            <a:r>
              <a:rPr lang="en-US" sz="1600">
                <a:latin typeface="Source Sans Pro"/>
                <a:ea typeface="Source Sans Pro"/>
                <a:cs typeface="+mn-lt"/>
              </a:rPr>
              <a:t>A tour of the College</a:t>
            </a:r>
          </a:p>
          <a:p>
            <a:pPr marL="285750" indent="-285750">
              <a:buFont typeface="Arial" panose="020B0604020202020204" pitchFamily="34" charset="0"/>
              <a:buChar char="•"/>
            </a:pPr>
            <a:r>
              <a:rPr lang="en-US" sz="1600">
                <a:latin typeface="Source Sans Pro"/>
                <a:ea typeface="Source Sans Pro"/>
                <a:cs typeface="+mn-lt"/>
              </a:rPr>
              <a:t>Your Timetable for the year</a:t>
            </a:r>
          </a:p>
          <a:p>
            <a:pPr marL="285750" indent="-285750">
              <a:buFont typeface="Arial" panose="020B0604020202020204" pitchFamily="34" charset="0"/>
              <a:buChar char="•"/>
            </a:pPr>
            <a:r>
              <a:rPr lang="en-US" sz="1600">
                <a:latin typeface="Source Sans Pro"/>
                <a:ea typeface="Source Sans Pro"/>
                <a:cs typeface="+mn-lt"/>
              </a:rPr>
              <a:t>A Personal Development Induction</a:t>
            </a:r>
          </a:p>
          <a:p>
            <a:pPr marL="285750" indent="-285750">
              <a:buFont typeface="Arial" panose="020B0604020202020204" pitchFamily="34" charset="0"/>
              <a:buChar char="•"/>
            </a:pPr>
            <a:r>
              <a:rPr lang="en-US" sz="1600">
                <a:latin typeface="Source Sans Pro"/>
                <a:ea typeface="Source Sans Pro"/>
                <a:cs typeface="+mn-lt"/>
              </a:rPr>
              <a:t>Work Placement guidance</a:t>
            </a:r>
          </a:p>
          <a:p>
            <a:pPr marL="285750" indent="-285750">
              <a:buFont typeface="Arial" panose="020B0604020202020204" pitchFamily="34" charset="0"/>
              <a:buChar char="•"/>
            </a:pPr>
            <a:r>
              <a:rPr lang="en-US" sz="1600">
                <a:latin typeface="Source Sans Pro"/>
                <a:ea typeface="Source Sans Pro"/>
                <a:cs typeface="+mn-lt"/>
              </a:rPr>
              <a:t>Team building </a:t>
            </a:r>
            <a:endParaRPr lang="en-US" sz="1600" dirty="0">
              <a:latin typeface="Source Sans Pro"/>
              <a:ea typeface="Source Sans Pro"/>
              <a:cs typeface="+mn-lt"/>
            </a:endParaRPr>
          </a:p>
          <a:p>
            <a:pPr marL="285750" indent="-285750">
              <a:buFont typeface="Arial" panose="020B0604020202020204" pitchFamily="34" charset="0"/>
              <a:buChar char="•"/>
            </a:pPr>
            <a:r>
              <a:rPr lang="en-US" sz="1600">
                <a:latin typeface="Source Sans Pro"/>
                <a:ea typeface="Source Sans Pro"/>
                <a:cs typeface="+mn-lt"/>
              </a:rPr>
              <a:t>Learning</a:t>
            </a:r>
            <a:r>
              <a:rPr lang="en-US" sz="1600" dirty="0">
                <a:latin typeface="Source Sans Pro"/>
                <a:ea typeface="Source Sans Pro"/>
                <a:cs typeface="+mn-lt"/>
              </a:rPr>
              <a:t> Support registration </a:t>
            </a:r>
          </a:p>
          <a:p>
            <a:pPr marL="285750" indent="-285750">
              <a:buFont typeface="Arial" panose="020B0604020202020204" pitchFamily="34" charset="0"/>
              <a:buChar char="•"/>
            </a:pPr>
            <a:endParaRPr lang="en-US" sz="1600" dirty="0">
              <a:latin typeface="Source Sans Pro"/>
              <a:ea typeface="Source Sans Pro"/>
              <a:cs typeface="+mn-lt"/>
            </a:endParaRPr>
          </a:p>
          <a:p>
            <a:pPr marL="285750" indent="-285750">
              <a:buFont typeface="Arial" panose="020B0604020202020204" pitchFamily="34" charset="0"/>
              <a:buChar char="•"/>
            </a:pPr>
            <a:endParaRPr lang="en-US" sz="1600" dirty="0">
              <a:latin typeface="Source Sans Pro"/>
              <a:ea typeface="Source Sans Pro"/>
              <a:cs typeface="+mn-lt"/>
            </a:endParaRPr>
          </a:p>
          <a:p>
            <a:r>
              <a:rPr lang="en-US" sz="1600" dirty="0">
                <a:latin typeface="Source Sans Pro"/>
                <a:ea typeface="Source Sans Pro"/>
                <a:cs typeface="+mn-lt"/>
              </a:rPr>
              <a:t>Welcome Day 26th August – Times will be live on NCD </a:t>
            </a:r>
            <a:r>
              <a:rPr lang="en-US" sz="1600">
                <a:latin typeface="Source Sans Pro"/>
                <a:ea typeface="Source Sans Pro"/>
                <a:cs typeface="+mn-lt"/>
              </a:rPr>
              <a:t>website over the summer. </a:t>
            </a:r>
            <a:endParaRPr lang="en-US" sz="1600" dirty="0">
              <a:latin typeface="Source Sans Pro"/>
              <a:ea typeface="Source Sans Pro"/>
              <a:cs typeface="+mn-lt"/>
            </a:endParaRPr>
          </a:p>
          <a:p>
            <a:endParaRPr lang="en-US" sz="1600">
              <a:ea typeface="+mn-lt"/>
              <a:cs typeface="+mn-lt"/>
            </a:endParaRPr>
          </a:p>
        </p:txBody>
      </p:sp>
      <p:pic>
        <p:nvPicPr>
          <p:cNvPr id="3" name="Picture 2" descr="A group of people wearing virtual reality goggles&#10;&#10;AI-generated content may be incorrect.">
            <a:extLst>
              <a:ext uri="{FF2B5EF4-FFF2-40B4-BE49-F238E27FC236}">
                <a16:creationId xmlns:a16="http://schemas.microsoft.com/office/drawing/2014/main" id="{C865E546-E1BC-6943-76A4-EEA27C5C3513}"/>
              </a:ext>
            </a:extLst>
          </p:cNvPr>
          <p:cNvPicPr>
            <a:picLocks noChangeAspect="1"/>
          </p:cNvPicPr>
          <p:nvPr/>
        </p:nvPicPr>
        <p:blipFill>
          <a:blip r:embed="rId2"/>
          <a:stretch>
            <a:fillRect/>
          </a:stretch>
        </p:blipFill>
        <p:spPr>
          <a:xfrm>
            <a:off x="6096470" y="2276231"/>
            <a:ext cx="6095061" cy="4581770"/>
          </a:xfrm>
          <a:prstGeom prst="rect">
            <a:avLst/>
          </a:prstGeom>
        </p:spPr>
      </p:pic>
    </p:spTree>
    <p:extLst>
      <p:ext uri="{BB962C8B-B14F-4D97-AF65-F5344CB8AC3E}">
        <p14:creationId xmlns:p14="http://schemas.microsoft.com/office/powerpoint/2010/main" val="8823465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4098" name="Picture 2">
            <a:extLst>
              <a:ext uri="{FF2B5EF4-FFF2-40B4-BE49-F238E27FC236}">
                <a16:creationId xmlns:a16="http://schemas.microsoft.com/office/drawing/2014/main" id="{F2DFC2EA-1995-CA85-EEDE-0226C1B604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2231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Click="0" advTm="4000">
        <p159:morph option="byObject"/>
      </p:transition>
    </mc:Choice>
    <mc:Fallback xmlns="">
      <p:transition spd="slow" advClick="0" advTm="400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2050" name="Picture 2">
            <a:extLst>
              <a:ext uri="{FF2B5EF4-FFF2-40B4-BE49-F238E27FC236}">
                <a16:creationId xmlns:a16="http://schemas.microsoft.com/office/drawing/2014/main" id="{9CE8C6CE-565C-A71B-15DD-63F4E8583E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6672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Click="0" advTm="4000">
        <p159:morph option="byObject"/>
      </p:transition>
    </mc:Choice>
    <mc:Fallback xmlns="">
      <p:transition spd="slow" advClick="0" advTm="400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 name="Picture 2">
            <a:extLst>
              <a:ext uri="{FF2B5EF4-FFF2-40B4-BE49-F238E27FC236}">
                <a16:creationId xmlns:a16="http://schemas.microsoft.com/office/drawing/2014/main" id="{13B311EB-05CC-43F8-0073-10545778A9A5}"/>
              </a:ext>
            </a:extLst>
          </p:cNvPr>
          <p:cNvPicPr>
            <a:picLocks noChangeAspect="1"/>
          </p:cNvPicPr>
          <p:nvPr/>
        </p:nvPicPr>
        <p:blipFill>
          <a:blip r:embed="rId4"/>
          <a:stretch>
            <a:fillRect/>
          </a:stretch>
        </p:blipFill>
        <p:spPr>
          <a:xfrm>
            <a:off x="821094" y="-10409"/>
            <a:ext cx="10517881" cy="6858000"/>
          </a:xfrm>
          <a:prstGeom prst="rect">
            <a:avLst/>
          </a:prstGeom>
        </p:spPr>
      </p:pic>
    </p:spTree>
    <p:extLst>
      <p:ext uri="{BB962C8B-B14F-4D97-AF65-F5344CB8AC3E}">
        <p14:creationId xmlns:p14="http://schemas.microsoft.com/office/powerpoint/2010/main" val="34101612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Click="0" advTm="4000">
        <p159:morph option="byObject"/>
      </p:transition>
    </mc:Choice>
    <mc:Fallback xmlns="">
      <p:transition spd="slow" advClick="0" advTm="400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5" name="Picture 4">
            <a:extLst>
              <a:ext uri="{FF2B5EF4-FFF2-40B4-BE49-F238E27FC236}">
                <a16:creationId xmlns:a16="http://schemas.microsoft.com/office/drawing/2014/main" id="{61A4A3D3-BF6B-B866-68A6-2FAA979969C3}"/>
              </a:ext>
            </a:extLst>
          </p:cNvPr>
          <p:cNvPicPr>
            <a:picLocks noChangeAspect="1"/>
          </p:cNvPicPr>
          <p:nvPr/>
        </p:nvPicPr>
        <p:blipFill>
          <a:blip r:embed="rId4"/>
          <a:stretch>
            <a:fillRect/>
          </a:stretch>
        </p:blipFill>
        <p:spPr>
          <a:xfrm>
            <a:off x="3032449" y="4108"/>
            <a:ext cx="6130775" cy="6853892"/>
          </a:xfrm>
          <a:prstGeom prst="rect">
            <a:avLst/>
          </a:prstGeom>
        </p:spPr>
      </p:pic>
    </p:spTree>
    <p:extLst>
      <p:ext uri="{BB962C8B-B14F-4D97-AF65-F5344CB8AC3E}">
        <p14:creationId xmlns:p14="http://schemas.microsoft.com/office/powerpoint/2010/main" val="41882354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 name="Picture 2">
            <a:extLst>
              <a:ext uri="{FF2B5EF4-FFF2-40B4-BE49-F238E27FC236}">
                <a16:creationId xmlns:a16="http://schemas.microsoft.com/office/drawing/2014/main" id="{95078A68-2E29-F7B2-6E26-8E0E7474171B}"/>
              </a:ext>
            </a:extLst>
          </p:cNvPr>
          <p:cNvPicPr>
            <a:picLocks noChangeAspect="1"/>
          </p:cNvPicPr>
          <p:nvPr/>
        </p:nvPicPr>
        <p:blipFill>
          <a:blip r:embed="rId4"/>
          <a:stretch>
            <a:fillRect/>
          </a:stretch>
        </p:blipFill>
        <p:spPr>
          <a:xfrm>
            <a:off x="-9600" y="65314"/>
            <a:ext cx="12194262" cy="6718041"/>
          </a:xfrm>
          <a:prstGeom prst="rect">
            <a:avLst/>
          </a:prstGeom>
        </p:spPr>
      </p:pic>
    </p:spTree>
    <p:extLst>
      <p:ext uri="{BB962C8B-B14F-4D97-AF65-F5344CB8AC3E}">
        <p14:creationId xmlns:p14="http://schemas.microsoft.com/office/powerpoint/2010/main" val="3844548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 name="Picture 2">
            <a:extLst>
              <a:ext uri="{FF2B5EF4-FFF2-40B4-BE49-F238E27FC236}">
                <a16:creationId xmlns:a16="http://schemas.microsoft.com/office/drawing/2014/main" id="{00DEE7BE-0486-3633-5A84-6AE7789CB85C}"/>
              </a:ext>
            </a:extLst>
          </p:cNvPr>
          <p:cNvPicPr>
            <a:picLocks noChangeAspect="1"/>
          </p:cNvPicPr>
          <p:nvPr/>
        </p:nvPicPr>
        <p:blipFill>
          <a:blip r:embed="rId4"/>
          <a:stretch>
            <a:fillRect/>
          </a:stretch>
        </p:blipFill>
        <p:spPr>
          <a:xfrm>
            <a:off x="3228392" y="-12130"/>
            <a:ext cx="5715000" cy="6858000"/>
          </a:xfrm>
          <a:prstGeom prst="rect">
            <a:avLst/>
          </a:prstGeom>
        </p:spPr>
      </p:pic>
    </p:spTree>
    <p:extLst>
      <p:ext uri="{BB962C8B-B14F-4D97-AF65-F5344CB8AC3E}">
        <p14:creationId xmlns:p14="http://schemas.microsoft.com/office/powerpoint/2010/main" val="610146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Click="0" advTm="4000">
        <p159:morph option="byObject"/>
      </p:transition>
    </mc:Choice>
    <mc:Fallback xmlns="">
      <p:transition spd="slow" advClick="0" advTm="400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icrosoftTeams-video (1)">
            <a:hlinkClick r:id="" action="ppaction://media"/>
            <a:extLst>
              <a:ext uri="{FF2B5EF4-FFF2-40B4-BE49-F238E27FC236}">
                <a16:creationId xmlns:a16="http://schemas.microsoft.com/office/drawing/2014/main" id="{09202923-9E54-BDBA-DF5D-5946702C9AA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934105" y="198967"/>
            <a:ext cx="8470370" cy="6460066"/>
          </a:xfrm>
          <a:prstGeom prst="rect">
            <a:avLst/>
          </a:prstGeom>
        </p:spPr>
      </p:pic>
    </p:spTree>
    <p:extLst>
      <p:ext uri="{BB962C8B-B14F-4D97-AF65-F5344CB8AC3E}">
        <p14:creationId xmlns:p14="http://schemas.microsoft.com/office/powerpoint/2010/main" val="2266575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93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074" name="Picture 2">
            <a:extLst>
              <a:ext uri="{FF2B5EF4-FFF2-40B4-BE49-F238E27FC236}">
                <a16:creationId xmlns:a16="http://schemas.microsoft.com/office/drawing/2014/main" id="{21655039-3DBA-9273-DBC7-49292F256A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6788" y="0"/>
            <a:ext cx="51768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9347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Click="0" advTm="4000">
        <p159:morph option="byObject"/>
      </p:transition>
    </mc:Choice>
    <mc:Fallback xmlns="">
      <p:transition spd="slow" advClick="0" advTm="4000">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4098" name="Picture 2">
            <a:extLst>
              <a:ext uri="{FF2B5EF4-FFF2-40B4-BE49-F238E27FC236}">
                <a16:creationId xmlns:a16="http://schemas.microsoft.com/office/drawing/2014/main" id="{4F7F488A-C5F1-FCE9-CB0A-EFF7334B1D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0600" y="0"/>
            <a:ext cx="51308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3055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 name="Picture 2">
            <a:extLst>
              <a:ext uri="{FF2B5EF4-FFF2-40B4-BE49-F238E27FC236}">
                <a16:creationId xmlns:a16="http://schemas.microsoft.com/office/drawing/2014/main" id="{D258612D-7D49-03D5-083E-5DEE957BD24E}"/>
              </a:ext>
            </a:extLst>
          </p:cNvPr>
          <p:cNvPicPr>
            <a:picLocks noChangeAspect="1"/>
          </p:cNvPicPr>
          <p:nvPr/>
        </p:nvPicPr>
        <p:blipFill>
          <a:blip r:embed="rId4"/>
          <a:stretch>
            <a:fillRect/>
          </a:stretch>
        </p:blipFill>
        <p:spPr>
          <a:xfrm>
            <a:off x="932507" y="-53923"/>
            <a:ext cx="10167104" cy="6858000"/>
          </a:xfrm>
          <a:prstGeom prst="rect">
            <a:avLst/>
          </a:prstGeom>
        </p:spPr>
      </p:pic>
    </p:spTree>
    <p:extLst>
      <p:ext uri="{BB962C8B-B14F-4D97-AF65-F5344CB8AC3E}">
        <p14:creationId xmlns:p14="http://schemas.microsoft.com/office/powerpoint/2010/main" val="42167668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Click="0" advTm="4000">
        <p159:morph option="byObject"/>
      </p:transition>
    </mc:Choice>
    <mc:Fallback xmlns="">
      <p:transition spd="slow" advClick="0" advTm="4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465297" y="647700"/>
            <a:ext cx="6353499" cy="930843"/>
          </a:xfrm>
        </p:spPr>
        <p:txBody>
          <a:bodyPr anchor="ctr" anchorCtr="0">
            <a:normAutofit fontScale="90000"/>
          </a:bodyPr>
          <a:lstStyle/>
          <a:p>
            <a:r>
              <a:rPr lang="en-GB" sz="3600" b="1"/>
              <a:t>Courses and Entry Requirements</a:t>
            </a:r>
            <a:endParaRPr lang="en-US" sz="3600" b="1">
              <a:latin typeface=""/>
            </a:endParaRPr>
          </a:p>
        </p:txBody>
      </p:sp>
      <p:pic>
        <p:nvPicPr>
          <p:cNvPr id="1026" name="Picture 2" descr="A nurse putting on a patient's hand&#10;&#10;Description automatically generated">
            <a:extLst>
              <a:ext uri="{FF2B5EF4-FFF2-40B4-BE49-F238E27FC236}">
                <a16:creationId xmlns:a16="http://schemas.microsoft.com/office/drawing/2014/main" id="{C30EDE91-317E-DD81-2D26-F0BB35AAEF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9423"/>
          <a:stretch>
            <a:fillRect/>
          </a:stretch>
        </p:blipFill>
        <p:spPr bwMode="auto">
          <a:xfrm>
            <a:off x="20" y="-1"/>
            <a:ext cx="4143544" cy="6856413"/>
          </a:xfrm>
          <a:custGeom>
            <a:avLst/>
            <a:gdLst/>
            <a:ahLst/>
            <a:cxnLst/>
            <a:rect l="l" t="t" r="r" b="b"/>
            <a:pathLst>
              <a:path w="4143564" h="6856413">
                <a:moveTo>
                  <a:pt x="0" y="0"/>
                </a:moveTo>
                <a:lnTo>
                  <a:pt x="4141667" y="0"/>
                </a:lnTo>
                <a:lnTo>
                  <a:pt x="4141086" y="145208"/>
                </a:lnTo>
                <a:cubicBezTo>
                  <a:pt x="4109790" y="1611281"/>
                  <a:pt x="3796834" y="3077353"/>
                  <a:pt x="4047199" y="4543426"/>
                </a:cubicBezTo>
                <a:cubicBezTo>
                  <a:pt x="4172382" y="5276463"/>
                  <a:pt x="4156734" y="6009499"/>
                  <a:pt x="4105878" y="6742536"/>
                </a:cubicBezTo>
                <a:lnTo>
                  <a:pt x="4096763"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146575" y="1714975"/>
            <a:ext cx="7605871" cy="4214187"/>
          </a:xfrm>
        </p:spPr>
        <p:txBody>
          <a:bodyPr vert="horz" lIns="91440" tIns="45720" rIns="91440" bIns="45720" rtlCol="0" anchor="ctr">
            <a:normAutofit fontScale="92500" lnSpcReduction="20000"/>
          </a:bodyPr>
          <a:lstStyle/>
          <a:p>
            <a:pPr>
              <a:lnSpc>
                <a:spcPct val="90000"/>
              </a:lnSpc>
              <a:buNone/>
              <a:defRPr/>
            </a:pPr>
            <a:endParaRPr lang="en-GB" sz="1600" b="1" dirty="0">
              <a:ea typeface="Calibri"/>
              <a:cs typeface="Calibri"/>
            </a:endParaRPr>
          </a:p>
          <a:p>
            <a:pPr>
              <a:lnSpc>
                <a:spcPct val="90000"/>
              </a:lnSpc>
              <a:buNone/>
              <a:defRPr/>
            </a:pPr>
            <a:endParaRPr lang="en-GB" sz="1600" dirty="0"/>
          </a:p>
          <a:p>
            <a:pPr>
              <a:lnSpc>
                <a:spcPct val="90000"/>
              </a:lnSpc>
              <a:buFont typeface="Arial" pitchFamily="34" charset="0"/>
              <a:buChar char="•"/>
              <a:defRPr/>
            </a:pPr>
            <a:r>
              <a:rPr lang="en-GB" sz="1900" b="1" dirty="0"/>
              <a:t>NCFE Level 1 Preparing to work in Adult Social Care (1 year duration)</a:t>
            </a:r>
            <a:endParaRPr lang="en-GB" sz="1900" b="1" dirty="0">
              <a:ea typeface="Calibri"/>
              <a:cs typeface="Calibri"/>
            </a:endParaRPr>
          </a:p>
          <a:p>
            <a:pPr>
              <a:lnSpc>
                <a:spcPct val="90000"/>
              </a:lnSpc>
              <a:buNone/>
              <a:defRPr/>
            </a:pPr>
            <a:r>
              <a:rPr lang="en-GB" sz="1900" dirty="0"/>
              <a:t>	Grades 1-2</a:t>
            </a:r>
            <a:endParaRPr lang="en-GB" sz="1900" dirty="0">
              <a:ea typeface="Calibri"/>
              <a:cs typeface="Calibri"/>
            </a:endParaRPr>
          </a:p>
          <a:p>
            <a:pPr>
              <a:lnSpc>
                <a:spcPct val="90000"/>
              </a:lnSpc>
              <a:buNone/>
              <a:defRPr/>
            </a:pPr>
            <a:endParaRPr lang="en-GB" sz="1900" dirty="0">
              <a:ea typeface="Calibri"/>
              <a:cs typeface="Calibri"/>
            </a:endParaRPr>
          </a:p>
          <a:p>
            <a:pPr>
              <a:lnSpc>
                <a:spcPct val="90000"/>
              </a:lnSpc>
              <a:defRPr/>
            </a:pPr>
            <a:r>
              <a:rPr lang="en-GB" sz="1900" b="1" dirty="0"/>
              <a:t>NCFE L2 Extended Certificate in Health &amp; Social Care (1 year duration)</a:t>
            </a:r>
            <a:r>
              <a:rPr lang="en-GB" sz="1900" dirty="0"/>
              <a:t>      </a:t>
            </a:r>
            <a:endParaRPr lang="en-GB" sz="1900" dirty="0">
              <a:ea typeface="Calibri"/>
              <a:cs typeface="Calibri"/>
            </a:endParaRPr>
          </a:p>
          <a:p>
            <a:pPr marL="0" indent="0">
              <a:lnSpc>
                <a:spcPct val="90000"/>
              </a:lnSpc>
              <a:buNone/>
              <a:defRPr/>
            </a:pPr>
            <a:r>
              <a:rPr lang="en-GB" sz="1900" dirty="0"/>
              <a:t>        	4 GCSEs at grade 3, including English Language or Maths</a:t>
            </a:r>
            <a:endParaRPr lang="en-GB" sz="1900" dirty="0">
              <a:ea typeface="Calibri"/>
              <a:cs typeface="Calibri"/>
            </a:endParaRPr>
          </a:p>
          <a:p>
            <a:pPr>
              <a:lnSpc>
                <a:spcPct val="90000"/>
              </a:lnSpc>
              <a:buNone/>
              <a:defRPr/>
            </a:pPr>
            <a:endParaRPr lang="en-GB" sz="1900" dirty="0"/>
          </a:p>
          <a:p>
            <a:pPr>
              <a:lnSpc>
                <a:spcPct val="90000"/>
              </a:lnSpc>
              <a:defRPr/>
            </a:pPr>
            <a:r>
              <a:rPr lang="en-GB" sz="1900" b="1" dirty="0"/>
              <a:t>NCFE L3 Extended Diploma in Health &amp; Social Care (2 year duration)</a:t>
            </a:r>
            <a:r>
              <a:rPr lang="en-GB" sz="1900" dirty="0"/>
              <a:t> 	</a:t>
            </a:r>
          </a:p>
          <a:p>
            <a:pPr marL="0" indent="0">
              <a:lnSpc>
                <a:spcPct val="90000"/>
              </a:lnSpc>
              <a:buNone/>
              <a:defRPr/>
            </a:pPr>
            <a:r>
              <a:rPr lang="en-GB" sz="1900" dirty="0"/>
              <a:t>	4 GCSEs at grade 4 or above, Including English Language and Maths</a:t>
            </a:r>
            <a:endParaRPr lang="en-GB" sz="1900" dirty="0">
              <a:ea typeface="Calibri"/>
              <a:cs typeface="Calibri"/>
            </a:endParaRPr>
          </a:p>
          <a:p>
            <a:pPr marL="0" indent="0">
              <a:lnSpc>
                <a:spcPct val="90000"/>
              </a:lnSpc>
              <a:buClr>
                <a:srgbClr val="0077C7"/>
              </a:buClr>
              <a:buNone/>
            </a:pPr>
            <a:r>
              <a:rPr lang="en-US" sz="1900" dirty="0"/>
              <a:t>	(Successful completion of this is the equivalent to achieving </a:t>
            </a:r>
            <a:r>
              <a:rPr lang="en-US" sz="1900" b="1" u="sng" dirty="0"/>
              <a:t>3</a:t>
            </a:r>
            <a:r>
              <a:rPr lang="en-US" sz="1900" dirty="0"/>
              <a:t> A-Levels)</a:t>
            </a:r>
            <a:endParaRPr lang="en-US" sz="1900" dirty="0">
              <a:ea typeface="Calibri"/>
              <a:cs typeface="Calibri"/>
            </a:endParaRPr>
          </a:p>
          <a:p>
            <a:pPr marL="0" indent="0">
              <a:lnSpc>
                <a:spcPct val="90000"/>
              </a:lnSpc>
              <a:buClr>
                <a:srgbClr val="0077C7"/>
              </a:buClr>
              <a:buNone/>
            </a:pPr>
            <a:endParaRPr lang="en-US" sz="1900" dirty="0">
              <a:ea typeface="Calibri"/>
              <a:cs typeface="Calibri"/>
            </a:endParaRPr>
          </a:p>
          <a:p>
            <a:pPr marL="0" indent="0">
              <a:lnSpc>
                <a:spcPct val="90000"/>
              </a:lnSpc>
              <a:buClr>
                <a:srgbClr val="0077C7"/>
              </a:buClr>
              <a:buNone/>
            </a:pPr>
            <a:r>
              <a:rPr lang="en-US" sz="1900" dirty="0"/>
              <a:t>Options to progress at NCD University Centre include:</a:t>
            </a:r>
            <a:endParaRPr lang="en-US" sz="1900" dirty="0">
              <a:ea typeface="Calibri"/>
              <a:cs typeface="Calibri"/>
            </a:endParaRPr>
          </a:p>
          <a:p>
            <a:pPr>
              <a:lnSpc>
                <a:spcPct val="90000"/>
              </a:lnSpc>
              <a:buClr>
                <a:srgbClr val="0077C7"/>
              </a:buClr>
            </a:pPr>
            <a:r>
              <a:rPr lang="en-US" sz="1900" b="1" dirty="0" err="1"/>
              <a:t>FdSc</a:t>
            </a:r>
            <a:r>
              <a:rPr lang="en-US" sz="1900" b="1" dirty="0"/>
              <a:t> in Leadership and Principles in Health and Social Care (HTQ)</a:t>
            </a:r>
            <a:endParaRPr lang="en-US" sz="1900" b="1" dirty="0">
              <a:ea typeface="Calibri"/>
              <a:cs typeface="Calibri"/>
            </a:endParaRPr>
          </a:p>
          <a:p>
            <a:pPr>
              <a:lnSpc>
                <a:spcPct val="90000"/>
              </a:lnSpc>
              <a:buClr>
                <a:srgbClr val="0077C7"/>
              </a:buClr>
            </a:pPr>
            <a:r>
              <a:rPr lang="en-US" sz="1900" b="1" dirty="0">
                <a:latin typeface="Calibri"/>
                <a:ea typeface="Calibri"/>
                <a:cs typeface="Calibri"/>
              </a:rPr>
              <a:t>BA (Hons) Social Work </a:t>
            </a:r>
            <a:br>
              <a:rPr lang="en-US" sz="1900" b="1" dirty="0">
                <a:ea typeface="Calibri"/>
                <a:cs typeface="Calibri"/>
              </a:rPr>
            </a:br>
            <a:r>
              <a:rPr lang="en-US" sz="1600" b="1" dirty="0">
                <a:latin typeface="Montserrat"/>
                <a:ea typeface="Calibri"/>
                <a:cs typeface="Calibri"/>
              </a:rPr>
              <a:t> </a:t>
            </a:r>
            <a:endParaRPr lang="en-US" sz="1600" b="1" dirty="0">
              <a:ea typeface="Calibri"/>
              <a:cs typeface="Calibri"/>
            </a:endParaRPr>
          </a:p>
          <a:p>
            <a:pPr marL="0" indent="0">
              <a:lnSpc>
                <a:spcPct val="90000"/>
              </a:lnSpc>
              <a:buClr>
                <a:srgbClr val="0077C7"/>
              </a:buClr>
              <a:buNone/>
            </a:pPr>
            <a:endParaRPr lang="en-US" sz="1600" dirty="0"/>
          </a:p>
          <a:p>
            <a:pPr marL="0" indent="0">
              <a:lnSpc>
                <a:spcPct val="90000"/>
              </a:lnSpc>
              <a:buClr>
                <a:srgbClr val="0077C7"/>
              </a:buClr>
              <a:buNone/>
            </a:pPr>
            <a:endParaRPr lang="en-US" sz="1600" dirty="0">
              <a:latin typeface=""/>
            </a:endParaRPr>
          </a:p>
        </p:txBody>
      </p:sp>
      <p:sp>
        <p:nvSpPr>
          <p:cNvPr id="6" name="TextBox 5"/>
          <p:cNvSpPr txBox="1"/>
          <p:nvPr/>
        </p:nvSpPr>
        <p:spPr>
          <a:xfrm>
            <a:off x="4146770" y="2953233"/>
            <a:ext cx="184666" cy="369332"/>
          </a:xfrm>
          <a:prstGeom prst="rect">
            <a:avLst/>
          </a:prstGeom>
          <a:noFill/>
        </p:spPr>
        <p:txBody>
          <a:bodyPr wrap="none" rtlCol="0">
            <a:spAutoFit/>
          </a:bodyPr>
          <a:lstStyle/>
          <a:p>
            <a:endParaRPr lang="en-US">
              <a:solidFill>
                <a:prstClr val="black"/>
              </a:solidFill>
              <a:latin typeface="Calibri"/>
            </a:endParaRPr>
          </a:p>
        </p:txBody>
      </p:sp>
    </p:spTree>
    <p:extLst>
      <p:ext uri="{BB962C8B-B14F-4D97-AF65-F5344CB8AC3E}">
        <p14:creationId xmlns:p14="http://schemas.microsoft.com/office/powerpoint/2010/main" val="29296320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1" y="0"/>
            <a:ext cx="12191999" cy="6858000"/>
          </a:xfrm>
          <a:prstGeom prst="rect">
            <a:avLst/>
          </a:prstGeom>
        </p:spPr>
      </p:pic>
      <p:pic>
        <p:nvPicPr>
          <p:cNvPr id="1026" name="Picture 2">
            <a:extLst>
              <a:ext uri="{FF2B5EF4-FFF2-40B4-BE49-F238E27FC236}">
                <a16:creationId xmlns:a16="http://schemas.microsoft.com/office/drawing/2014/main" id="{385899A1-E825-F301-2E76-7AF62D8F0D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4251" y="0"/>
            <a:ext cx="5143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76247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2050" name="Picture 2">
            <a:extLst>
              <a:ext uri="{FF2B5EF4-FFF2-40B4-BE49-F238E27FC236}">
                <a16:creationId xmlns:a16="http://schemas.microsoft.com/office/drawing/2014/main" id="{AA6B451B-7DD5-34F8-9C1C-EE391CE1BD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2238" y="0"/>
            <a:ext cx="68659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0251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10;&#10;Description automatically generated">
            <a:extLst>
              <a:ext uri="{FF2B5EF4-FFF2-40B4-BE49-F238E27FC236}">
                <a16:creationId xmlns:a16="http://schemas.microsoft.com/office/drawing/2014/main" id="{8FB3CDCE-39CA-4F80-A227-F729B424020D}"/>
              </a:ext>
            </a:extLst>
          </p:cNvPr>
          <p:cNvPicPr>
            <a:picLocks noChangeAspect="1"/>
          </p:cNvPicPr>
          <p:nvPr/>
        </p:nvPicPr>
        <p:blipFill>
          <a:blip r:embed="rId2"/>
          <a:stretch>
            <a:fillRect/>
          </a:stretch>
        </p:blipFill>
        <p:spPr>
          <a:xfrm>
            <a:off x="0" y="0"/>
            <a:ext cx="12192000" cy="6858000"/>
          </a:xfrm>
          <a:prstGeom prst="rect">
            <a:avLst/>
          </a:prstGeom>
        </p:spPr>
      </p:pic>
      <p:sp>
        <p:nvSpPr>
          <p:cNvPr id="3" name="Content Placeholder 4">
            <a:extLst>
              <a:ext uri="{FF2B5EF4-FFF2-40B4-BE49-F238E27FC236}">
                <a16:creationId xmlns:a16="http://schemas.microsoft.com/office/drawing/2014/main" id="{DD0E277D-4704-4182-B088-35567B160323}"/>
              </a:ext>
            </a:extLst>
          </p:cNvPr>
          <p:cNvSpPr txBox="1">
            <a:spLocks/>
          </p:cNvSpPr>
          <p:nvPr/>
        </p:nvSpPr>
        <p:spPr>
          <a:xfrm>
            <a:off x="5916070" y="1321898"/>
            <a:ext cx="6064897" cy="4646582"/>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defRPr/>
            </a:pPr>
            <a:r>
              <a:rPr lang="en-GB" sz="1600" b="1">
                <a:solidFill>
                  <a:schemeClr val="bg1"/>
                </a:solidFill>
              </a:rPr>
              <a:t>New College Durham aims to ensure that all learners will continue to develop English and Maths Skills throughout their course;</a:t>
            </a:r>
          </a:p>
          <a:p>
            <a:pPr marL="0" indent="0">
              <a:buFont typeface="Arial" panose="020B0604020202020204" pitchFamily="34" charset="0"/>
              <a:buNone/>
              <a:defRPr/>
            </a:pPr>
            <a:endParaRPr lang="en-GB" sz="1600" b="1">
              <a:solidFill>
                <a:schemeClr val="bg1"/>
              </a:solidFill>
            </a:endParaRPr>
          </a:p>
          <a:p>
            <a:pPr lvl="1">
              <a:defRPr/>
            </a:pPr>
            <a:r>
              <a:rPr lang="en-GB" sz="1600" b="1" dirty="0">
                <a:solidFill>
                  <a:schemeClr val="bg1"/>
                </a:solidFill>
              </a:rPr>
              <a:t>If learners do not have a grade 4 in English Language or Math they will be required to study either GCSE or Functional Skills depending on their grades. (Grades 1-2 Functional Skills, Grade 3 GCSE)</a:t>
            </a:r>
            <a:endParaRPr lang="en-GB" sz="1600" b="1" dirty="0">
              <a:solidFill>
                <a:schemeClr val="bg1"/>
              </a:solidFill>
              <a:ea typeface="Calibri"/>
              <a:cs typeface="Calibri"/>
            </a:endParaRPr>
          </a:p>
          <a:p>
            <a:pPr lvl="1">
              <a:defRPr/>
            </a:pPr>
            <a:endParaRPr lang="en-GB" sz="1600" b="1">
              <a:solidFill>
                <a:schemeClr val="bg1"/>
              </a:solidFill>
            </a:endParaRPr>
          </a:p>
          <a:p>
            <a:pPr lvl="1">
              <a:defRPr/>
            </a:pPr>
            <a:r>
              <a:rPr lang="en-GB" sz="1600" b="1">
                <a:solidFill>
                  <a:schemeClr val="bg1"/>
                </a:solidFill>
              </a:rPr>
              <a:t>All learners will continue to develop their English and Maths skills throughout the programme, enabling them to confidently apply these in future careers.</a:t>
            </a:r>
          </a:p>
          <a:p>
            <a:pPr lvl="1">
              <a:defRPr/>
            </a:pPr>
            <a:endParaRPr lang="en-GB" sz="1600" b="1">
              <a:solidFill>
                <a:schemeClr val="bg1"/>
              </a:solidFill>
            </a:endParaRPr>
          </a:p>
          <a:p>
            <a:pPr>
              <a:buClr>
                <a:srgbClr val="0077C7"/>
              </a:buClr>
              <a:buFont typeface="Wingdings" charset="2"/>
              <a:buChar char="§"/>
            </a:pPr>
            <a:endParaRPr lang="en-US" sz="1600">
              <a:solidFill>
                <a:schemeClr val="bg1"/>
              </a:solidFill>
              <a:latin typeface=""/>
            </a:endParaRPr>
          </a:p>
        </p:txBody>
      </p:sp>
      <p:sp>
        <p:nvSpPr>
          <p:cNvPr id="4" name="TextBox 3">
            <a:extLst>
              <a:ext uri="{FF2B5EF4-FFF2-40B4-BE49-F238E27FC236}">
                <a16:creationId xmlns:a16="http://schemas.microsoft.com/office/drawing/2014/main" id="{5E0930B3-C2BB-49FE-9C8A-BC4F578EFBE9}"/>
              </a:ext>
            </a:extLst>
          </p:cNvPr>
          <p:cNvSpPr txBox="1"/>
          <p:nvPr/>
        </p:nvSpPr>
        <p:spPr>
          <a:xfrm>
            <a:off x="5916070" y="348513"/>
            <a:ext cx="6331116" cy="646331"/>
          </a:xfrm>
          <a:prstGeom prst="rect">
            <a:avLst/>
          </a:prstGeom>
          <a:noFill/>
        </p:spPr>
        <p:txBody>
          <a:bodyPr wrap="square" lIns="91440" tIns="45720" rIns="91440" bIns="45720" rtlCol="0" anchor="t">
            <a:spAutoFit/>
          </a:bodyPr>
          <a:lstStyle/>
          <a:p>
            <a:r>
              <a:rPr lang="en-US" sz="3600" b="1" i="1" dirty="0" err="1">
                <a:solidFill>
                  <a:srgbClr val="D15559"/>
                </a:solidFill>
                <a:latin typeface="Poppins"/>
                <a:cs typeface="Poppins"/>
              </a:rPr>
              <a:t>Maths</a:t>
            </a:r>
            <a:r>
              <a:rPr lang="en-US" sz="3600" b="1" i="1" dirty="0">
                <a:solidFill>
                  <a:srgbClr val="D15559"/>
                </a:solidFill>
                <a:latin typeface="Poppins"/>
                <a:cs typeface="Poppins"/>
              </a:rPr>
              <a:t> and English </a:t>
            </a:r>
          </a:p>
        </p:txBody>
      </p:sp>
    </p:spTree>
    <p:extLst>
      <p:ext uri="{BB962C8B-B14F-4D97-AF65-F5344CB8AC3E}">
        <p14:creationId xmlns:p14="http://schemas.microsoft.com/office/powerpoint/2010/main" val="1056742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CD3EE54-BA17-EB41-4769-8A6BB6229F0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30345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E5B0CE-0279-4273-8E05-857FF04ED4E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157738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A0B546-DE22-0B88-B6BC-BA77F8E79AC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87861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C00FD1-D01C-6A0D-0AC9-5D9CF5AE562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967179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cd7af3ca-b65f-45d6-a60f-8f38b68686af" xsi:nil="true"/>
    <lcf76f155ced4ddcb4097134ff3c332f xmlns="97148cc2-a657-48f2-8ff6-4d0f9dc1c1c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A7103C-AAB4-4304-9977-21EBC1F31BA6}">
  <ds:schemaRefs>
    <ds:schemaRef ds:uri="97148cc2-a657-48f2-8ff6-4d0f9dc1c1c3"/>
    <ds:schemaRef ds:uri="http://purl.org/dc/terms/"/>
    <ds:schemaRef ds:uri="http://schemas.microsoft.com/office/2006/metadata/properties"/>
    <ds:schemaRef ds:uri="http://purl.org/dc/elements/1.1/"/>
    <ds:schemaRef ds:uri="http://schemas.microsoft.com/office/2006/documentManagement/types"/>
    <ds:schemaRef ds:uri="http://schemas.openxmlformats.org/package/2006/metadata/core-properties"/>
    <ds:schemaRef ds:uri="http://schemas.microsoft.com/office/infopath/2007/PartnerControls"/>
    <ds:schemaRef ds:uri="http://schemas.microsoft.com/sharepoint/v3"/>
    <ds:schemaRef ds:uri="cd7af3ca-b65f-45d6-a60f-8f38b68686af"/>
    <ds:schemaRef ds:uri="http://www.w3.org/XML/1998/namespace"/>
    <ds:schemaRef ds:uri="http://purl.org/dc/dcmitype/"/>
  </ds:schemaRefs>
</ds:datastoreItem>
</file>

<file path=customXml/itemProps2.xml><?xml version="1.0" encoding="utf-8"?>
<ds:datastoreItem xmlns:ds="http://schemas.openxmlformats.org/officeDocument/2006/customXml" ds:itemID="{F5E21EE3-96DB-4EC8-9537-A4A37B0B5B5E}">
  <ds:schemaRefs>
    <ds:schemaRef ds:uri="http://schemas.microsoft.com/sharepoint/v3/contenttype/forms"/>
  </ds:schemaRefs>
</ds:datastoreItem>
</file>

<file path=customXml/itemProps3.xml><?xml version="1.0" encoding="utf-8"?>
<ds:datastoreItem xmlns:ds="http://schemas.openxmlformats.org/officeDocument/2006/customXml" ds:itemID="{6C772043-2FD4-4C78-82D7-A54CA3A7AA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7148cc2-a657-48f2-8ff6-4d0f9dc1c1c3"/>
    <ds:schemaRef ds:uri="cd7af3ca-b65f-45d6-a60f-8f38b68686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946</Words>
  <Application>Microsoft Office PowerPoint</Application>
  <PresentationFormat>Widescreen</PresentationFormat>
  <Paragraphs>154</Paragraphs>
  <Slides>41</Slides>
  <Notes>15</Notes>
  <HiddenSlides>0</HiddenSlides>
  <MMClips>1</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Office Theme</vt:lpstr>
      <vt:lpstr>1_Office Theme</vt:lpstr>
      <vt:lpstr>PowerPoint Presentation</vt:lpstr>
      <vt:lpstr>Meet your team </vt:lpstr>
      <vt:lpstr>PowerPoint Presentation</vt:lpstr>
      <vt:lpstr>Courses and Entry Requirements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Expectations</vt:lpstr>
      <vt:lpstr>PowerPoint Presentation</vt:lpstr>
      <vt:lpstr>Our students that have progressed to university, regularly come back and support our current students.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Kelly Collinge</cp:lastModifiedBy>
  <cp:revision>279</cp:revision>
  <cp:lastPrinted>2021-06-16T09:25:27Z</cp:lastPrinted>
  <dcterms:created xsi:type="dcterms:W3CDTF">2020-11-03T12:53:45Z</dcterms:created>
  <dcterms:modified xsi:type="dcterms:W3CDTF">2026-07-06T15:16:35Z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