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33"/>
  </p:notesMasterIdLst>
  <p:sldIdLst>
    <p:sldId id="256" r:id="rId5"/>
    <p:sldId id="297" r:id="rId6"/>
    <p:sldId id="299" r:id="rId7"/>
    <p:sldId id="457" r:id="rId8"/>
    <p:sldId id="295" r:id="rId9"/>
    <p:sldId id="455" r:id="rId10"/>
    <p:sldId id="456" r:id="rId11"/>
    <p:sldId id="298" r:id="rId12"/>
    <p:sldId id="306" r:id="rId13"/>
    <p:sldId id="307" r:id="rId14"/>
    <p:sldId id="462" r:id="rId15"/>
    <p:sldId id="463" r:id="rId16"/>
    <p:sldId id="305" r:id="rId17"/>
    <p:sldId id="458" r:id="rId18"/>
    <p:sldId id="323" r:id="rId19"/>
    <p:sldId id="459" r:id="rId20"/>
    <p:sldId id="322" r:id="rId21"/>
    <p:sldId id="320" r:id="rId22"/>
    <p:sldId id="308" r:id="rId23"/>
    <p:sldId id="464" r:id="rId24"/>
    <p:sldId id="301" r:id="rId25"/>
    <p:sldId id="300" r:id="rId26"/>
    <p:sldId id="302" r:id="rId27"/>
    <p:sldId id="309" r:id="rId28"/>
    <p:sldId id="303" r:id="rId29"/>
    <p:sldId id="304" r:id="rId30"/>
    <p:sldId id="461" r:id="rId31"/>
    <p:sldId id="274"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CC84"/>
    <a:srgbClr val="F5AEBF"/>
    <a:srgbClr val="96D4E9"/>
    <a:srgbClr val="D15559"/>
    <a:srgbClr val="4D4084"/>
    <a:srgbClr val="F0EC73"/>
    <a:srgbClr val="2A7DE1"/>
    <a:srgbClr val="EA675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A09023-3F6A-620D-013E-1A95A4B9D2DA}" v="40" dt="2026-06-22T08:15:32.216"/>
    <p1510:client id="{AAD89BE6-F53D-6C37-27B8-02F67CACD47D}" v="2" dt="2026-06-22T10:13:27.498"/>
    <p1510:client id="{F013EA44-31EA-E1BD-075B-1DC73AEA7841}" v="13" dt="2026-06-22T07:59:56.76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5/10/relationships/revisionInfo" Target="revisionInfo.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rew Dockerty" userId="S::112808@newdur.ac.uk::f71a343f-e479-4b6b-a156-8dbea0f36212" providerId="AD" clId="Web-{A7828FA1-652C-E79D-CAE6-C7C4FDF4D445}"/>
    <pc:docChg chg="modSld">
      <pc:chgData name="Andrew Dockerty" userId="S::112808@newdur.ac.uk::f71a343f-e479-4b6b-a156-8dbea0f36212" providerId="AD" clId="Web-{A7828FA1-652C-E79D-CAE6-C7C4FDF4D445}" dt="2026-06-05T12:29:19.051" v="119" actId="20577"/>
      <pc:docMkLst>
        <pc:docMk/>
      </pc:docMkLst>
      <pc:sldChg chg="modSp">
        <pc:chgData name="Andrew Dockerty" userId="S::112808@newdur.ac.uk::f71a343f-e479-4b6b-a156-8dbea0f36212" providerId="AD" clId="Web-{A7828FA1-652C-E79D-CAE6-C7C4FDF4D445}" dt="2026-06-05T12:29:19.051" v="119" actId="20577"/>
        <pc:sldMkLst>
          <pc:docMk/>
          <pc:sldMk cId="2158262920" sldId="274"/>
        </pc:sldMkLst>
        <pc:spChg chg="mod">
          <ac:chgData name="Andrew Dockerty" userId="S::112808@newdur.ac.uk::f71a343f-e479-4b6b-a156-8dbea0f36212" providerId="AD" clId="Web-{A7828FA1-652C-E79D-CAE6-C7C4FDF4D445}" dt="2026-06-05T12:29:19.051" v="119" actId="20577"/>
          <ac:spMkLst>
            <pc:docMk/>
            <pc:sldMk cId="2158262920" sldId="274"/>
            <ac:spMk id="9" creationId="{CB261241-FD92-2149-92F8-3BC4BC4740AE}"/>
          </ac:spMkLst>
        </pc:spChg>
      </pc:sldChg>
      <pc:sldChg chg="modSp">
        <pc:chgData name="Andrew Dockerty" userId="S::112808@newdur.ac.uk::f71a343f-e479-4b6b-a156-8dbea0f36212" providerId="AD" clId="Web-{A7828FA1-652C-E79D-CAE6-C7C4FDF4D445}" dt="2026-06-05T12:22:25.741" v="46" actId="20577"/>
        <pc:sldMkLst>
          <pc:docMk/>
          <pc:sldMk cId="2502554365" sldId="295"/>
        </pc:sldMkLst>
        <pc:spChg chg="mod">
          <ac:chgData name="Andrew Dockerty" userId="S::112808@newdur.ac.uk::f71a343f-e479-4b6b-a156-8dbea0f36212" providerId="AD" clId="Web-{A7828FA1-652C-E79D-CAE6-C7C4FDF4D445}" dt="2026-06-05T12:22:25.741" v="46" actId="20577"/>
          <ac:spMkLst>
            <pc:docMk/>
            <pc:sldMk cId="2502554365" sldId="295"/>
            <ac:spMk id="6" creationId="{EC37FD61-5645-4CB5-9814-A2AACD4AA32F}"/>
          </ac:spMkLst>
        </pc:spChg>
      </pc:sldChg>
      <pc:sldChg chg="modSp">
        <pc:chgData name="Andrew Dockerty" userId="S::112808@newdur.ac.uk::f71a343f-e479-4b6b-a156-8dbea0f36212" providerId="AD" clId="Web-{A7828FA1-652C-E79D-CAE6-C7C4FDF4D445}" dt="2026-06-05T12:23:04.572" v="48" actId="20577"/>
        <pc:sldMkLst>
          <pc:docMk/>
          <pc:sldMk cId="817070158" sldId="455"/>
        </pc:sldMkLst>
        <pc:spChg chg="mod">
          <ac:chgData name="Andrew Dockerty" userId="S::112808@newdur.ac.uk::f71a343f-e479-4b6b-a156-8dbea0f36212" providerId="AD" clId="Web-{A7828FA1-652C-E79D-CAE6-C7C4FDF4D445}" dt="2026-06-05T12:23:04.572" v="48" actId="20577"/>
          <ac:spMkLst>
            <pc:docMk/>
            <pc:sldMk cId="817070158" sldId="455"/>
            <ac:spMk id="4" creationId="{036C3780-C7CE-4546-A5BF-19BDF1E9AC83}"/>
          </ac:spMkLst>
        </pc:spChg>
      </pc:sldChg>
      <pc:sldChg chg="modSp">
        <pc:chgData name="Andrew Dockerty" userId="S::112808@newdur.ac.uk::f71a343f-e479-4b6b-a156-8dbea0f36212" providerId="AD" clId="Web-{A7828FA1-652C-E79D-CAE6-C7C4FDF4D445}" dt="2026-06-05T12:24:58.564" v="85" actId="20577"/>
        <pc:sldMkLst>
          <pc:docMk/>
          <pc:sldMk cId="1889152303" sldId="456"/>
        </pc:sldMkLst>
        <pc:spChg chg="mod">
          <ac:chgData name="Andrew Dockerty" userId="S::112808@newdur.ac.uk::f71a343f-e479-4b6b-a156-8dbea0f36212" providerId="AD" clId="Web-{A7828FA1-652C-E79D-CAE6-C7C4FDF4D445}" dt="2026-06-05T12:24:58.564" v="85" actId="20577"/>
          <ac:spMkLst>
            <pc:docMk/>
            <pc:sldMk cId="1889152303" sldId="456"/>
            <ac:spMk id="6" creationId="{EC37FD61-5645-4CB5-9814-A2AACD4AA32F}"/>
          </ac:spMkLst>
        </pc:spChg>
      </pc:sldChg>
    </pc:docChg>
  </pc:docChgLst>
  <pc:docChgLst>
    <pc:chgData name="Rahela Begum" userId="S::112248@newdur.ac.uk::39cd3f91-8369-40d8-ae44-3a833e1ba417" providerId="AD" clId="Web-{08A09023-3F6A-620D-013E-1A95A4B9D2DA}"/>
    <pc:docChg chg="addSld delSld modSld">
      <pc:chgData name="Rahela Begum" userId="S::112248@newdur.ac.uk::39cd3f91-8369-40d8-ae44-3a833e1ba417" providerId="AD" clId="Web-{08A09023-3F6A-620D-013E-1A95A4B9D2DA}" dt="2026-06-22T08:15:30.903" v="28"/>
      <pc:docMkLst>
        <pc:docMk/>
      </pc:docMkLst>
      <pc:sldChg chg="addSp delSp modSp">
        <pc:chgData name="Rahela Begum" userId="S::112248@newdur.ac.uk::39cd3f91-8369-40d8-ae44-3a833e1ba417" providerId="AD" clId="Web-{08A09023-3F6A-620D-013E-1A95A4B9D2DA}" dt="2026-06-22T08:14:32.445" v="15"/>
        <pc:sldMkLst>
          <pc:docMk/>
          <pc:sldMk cId="4024647996" sldId="300"/>
        </pc:sldMkLst>
        <pc:picChg chg="add mod">
          <ac:chgData name="Rahela Begum" userId="S::112248@newdur.ac.uk::39cd3f91-8369-40d8-ae44-3a833e1ba417" providerId="AD" clId="Web-{08A09023-3F6A-620D-013E-1A95A4B9D2DA}" dt="2026-06-22T08:14:32.445" v="15"/>
          <ac:picMkLst>
            <pc:docMk/>
            <pc:sldMk cId="4024647996" sldId="300"/>
            <ac:picMk id="2" creationId="{1EA34ED3-712F-69C7-7FAA-3C9EE50D7FAA}"/>
          </ac:picMkLst>
        </pc:picChg>
        <pc:picChg chg="del">
          <ac:chgData name="Rahela Begum" userId="S::112248@newdur.ac.uk::39cd3f91-8369-40d8-ae44-3a833e1ba417" providerId="AD" clId="Web-{08A09023-3F6A-620D-013E-1A95A4B9D2DA}" dt="2026-06-22T08:14:25.695" v="14"/>
          <ac:picMkLst>
            <pc:docMk/>
            <pc:sldMk cId="4024647996" sldId="300"/>
            <ac:picMk id="3" creationId="{30E462AA-BEBA-C6C3-D5FD-27C98E91419A}"/>
          </ac:picMkLst>
        </pc:picChg>
      </pc:sldChg>
      <pc:sldChg chg="addSp delSp modSp">
        <pc:chgData name="Rahela Begum" userId="S::112248@newdur.ac.uk::39cd3f91-8369-40d8-ae44-3a833e1ba417" providerId="AD" clId="Web-{08A09023-3F6A-620D-013E-1A95A4B9D2DA}" dt="2026-06-22T08:14:45.431" v="17"/>
        <pc:sldMkLst>
          <pc:docMk/>
          <pc:sldMk cId="2195922991" sldId="302"/>
        </pc:sldMkLst>
        <pc:picChg chg="add mod">
          <ac:chgData name="Rahela Begum" userId="S::112248@newdur.ac.uk::39cd3f91-8369-40d8-ae44-3a833e1ba417" providerId="AD" clId="Web-{08A09023-3F6A-620D-013E-1A95A4B9D2DA}" dt="2026-06-22T08:14:45.431" v="17"/>
          <ac:picMkLst>
            <pc:docMk/>
            <pc:sldMk cId="2195922991" sldId="302"/>
            <ac:picMk id="2" creationId="{422B705F-9749-183D-F4BC-50B6A2C43092}"/>
          </ac:picMkLst>
        </pc:picChg>
        <pc:picChg chg="del">
          <ac:chgData name="Rahela Begum" userId="S::112248@newdur.ac.uk::39cd3f91-8369-40d8-ae44-3a833e1ba417" providerId="AD" clId="Web-{08A09023-3F6A-620D-013E-1A95A4B9D2DA}" dt="2026-06-22T08:14:34.930" v="16"/>
          <ac:picMkLst>
            <pc:docMk/>
            <pc:sldMk cId="2195922991" sldId="302"/>
            <ac:picMk id="3" creationId="{0AF6D046-3D55-A891-E210-3F2472E79D70}"/>
          </ac:picMkLst>
        </pc:picChg>
      </pc:sldChg>
      <pc:sldChg chg="addSp delSp modSp">
        <pc:chgData name="Rahela Begum" userId="S::112248@newdur.ac.uk::39cd3f91-8369-40d8-ae44-3a833e1ba417" providerId="AD" clId="Web-{08A09023-3F6A-620D-013E-1A95A4B9D2DA}" dt="2026-06-22T08:15:05.526" v="22"/>
        <pc:sldMkLst>
          <pc:docMk/>
          <pc:sldMk cId="1775914536" sldId="303"/>
        </pc:sldMkLst>
        <pc:picChg chg="add mod">
          <ac:chgData name="Rahela Begum" userId="S::112248@newdur.ac.uk::39cd3f91-8369-40d8-ae44-3a833e1ba417" providerId="AD" clId="Web-{08A09023-3F6A-620D-013E-1A95A4B9D2DA}" dt="2026-06-22T08:15:05.526" v="22"/>
          <ac:picMkLst>
            <pc:docMk/>
            <pc:sldMk cId="1775914536" sldId="303"/>
            <ac:picMk id="2" creationId="{96DCCA47-3C15-9D7D-5297-55AEF3431717}"/>
          </ac:picMkLst>
        </pc:picChg>
        <pc:picChg chg="del">
          <ac:chgData name="Rahela Begum" userId="S::112248@newdur.ac.uk::39cd3f91-8369-40d8-ae44-3a833e1ba417" providerId="AD" clId="Web-{08A09023-3F6A-620D-013E-1A95A4B9D2DA}" dt="2026-06-22T08:14:57.010" v="21"/>
          <ac:picMkLst>
            <pc:docMk/>
            <pc:sldMk cId="1775914536" sldId="303"/>
            <ac:picMk id="3" creationId="{25455B9F-686E-FDED-B092-14D047946EA9}"/>
          </ac:picMkLst>
        </pc:picChg>
      </pc:sldChg>
      <pc:sldChg chg="addSp delSp modSp">
        <pc:chgData name="Rahela Begum" userId="S::112248@newdur.ac.uk::39cd3f91-8369-40d8-ae44-3a833e1ba417" providerId="AD" clId="Web-{08A09023-3F6A-620D-013E-1A95A4B9D2DA}" dt="2026-06-22T08:15:15.480" v="24"/>
        <pc:sldMkLst>
          <pc:docMk/>
          <pc:sldMk cId="3823759210" sldId="304"/>
        </pc:sldMkLst>
        <pc:picChg chg="add mod">
          <ac:chgData name="Rahela Begum" userId="S::112248@newdur.ac.uk::39cd3f91-8369-40d8-ae44-3a833e1ba417" providerId="AD" clId="Web-{08A09023-3F6A-620D-013E-1A95A4B9D2DA}" dt="2026-06-22T08:15:15.480" v="24"/>
          <ac:picMkLst>
            <pc:docMk/>
            <pc:sldMk cId="3823759210" sldId="304"/>
            <ac:picMk id="2" creationId="{F3D65578-C03D-E338-A78D-C92B3E38FA44}"/>
          </ac:picMkLst>
        </pc:picChg>
        <pc:picChg chg="del">
          <ac:chgData name="Rahela Begum" userId="S::112248@newdur.ac.uk::39cd3f91-8369-40d8-ae44-3a833e1ba417" providerId="AD" clId="Web-{08A09023-3F6A-620D-013E-1A95A4B9D2DA}" dt="2026-06-22T08:15:08.011" v="23"/>
          <ac:picMkLst>
            <pc:docMk/>
            <pc:sldMk cId="3823759210" sldId="304"/>
            <ac:picMk id="3" creationId="{FF6B63D4-5885-DA72-3825-DA1223B33E40}"/>
          </ac:picMkLst>
        </pc:picChg>
      </pc:sldChg>
      <pc:sldChg chg="addSp delSp modSp">
        <pc:chgData name="Rahela Begum" userId="S::112248@newdur.ac.uk::39cd3f91-8369-40d8-ae44-3a833e1ba417" providerId="AD" clId="Web-{08A09023-3F6A-620D-013E-1A95A4B9D2DA}" dt="2026-06-22T08:13:23.581" v="3"/>
        <pc:sldMkLst>
          <pc:docMk/>
          <pc:sldMk cId="1480522159" sldId="307"/>
        </pc:sldMkLst>
        <pc:picChg chg="add mod">
          <ac:chgData name="Rahela Begum" userId="S::112248@newdur.ac.uk::39cd3f91-8369-40d8-ae44-3a833e1ba417" providerId="AD" clId="Web-{08A09023-3F6A-620D-013E-1A95A4B9D2DA}" dt="2026-06-22T08:13:23.581" v="3"/>
          <ac:picMkLst>
            <pc:docMk/>
            <pc:sldMk cId="1480522159" sldId="307"/>
            <ac:picMk id="2" creationId="{58546214-1E47-4924-CF68-0DCD79C0E689}"/>
          </ac:picMkLst>
        </pc:picChg>
        <pc:picChg chg="del">
          <ac:chgData name="Rahela Begum" userId="S::112248@newdur.ac.uk::39cd3f91-8369-40d8-ae44-3a833e1ba417" providerId="AD" clId="Web-{08A09023-3F6A-620D-013E-1A95A4B9D2DA}" dt="2026-06-22T08:13:14.861" v="2"/>
          <ac:picMkLst>
            <pc:docMk/>
            <pc:sldMk cId="1480522159" sldId="307"/>
            <ac:picMk id="4" creationId="{A557A9E2-3600-70BE-E252-CF3FE35F335B}"/>
          </ac:picMkLst>
        </pc:picChg>
      </pc:sldChg>
      <pc:sldChg chg="addSp delSp modSp">
        <pc:chgData name="Rahela Begum" userId="S::112248@newdur.ac.uk::39cd3f91-8369-40d8-ae44-3a833e1ba417" providerId="AD" clId="Web-{08A09023-3F6A-620D-013E-1A95A4B9D2DA}" dt="2026-06-22T08:14:13.163" v="12"/>
        <pc:sldMkLst>
          <pc:docMk/>
          <pc:sldMk cId="4183088990" sldId="308"/>
        </pc:sldMkLst>
        <pc:picChg chg="add mod">
          <ac:chgData name="Rahela Begum" userId="S::112248@newdur.ac.uk::39cd3f91-8369-40d8-ae44-3a833e1ba417" providerId="AD" clId="Web-{08A09023-3F6A-620D-013E-1A95A4B9D2DA}" dt="2026-06-22T08:14:13.163" v="12"/>
          <ac:picMkLst>
            <pc:docMk/>
            <pc:sldMk cId="4183088990" sldId="308"/>
            <ac:picMk id="2" creationId="{759F20EE-17FA-E871-F830-7F37FF650059}"/>
          </ac:picMkLst>
        </pc:picChg>
        <pc:picChg chg="del">
          <ac:chgData name="Rahela Begum" userId="S::112248@newdur.ac.uk::39cd3f91-8369-40d8-ae44-3a833e1ba417" providerId="AD" clId="Web-{08A09023-3F6A-620D-013E-1A95A4B9D2DA}" dt="2026-06-22T08:14:01.818" v="11"/>
          <ac:picMkLst>
            <pc:docMk/>
            <pc:sldMk cId="4183088990" sldId="308"/>
            <ac:picMk id="3" creationId="{D037B381-C9E1-C646-2750-9311BC9334CC}"/>
          </ac:picMkLst>
        </pc:picChg>
      </pc:sldChg>
      <pc:sldChg chg="addSp delSp modSp">
        <pc:chgData name="Rahela Begum" userId="S::112248@newdur.ac.uk::39cd3f91-8369-40d8-ae44-3a833e1ba417" providerId="AD" clId="Web-{08A09023-3F6A-620D-013E-1A95A4B9D2DA}" dt="2026-06-22T08:14:54.588" v="20"/>
        <pc:sldMkLst>
          <pc:docMk/>
          <pc:sldMk cId="373194138" sldId="309"/>
        </pc:sldMkLst>
        <pc:picChg chg="add mod">
          <ac:chgData name="Rahela Begum" userId="S::112248@newdur.ac.uk::39cd3f91-8369-40d8-ae44-3a833e1ba417" providerId="AD" clId="Web-{08A09023-3F6A-620D-013E-1A95A4B9D2DA}" dt="2026-06-22T08:14:54.588" v="20"/>
          <ac:picMkLst>
            <pc:docMk/>
            <pc:sldMk cId="373194138" sldId="309"/>
            <ac:picMk id="2" creationId="{DE0AF882-4E0D-5A63-1B59-EA472F78F69C}"/>
          </ac:picMkLst>
        </pc:picChg>
        <pc:picChg chg="del">
          <ac:chgData name="Rahela Begum" userId="S::112248@newdur.ac.uk::39cd3f91-8369-40d8-ae44-3a833e1ba417" providerId="AD" clId="Web-{08A09023-3F6A-620D-013E-1A95A4B9D2DA}" dt="2026-06-22T08:14:48.978" v="19"/>
          <ac:picMkLst>
            <pc:docMk/>
            <pc:sldMk cId="373194138" sldId="309"/>
            <ac:picMk id="3" creationId="{FCA499BD-5CFF-353E-247D-B2FDA5E5142E}"/>
          </ac:picMkLst>
        </pc:picChg>
      </pc:sldChg>
      <pc:sldChg chg="addSp delSp modSp">
        <pc:chgData name="Rahela Begum" userId="S::112248@newdur.ac.uk::39cd3f91-8369-40d8-ae44-3a833e1ba417" providerId="AD" clId="Web-{08A09023-3F6A-620D-013E-1A95A4B9D2DA}" dt="2026-06-22T08:13:45.161" v="7"/>
        <pc:sldMkLst>
          <pc:docMk/>
          <pc:sldMk cId="497064211" sldId="458"/>
        </pc:sldMkLst>
        <pc:picChg chg="add mod">
          <ac:chgData name="Rahela Begum" userId="S::112248@newdur.ac.uk::39cd3f91-8369-40d8-ae44-3a833e1ba417" providerId="AD" clId="Web-{08A09023-3F6A-620D-013E-1A95A4B9D2DA}" dt="2026-06-22T08:13:45.161" v="7"/>
          <ac:picMkLst>
            <pc:docMk/>
            <pc:sldMk cId="497064211" sldId="458"/>
            <ac:picMk id="2" creationId="{CFC18306-4235-71AE-3F54-8990D9AD04BB}"/>
          </ac:picMkLst>
        </pc:picChg>
        <pc:picChg chg="del">
          <ac:chgData name="Rahela Begum" userId="S::112248@newdur.ac.uk::39cd3f91-8369-40d8-ae44-3a833e1ba417" providerId="AD" clId="Web-{08A09023-3F6A-620D-013E-1A95A4B9D2DA}" dt="2026-06-22T08:13:39.223" v="6"/>
          <ac:picMkLst>
            <pc:docMk/>
            <pc:sldMk cId="497064211" sldId="458"/>
            <ac:picMk id="4" creationId="{A72E345B-EF10-BCB2-8365-9E1A8A5F20CA}"/>
          </ac:picMkLst>
        </pc:picChg>
      </pc:sldChg>
      <pc:sldChg chg="addSp delSp modSp">
        <pc:chgData name="Rahela Begum" userId="S::112248@newdur.ac.uk::39cd3f91-8369-40d8-ae44-3a833e1ba417" providerId="AD" clId="Web-{08A09023-3F6A-620D-013E-1A95A4B9D2DA}" dt="2026-06-22T08:13:51.942" v="9"/>
        <pc:sldMkLst>
          <pc:docMk/>
          <pc:sldMk cId="2988147542" sldId="459"/>
        </pc:sldMkLst>
        <pc:picChg chg="add mod">
          <ac:chgData name="Rahela Begum" userId="S::112248@newdur.ac.uk::39cd3f91-8369-40d8-ae44-3a833e1ba417" providerId="AD" clId="Web-{08A09023-3F6A-620D-013E-1A95A4B9D2DA}" dt="2026-06-22T08:13:51.942" v="9"/>
          <ac:picMkLst>
            <pc:docMk/>
            <pc:sldMk cId="2988147542" sldId="459"/>
            <ac:picMk id="2" creationId="{DD4E5DB9-4AA6-12AC-E94D-F8B7C5EA3006}"/>
          </ac:picMkLst>
        </pc:picChg>
        <pc:picChg chg="del">
          <ac:chgData name="Rahela Begum" userId="S::112248@newdur.ac.uk::39cd3f91-8369-40d8-ae44-3a833e1ba417" providerId="AD" clId="Web-{08A09023-3F6A-620D-013E-1A95A4B9D2DA}" dt="2026-06-22T08:13:46.676" v="8"/>
          <ac:picMkLst>
            <pc:docMk/>
            <pc:sldMk cId="2988147542" sldId="459"/>
            <ac:picMk id="3" creationId="{C1A601B7-689A-F8E3-B60D-404EED6E806F}"/>
          </ac:picMkLst>
        </pc:picChg>
      </pc:sldChg>
      <pc:sldChg chg="del">
        <pc:chgData name="Rahela Begum" userId="S::112248@newdur.ac.uk::39cd3f91-8369-40d8-ae44-3a833e1ba417" providerId="AD" clId="Web-{08A09023-3F6A-620D-013E-1A95A4B9D2DA}" dt="2026-06-22T08:14:48.915" v="18"/>
        <pc:sldMkLst>
          <pc:docMk/>
          <pc:sldMk cId="3098855664" sldId="460"/>
        </pc:sldMkLst>
      </pc:sldChg>
      <pc:sldChg chg="addSp delSp modSp">
        <pc:chgData name="Rahela Begum" userId="S::112248@newdur.ac.uk::39cd3f91-8369-40d8-ae44-3a833e1ba417" providerId="AD" clId="Web-{08A09023-3F6A-620D-013E-1A95A4B9D2DA}" dt="2026-06-22T08:15:30.903" v="28"/>
        <pc:sldMkLst>
          <pc:docMk/>
          <pc:sldMk cId="1446783845" sldId="461"/>
        </pc:sldMkLst>
        <pc:picChg chg="add del mod">
          <ac:chgData name="Rahela Begum" userId="S::112248@newdur.ac.uk::39cd3f91-8369-40d8-ae44-3a833e1ba417" providerId="AD" clId="Web-{08A09023-3F6A-620D-013E-1A95A4B9D2DA}" dt="2026-06-22T08:15:24.762" v="27"/>
          <ac:picMkLst>
            <pc:docMk/>
            <pc:sldMk cId="1446783845" sldId="461"/>
            <ac:picMk id="2" creationId="{0F3B69BB-E594-45FF-FA9B-E7900A1D5B14}"/>
          </ac:picMkLst>
        </pc:picChg>
        <pc:picChg chg="del">
          <ac:chgData name="Rahela Begum" userId="S::112248@newdur.ac.uk::39cd3f91-8369-40d8-ae44-3a833e1ba417" providerId="AD" clId="Web-{08A09023-3F6A-620D-013E-1A95A4B9D2DA}" dt="2026-06-22T08:15:17.683" v="25"/>
          <ac:picMkLst>
            <pc:docMk/>
            <pc:sldMk cId="1446783845" sldId="461"/>
            <ac:picMk id="3" creationId="{F4E73A32-8B7A-D565-022F-7E377EE8F1FF}"/>
          </ac:picMkLst>
        </pc:picChg>
        <pc:picChg chg="add mod">
          <ac:chgData name="Rahela Begum" userId="S::112248@newdur.ac.uk::39cd3f91-8369-40d8-ae44-3a833e1ba417" providerId="AD" clId="Web-{08A09023-3F6A-620D-013E-1A95A4B9D2DA}" dt="2026-06-22T08:15:30.903" v="28"/>
          <ac:picMkLst>
            <pc:docMk/>
            <pc:sldMk cId="1446783845" sldId="461"/>
            <ac:picMk id="4" creationId="{C0618A27-5F61-C5AF-53BA-AD97E7ABE19C}"/>
          </ac:picMkLst>
        </pc:picChg>
      </pc:sldChg>
      <pc:sldChg chg="addSp modSp new">
        <pc:chgData name="Rahela Begum" userId="S::112248@newdur.ac.uk::39cd3f91-8369-40d8-ae44-3a833e1ba417" providerId="AD" clId="Web-{08A09023-3F6A-620D-013E-1A95A4B9D2DA}" dt="2026-06-22T08:13:29.441" v="4"/>
        <pc:sldMkLst>
          <pc:docMk/>
          <pc:sldMk cId="1922500014" sldId="462"/>
        </pc:sldMkLst>
        <pc:picChg chg="add mod">
          <ac:chgData name="Rahela Begum" userId="S::112248@newdur.ac.uk::39cd3f91-8369-40d8-ae44-3a833e1ba417" providerId="AD" clId="Web-{08A09023-3F6A-620D-013E-1A95A4B9D2DA}" dt="2026-06-22T08:13:29.441" v="4"/>
          <ac:picMkLst>
            <pc:docMk/>
            <pc:sldMk cId="1922500014" sldId="462"/>
            <ac:picMk id="2" creationId="{B13C3587-5952-1B0C-6C19-8734865926EA}"/>
          </ac:picMkLst>
        </pc:picChg>
      </pc:sldChg>
      <pc:sldChg chg="addSp modSp new">
        <pc:chgData name="Rahela Begum" userId="S::112248@newdur.ac.uk::39cd3f91-8369-40d8-ae44-3a833e1ba417" providerId="AD" clId="Web-{08A09023-3F6A-620D-013E-1A95A4B9D2DA}" dt="2026-06-22T08:13:36.629" v="5"/>
        <pc:sldMkLst>
          <pc:docMk/>
          <pc:sldMk cId="3326972370" sldId="463"/>
        </pc:sldMkLst>
        <pc:picChg chg="add mod">
          <ac:chgData name="Rahela Begum" userId="S::112248@newdur.ac.uk::39cd3f91-8369-40d8-ae44-3a833e1ba417" providerId="AD" clId="Web-{08A09023-3F6A-620D-013E-1A95A4B9D2DA}" dt="2026-06-22T08:13:36.629" v="5"/>
          <ac:picMkLst>
            <pc:docMk/>
            <pc:sldMk cId="3326972370" sldId="463"/>
            <ac:picMk id="2" creationId="{1F40FF1E-F94C-BF84-C52B-F54CEE62EC1A}"/>
          </ac:picMkLst>
        </pc:picChg>
      </pc:sldChg>
      <pc:sldChg chg="addSp modSp new">
        <pc:chgData name="Rahela Begum" userId="S::112248@newdur.ac.uk::39cd3f91-8369-40d8-ae44-3a833e1ba417" providerId="AD" clId="Web-{08A09023-3F6A-620D-013E-1A95A4B9D2DA}" dt="2026-06-22T08:14:20.679" v="13"/>
        <pc:sldMkLst>
          <pc:docMk/>
          <pc:sldMk cId="778038273" sldId="464"/>
        </pc:sldMkLst>
        <pc:picChg chg="add mod">
          <ac:chgData name="Rahela Begum" userId="S::112248@newdur.ac.uk::39cd3f91-8369-40d8-ae44-3a833e1ba417" providerId="AD" clId="Web-{08A09023-3F6A-620D-013E-1A95A4B9D2DA}" dt="2026-06-22T08:14:20.679" v="13"/>
          <ac:picMkLst>
            <pc:docMk/>
            <pc:sldMk cId="778038273" sldId="464"/>
            <ac:picMk id="2" creationId="{BF59FF83-5CB1-4CC8-FC77-A68885C6686E}"/>
          </ac:picMkLst>
        </pc:picChg>
      </pc:sldChg>
    </pc:docChg>
  </pc:docChgLst>
  <pc:docChgLst>
    <pc:chgData name="Rahela Begum" userId="S::112248@newdur.ac.uk::39cd3f91-8369-40d8-ae44-3a833e1ba417" providerId="AD" clId="Web-{AAD89BE6-F53D-6C37-27B8-02F67CACD47D}"/>
    <pc:docChg chg="modSld">
      <pc:chgData name="Rahela Begum" userId="S::112248@newdur.ac.uk::39cd3f91-8369-40d8-ae44-3a833e1ba417" providerId="AD" clId="Web-{AAD89BE6-F53D-6C37-27B8-02F67CACD47D}" dt="2026-06-22T10:13:27.498" v="1"/>
      <pc:docMkLst>
        <pc:docMk/>
      </pc:docMkLst>
      <pc:sldChg chg="addSp delSp modSp">
        <pc:chgData name="Rahela Begum" userId="S::112248@newdur.ac.uk::39cd3f91-8369-40d8-ae44-3a833e1ba417" providerId="AD" clId="Web-{AAD89BE6-F53D-6C37-27B8-02F67CACD47D}" dt="2026-06-22T10:13:27.498" v="1"/>
        <pc:sldMkLst>
          <pc:docMk/>
          <pc:sldMk cId="3823759210" sldId="304"/>
        </pc:sldMkLst>
        <pc:picChg chg="del">
          <ac:chgData name="Rahela Begum" userId="S::112248@newdur.ac.uk::39cd3f91-8369-40d8-ae44-3a833e1ba417" providerId="AD" clId="Web-{AAD89BE6-F53D-6C37-27B8-02F67CACD47D}" dt="2026-06-22T10:13:20.467" v="0"/>
          <ac:picMkLst>
            <pc:docMk/>
            <pc:sldMk cId="3823759210" sldId="304"/>
            <ac:picMk id="2" creationId="{F3D65578-C03D-E338-A78D-C92B3E38FA44}"/>
          </ac:picMkLst>
        </pc:picChg>
        <pc:picChg chg="add mod">
          <ac:chgData name="Rahela Begum" userId="S::112248@newdur.ac.uk::39cd3f91-8369-40d8-ae44-3a833e1ba417" providerId="AD" clId="Web-{AAD89BE6-F53D-6C37-27B8-02F67CACD47D}" dt="2026-06-22T10:13:27.498" v="1"/>
          <ac:picMkLst>
            <pc:docMk/>
            <pc:sldMk cId="3823759210" sldId="304"/>
            <ac:picMk id="3" creationId="{8173FC68-DE13-C2F1-1649-19EB0492DCA4}"/>
          </ac:picMkLst>
        </pc:picChg>
      </pc:sldChg>
    </pc:docChg>
  </pc:docChgLst>
  <pc:docChgLst>
    <pc:chgData name="Jo Marriott" userId="S::110601@newdur.ac.uk::2eecd57e-2e20-4de2-a263-3a066ecc67cd" providerId="AD" clId="Web-{156132FA-57A6-53D3-F3A2-E74B7C4053F9}"/>
    <pc:docChg chg="modSld">
      <pc:chgData name="Jo Marriott" userId="S::110601@newdur.ac.uk::2eecd57e-2e20-4de2-a263-3a066ecc67cd" providerId="AD" clId="Web-{156132FA-57A6-53D3-F3A2-E74B7C4053F9}" dt="2026-06-05T11:57:00.829" v="14" actId="20577"/>
      <pc:docMkLst>
        <pc:docMk/>
      </pc:docMkLst>
      <pc:sldChg chg="modSp">
        <pc:chgData name="Jo Marriott" userId="S::110601@newdur.ac.uk::2eecd57e-2e20-4de2-a263-3a066ecc67cd" providerId="AD" clId="Web-{156132FA-57A6-53D3-F3A2-E74B7C4053F9}" dt="2026-06-05T11:57:00.829" v="14" actId="20577"/>
        <pc:sldMkLst>
          <pc:docMk/>
          <pc:sldMk cId="2502554365" sldId="295"/>
        </pc:sldMkLst>
        <pc:spChg chg="mod">
          <ac:chgData name="Jo Marriott" userId="S::110601@newdur.ac.uk::2eecd57e-2e20-4de2-a263-3a066ecc67cd" providerId="AD" clId="Web-{156132FA-57A6-53D3-F3A2-E74B7C4053F9}" dt="2026-06-05T11:57:00.829" v="14" actId="20577"/>
          <ac:spMkLst>
            <pc:docMk/>
            <pc:sldMk cId="2502554365" sldId="295"/>
            <ac:spMk id="6" creationId="{EC37FD61-5645-4CB5-9814-A2AACD4AA32F}"/>
          </ac:spMkLst>
        </pc:spChg>
      </pc:sldChg>
      <pc:sldChg chg="modSp">
        <pc:chgData name="Jo Marriott" userId="S::110601@newdur.ac.uk::2eecd57e-2e20-4de2-a263-3a066ecc67cd" providerId="AD" clId="Web-{156132FA-57A6-53D3-F3A2-E74B7C4053F9}" dt="2026-06-05T11:56:38.703" v="9" actId="20577"/>
        <pc:sldMkLst>
          <pc:docMk/>
          <pc:sldMk cId="2585723455" sldId="299"/>
        </pc:sldMkLst>
        <pc:spChg chg="mod">
          <ac:chgData name="Jo Marriott" userId="S::110601@newdur.ac.uk::2eecd57e-2e20-4de2-a263-3a066ecc67cd" providerId="AD" clId="Web-{156132FA-57A6-53D3-F3A2-E74B7C4053F9}" dt="2026-06-05T11:56:38.703" v="9" actId="20577"/>
          <ac:spMkLst>
            <pc:docMk/>
            <pc:sldMk cId="2585723455" sldId="299"/>
            <ac:spMk id="6" creationId="{EC37FD61-5645-4CB5-9814-A2AACD4AA32F}"/>
          </ac:spMkLst>
        </pc:spChg>
      </pc:sldChg>
    </pc:docChg>
  </pc:docChgLst>
  <pc:docChgLst>
    <pc:chgData name="Andrew Dockerty" userId="S::112808@newdur.ac.uk::f71a343f-e479-4b6b-a156-8dbea0f36212" providerId="AD" clId="Web-{F013EA44-31EA-E1BD-075B-1DC73AEA7841}"/>
    <pc:docChg chg="modSld">
      <pc:chgData name="Andrew Dockerty" userId="S::112808@newdur.ac.uk::f71a343f-e479-4b6b-a156-8dbea0f36212" providerId="AD" clId="Web-{F013EA44-31EA-E1BD-075B-1DC73AEA7841}" dt="2026-06-22T07:59:54.198" v="6" actId="20577"/>
      <pc:docMkLst>
        <pc:docMk/>
      </pc:docMkLst>
      <pc:sldChg chg="modSp">
        <pc:chgData name="Andrew Dockerty" userId="S::112808@newdur.ac.uk::f71a343f-e479-4b6b-a156-8dbea0f36212" providerId="AD" clId="Web-{F013EA44-31EA-E1BD-075B-1DC73AEA7841}" dt="2026-06-22T07:59:54.198" v="6" actId="20577"/>
        <pc:sldMkLst>
          <pc:docMk/>
          <pc:sldMk cId="3777310221" sldId="298"/>
        </pc:sldMkLst>
        <pc:spChg chg="mod">
          <ac:chgData name="Andrew Dockerty" userId="S::112808@newdur.ac.uk::f71a343f-e479-4b6b-a156-8dbea0f36212" providerId="AD" clId="Web-{F013EA44-31EA-E1BD-075B-1DC73AEA7841}" dt="2026-06-22T07:59:54.198" v="6" actId="20577"/>
          <ac:spMkLst>
            <pc:docMk/>
            <pc:sldMk cId="3777310221" sldId="298"/>
            <ac:spMk id="4" creationId="{036C3780-C7CE-4546-A5BF-19BDF1E9AC83}"/>
          </ac:spMkLst>
        </pc:spChg>
      </pc:sldChg>
      <pc:sldChg chg="modSp">
        <pc:chgData name="Andrew Dockerty" userId="S::112808@newdur.ac.uk::f71a343f-e479-4b6b-a156-8dbea0f36212" providerId="AD" clId="Web-{F013EA44-31EA-E1BD-075B-1DC73AEA7841}" dt="2026-06-22T07:59:04.228" v="4" actId="20577"/>
        <pc:sldMkLst>
          <pc:docMk/>
          <pc:sldMk cId="2585723455" sldId="299"/>
        </pc:sldMkLst>
        <pc:spChg chg="mod">
          <ac:chgData name="Andrew Dockerty" userId="S::112808@newdur.ac.uk::f71a343f-e479-4b6b-a156-8dbea0f36212" providerId="AD" clId="Web-{F013EA44-31EA-E1BD-075B-1DC73AEA7841}" dt="2026-06-22T07:59:04.228" v="4" actId="20577"/>
          <ac:spMkLst>
            <pc:docMk/>
            <pc:sldMk cId="2585723455" sldId="299"/>
            <ac:spMk id="6" creationId="{EC37FD61-5645-4CB5-9814-A2AACD4AA32F}"/>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CE113B-A0D0-0349-97CC-4CC47EDFB07D}" type="datetimeFigureOut">
              <a:rPr lang="en-US" smtClean="0"/>
              <a:t>6/22/2026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707BD0-0319-7248-9F22-029488DC0A31}" type="slidenum">
              <a:rPr lang="en-US" smtClean="0"/>
              <a:t>‹#›</a:t>
            </a:fld>
            <a:endParaRPr lang="en-US"/>
          </a:p>
        </p:txBody>
      </p:sp>
    </p:spTree>
    <p:extLst>
      <p:ext uri="{BB962C8B-B14F-4D97-AF65-F5344CB8AC3E}">
        <p14:creationId xmlns:p14="http://schemas.microsoft.com/office/powerpoint/2010/main" val="9353716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Outstanding - One of the only Colleges in the region to still be Outstanding</a:t>
            </a:r>
          </a:p>
          <a:p>
            <a:pPr marL="0" indent="0">
              <a:buFont typeface="Arial" panose="020B0604020202020204" pitchFamily="34" charset="0"/>
              <a:buNone/>
            </a:pPr>
            <a:endParaRPr lang="en-US"/>
          </a:p>
          <a:p>
            <a:pPr marL="171450" indent="-171450">
              <a:buFont typeface="Arial" panose="020B0604020202020204" pitchFamily="34" charset="0"/>
              <a:buChar char="•"/>
            </a:pPr>
            <a:r>
              <a:rPr lang="en-US"/>
              <a:t>Success - Consistently in the Top 10% for success rates – we help our students achieve their qualification to the highest standard they can</a:t>
            </a:r>
          </a:p>
          <a:p>
            <a:pPr marL="0" indent="0">
              <a:buFont typeface="Arial" panose="020B0604020202020204" pitchFamily="34" charset="0"/>
              <a:buNone/>
            </a:pPr>
            <a:endParaRPr lang="en-US"/>
          </a:p>
          <a:p>
            <a:pPr marL="171450" indent="-171450">
              <a:buFont typeface="Arial" panose="020B0604020202020204" pitchFamily="34" charset="0"/>
              <a:buChar char="•"/>
            </a:pPr>
            <a:r>
              <a:rPr lang="en-US"/>
              <a:t>Progression Many of our students choose to progress to higher education, studying foundation degrees with us here at the College and going to universities around the country</a:t>
            </a:r>
          </a:p>
          <a:p>
            <a:pPr marL="0" indent="0">
              <a:buFont typeface="Arial" panose="020B0604020202020204" pitchFamily="34" charset="0"/>
              <a:buNone/>
            </a:pPr>
            <a:endParaRPr lang="en-US"/>
          </a:p>
          <a:p>
            <a:pPr marL="171450" indent="-171450">
              <a:buFont typeface="Arial" panose="020B0604020202020204" pitchFamily="34" charset="0"/>
              <a:buChar char="•"/>
            </a:pPr>
            <a:r>
              <a:rPr lang="en-US"/>
              <a:t>Student support is important to us. Students have access to Personal Learning Coaches who offer advice and encouragement to students, access to careers and funding advisors, trained counsellors</a:t>
            </a:r>
          </a:p>
          <a:p>
            <a:pPr marL="0" indent="0">
              <a:buFont typeface="Arial" panose="020B0604020202020204" pitchFamily="34" charset="0"/>
              <a:buNone/>
            </a:pPr>
            <a:endParaRPr lang="en-US"/>
          </a:p>
          <a:p>
            <a:pPr marL="171450" indent="-171450">
              <a:buFont typeface="Arial" panose="020B0604020202020204" pitchFamily="34" charset="0"/>
              <a:buChar char="•"/>
            </a:pPr>
            <a:r>
              <a:rPr lang="en-US"/>
              <a:t>Students Union offer you informal one-to-one support and the opportunity to get involved in a range of College Activities and Voluntary Work. The SU Extra Card, from the Students' Union, can get you great discounts at some of your </a:t>
            </a:r>
            <a:r>
              <a:rPr lang="en-US" err="1"/>
              <a:t>favourite</a:t>
            </a:r>
            <a:r>
              <a:rPr lang="en-US"/>
              <a:t> shops and restaurants.</a:t>
            </a:r>
          </a:p>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B707BD0-0319-7248-9F22-029488DC0A3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858805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18</a:t>
            </a:fld>
            <a:endParaRPr lang="en-US"/>
          </a:p>
        </p:txBody>
      </p:sp>
    </p:spTree>
    <p:extLst>
      <p:ext uri="{BB962C8B-B14F-4D97-AF65-F5344CB8AC3E}">
        <p14:creationId xmlns:p14="http://schemas.microsoft.com/office/powerpoint/2010/main" val="1309459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19</a:t>
            </a:fld>
            <a:endParaRPr lang="en-US"/>
          </a:p>
        </p:txBody>
      </p:sp>
    </p:spTree>
    <p:extLst>
      <p:ext uri="{BB962C8B-B14F-4D97-AF65-F5344CB8AC3E}">
        <p14:creationId xmlns:p14="http://schemas.microsoft.com/office/powerpoint/2010/main" val="29956705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Outstanding - One of the only Colleges in the region to still be Outstanding</a:t>
            </a:r>
          </a:p>
          <a:p>
            <a:pPr marL="0" indent="0">
              <a:buFont typeface="Arial" panose="020B0604020202020204" pitchFamily="34" charset="0"/>
              <a:buNone/>
            </a:pPr>
            <a:endParaRPr lang="en-US"/>
          </a:p>
          <a:p>
            <a:pPr marL="171450" indent="-171450">
              <a:buFont typeface="Arial" panose="020B0604020202020204" pitchFamily="34" charset="0"/>
              <a:buChar char="•"/>
            </a:pPr>
            <a:r>
              <a:rPr lang="en-US"/>
              <a:t>Success - Consistently in the Top 10% for success rates – we help our students achieve their qualification to the highest standard they can</a:t>
            </a:r>
          </a:p>
          <a:p>
            <a:pPr marL="0" indent="0">
              <a:buFont typeface="Arial" panose="020B0604020202020204" pitchFamily="34" charset="0"/>
              <a:buNone/>
            </a:pPr>
            <a:endParaRPr lang="en-US"/>
          </a:p>
          <a:p>
            <a:pPr marL="171450" indent="-171450">
              <a:buFont typeface="Arial" panose="020B0604020202020204" pitchFamily="34" charset="0"/>
              <a:buChar char="•"/>
            </a:pPr>
            <a:r>
              <a:rPr lang="en-US"/>
              <a:t>Progression Many of our students choose to progress to higher education, studying foundation degrees with us here at the College and going to universities around the country</a:t>
            </a:r>
          </a:p>
          <a:p>
            <a:pPr marL="0" indent="0">
              <a:buFont typeface="Arial" panose="020B0604020202020204" pitchFamily="34" charset="0"/>
              <a:buNone/>
            </a:pPr>
            <a:endParaRPr lang="en-US"/>
          </a:p>
          <a:p>
            <a:pPr marL="171450" indent="-171450">
              <a:buFont typeface="Arial" panose="020B0604020202020204" pitchFamily="34" charset="0"/>
              <a:buChar char="•"/>
            </a:pPr>
            <a:r>
              <a:rPr lang="en-US"/>
              <a:t>Student support is important to us. Students have access to Personal Learning Coaches who offer advice and encouragement to students, access to careers and funding advisors, trained counsellors</a:t>
            </a:r>
          </a:p>
          <a:p>
            <a:pPr marL="0" indent="0">
              <a:buFont typeface="Arial" panose="020B0604020202020204" pitchFamily="34" charset="0"/>
              <a:buNone/>
            </a:pPr>
            <a:endParaRPr lang="en-US"/>
          </a:p>
          <a:p>
            <a:pPr marL="171450" indent="-171450">
              <a:buFont typeface="Arial" panose="020B0604020202020204" pitchFamily="34" charset="0"/>
              <a:buChar char="•"/>
            </a:pPr>
            <a:r>
              <a:rPr lang="en-US"/>
              <a:t>Students Union offer you informal one-to-one support and the opportunity to get involved in a range of College Activities and Voluntary Work. The SU Extra Card, from the Students' Union, can get you great discounts at some of your </a:t>
            </a:r>
            <a:r>
              <a:rPr lang="en-US" err="1"/>
              <a:t>favourite</a:t>
            </a:r>
            <a:r>
              <a:rPr lang="en-US"/>
              <a:t> shops and restaurants.</a:t>
            </a:r>
          </a:p>
          <a:p>
            <a:endParaRPr lang="en-GB"/>
          </a:p>
        </p:txBody>
      </p:sp>
      <p:sp>
        <p:nvSpPr>
          <p:cNvPr id="4" name="Slide Number Placeholder 3"/>
          <p:cNvSpPr>
            <a:spLocks noGrp="1"/>
          </p:cNvSpPr>
          <p:nvPr>
            <p:ph type="sldNum" sz="quarter" idx="5"/>
          </p:nvPr>
        </p:nvSpPr>
        <p:spPr/>
        <p:txBody>
          <a:bodyPr/>
          <a:lstStyle/>
          <a:p>
            <a:fld id="{2B707BD0-0319-7248-9F22-029488DC0A31}" type="slidenum">
              <a:rPr lang="en-US" smtClean="0"/>
              <a:t>21</a:t>
            </a:fld>
            <a:endParaRPr lang="en-US"/>
          </a:p>
        </p:txBody>
      </p:sp>
    </p:spTree>
    <p:extLst>
      <p:ext uri="{BB962C8B-B14F-4D97-AF65-F5344CB8AC3E}">
        <p14:creationId xmlns:p14="http://schemas.microsoft.com/office/powerpoint/2010/main" val="25323234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22</a:t>
            </a:fld>
            <a:endParaRPr lang="en-US"/>
          </a:p>
        </p:txBody>
      </p:sp>
    </p:spTree>
    <p:extLst>
      <p:ext uri="{BB962C8B-B14F-4D97-AF65-F5344CB8AC3E}">
        <p14:creationId xmlns:p14="http://schemas.microsoft.com/office/powerpoint/2010/main" val="24314830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23</a:t>
            </a:fld>
            <a:endParaRPr lang="en-US"/>
          </a:p>
        </p:txBody>
      </p:sp>
    </p:spTree>
    <p:extLst>
      <p:ext uri="{BB962C8B-B14F-4D97-AF65-F5344CB8AC3E}">
        <p14:creationId xmlns:p14="http://schemas.microsoft.com/office/powerpoint/2010/main" val="11161416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24</a:t>
            </a:fld>
            <a:endParaRPr lang="en-US"/>
          </a:p>
        </p:txBody>
      </p:sp>
    </p:spTree>
    <p:extLst>
      <p:ext uri="{BB962C8B-B14F-4D97-AF65-F5344CB8AC3E}">
        <p14:creationId xmlns:p14="http://schemas.microsoft.com/office/powerpoint/2010/main" val="20374026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25</a:t>
            </a:fld>
            <a:endParaRPr lang="en-US"/>
          </a:p>
        </p:txBody>
      </p:sp>
    </p:spTree>
    <p:extLst>
      <p:ext uri="{BB962C8B-B14F-4D97-AF65-F5344CB8AC3E}">
        <p14:creationId xmlns:p14="http://schemas.microsoft.com/office/powerpoint/2010/main" val="18271975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26</a:t>
            </a:fld>
            <a:endParaRPr lang="en-US"/>
          </a:p>
        </p:txBody>
      </p:sp>
    </p:spTree>
    <p:extLst>
      <p:ext uri="{BB962C8B-B14F-4D97-AF65-F5344CB8AC3E}">
        <p14:creationId xmlns:p14="http://schemas.microsoft.com/office/powerpoint/2010/main" val="16829651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27</a:t>
            </a:fld>
            <a:endParaRPr lang="en-US"/>
          </a:p>
        </p:txBody>
      </p:sp>
    </p:spTree>
    <p:extLst>
      <p:ext uri="{BB962C8B-B14F-4D97-AF65-F5344CB8AC3E}">
        <p14:creationId xmlns:p14="http://schemas.microsoft.com/office/powerpoint/2010/main" val="4082872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Outstanding - One of the only Colleges in the region to still be Outstanding</a:t>
            </a:r>
          </a:p>
          <a:p>
            <a:pPr marL="0" indent="0">
              <a:buFont typeface="Arial" panose="020B0604020202020204" pitchFamily="34" charset="0"/>
              <a:buNone/>
            </a:pPr>
            <a:endParaRPr lang="en-US"/>
          </a:p>
          <a:p>
            <a:pPr marL="171450" indent="-171450">
              <a:buFont typeface="Arial" panose="020B0604020202020204" pitchFamily="34" charset="0"/>
              <a:buChar char="•"/>
            </a:pPr>
            <a:r>
              <a:rPr lang="en-US"/>
              <a:t>Success - Consistently in the Top 10% for success rates – we help our students achieve their qualification to the highest standard they can</a:t>
            </a:r>
          </a:p>
          <a:p>
            <a:pPr marL="0" indent="0">
              <a:buFont typeface="Arial" panose="020B0604020202020204" pitchFamily="34" charset="0"/>
              <a:buNone/>
            </a:pPr>
            <a:endParaRPr lang="en-US"/>
          </a:p>
          <a:p>
            <a:pPr marL="171450" indent="-171450">
              <a:buFont typeface="Arial" panose="020B0604020202020204" pitchFamily="34" charset="0"/>
              <a:buChar char="•"/>
            </a:pPr>
            <a:r>
              <a:rPr lang="en-US"/>
              <a:t>Progression Many of our students choose to progress to higher education, studying foundation degrees with us here at the College and going to universities around the country</a:t>
            </a:r>
          </a:p>
          <a:p>
            <a:pPr marL="0" indent="0">
              <a:buFont typeface="Arial" panose="020B0604020202020204" pitchFamily="34" charset="0"/>
              <a:buNone/>
            </a:pPr>
            <a:endParaRPr lang="en-US"/>
          </a:p>
          <a:p>
            <a:pPr marL="171450" indent="-171450">
              <a:buFont typeface="Arial" panose="020B0604020202020204" pitchFamily="34" charset="0"/>
              <a:buChar char="•"/>
            </a:pPr>
            <a:r>
              <a:rPr lang="en-US"/>
              <a:t>Student support is important to us. Students have access to Personal Learning Coaches who offer advice and encouragement to students, access to careers and funding advisors, trained counsellors</a:t>
            </a:r>
          </a:p>
          <a:p>
            <a:pPr marL="0" indent="0">
              <a:buFont typeface="Arial" panose="020B0604020202020204" pitchFamily="34" charset="0"/>
              <a:buNone/>
            </a:pPr>
            <a:endParaRPr lang="en-US"/>
          </a:p>
          <a:p>
            <a:pPr marL="171450" indent="-171450">
              <a:buFont typeface="Arial" panose="020B0604020202020204" pitchFamily="34" charset="0"/>
              <a:buChar char="•"/>
            </a:pPr>
            <a:r>
              <a:rPr lang="en-US"/>
              <a:t>Students Union offer you informal one-to-one support and the opportunity to get involved in a range of College Activities and Voluntary Work. The SU Extra Card, from the Students' Union, can get you great discounts at some of your </a:t>
            </a:r>
            <a:r>
              <a:rPr lang="en-US" err="1"/>
              <a:t>favourite</a:t>
            </a:r>
            <a:r>
              <a:rPr lang="en-US"/>
              <a:t> shops and restaurants.</a:t>
            </a:r>
          </a:p>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B707BD0-0319-7248-9F22-029488DC0A3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053883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Outstanding - One of the only Colleges in the region to still be Outstanding</a:t>
            </a:r>
          </a:p>
          <a:p>
            <a:pPr marL="0" indent="0">
              <a:buFont typeface="Arial" panose="020B0604020202020204" pitchFamily="34" charset="0"/>
              <a:buNone/>
            </a:pPr>
            <a:endParaRPr lang="en-US"/>
          </a:p>
          <a:p>
            <a:pPr marL="171450" indent="-171450">
              <a:buFont typeface="Arial" panose="020B0604020202020204" pitchFamily="34" charset="0"/>
              <a:buChar char="•"/>
            </a:pPr>
            <a:r>
              <a:rPr lang="en-US"/>
              <a:t>Success - Consistently in the Top 10% for success rates – we help our students achieve their qualification to the highest standard they can</a:t>
            </a:r>
          </a:p>
          <a:p>
            <a:pPr marL="0" indent="0">
              <a:buFont typeface="Arial" panose="020B0604020202020204" pitchFamily="34" charset="0"/>
              <a:buNone/>
            </a:pPr>
            <a:endParaRPr lang="en-US"/>
          </a:p>
          <a:p>
            <a:pPr marL="171450" indent="-171450">
              <a:buFont typeface="Arial" panose="020B0604020202020204" pitchFamily="34" charset="0"/>
              <a:buChar char="•"/>
            </a:pPr>
            <a:r>
              <a:rPr lang="en-US"/>
              <a:t>Progression Many of our students choose to progress to higher education, studying foundation degrees with us here at the College and going to universities around the country</a:t>
            </a:r>
          </a:p>
          <a:p>
            <a:pPr marL="0" indent="0">
              <a:buFont typeface="Arial" panose="020B0604020202020204" pitchFamily="34" charset="0"/>
              <a:buNone/>
            </a:pPr>
            <a:endParaRPr lang="en-US"/>
          </a:p>
          <a:p>
            <a:pPr marL="171450" indent="-171450">
              <a:buFont typeface="Arial" panose="020B0604020202020204" pitchFamily="34" charset="0"/>
              <a:buChar char="•"/>
            </a:pPr>
            <a:r>
              <a:rPr lang="en-US"/>
              <a:t>Student support is important to us. Students have access to Personal Learning Coaches who offer advice and encouragement to students, access to careers and funding advisors, trained counsellors</a:t>
            </a:r>
          </a:p>
          <a:p>
            <a:pPr marL="0" indent="0">
              <a:buFont typeface="Arial" panose="020B0604020202020204" pitchFamily="34" charset="0"/>
              <a:buNone/>
            </a:pPr>
            <a:endParaRPr lang="en-US"/>
          </a:p>
          <a:p>
            <a:pPr marL="171450" indent="-171450">
              <a:buFont typeface="Arial" panose="020B0604020202020204" pitchFamily="34" charset="0"/>
              <a:buChar char="•"/>
            </a:pPr>
            <a:r>
              <a:rPr lang="en-US"/>
              <a:t>Students Union offer you informal one-to-one support and the opportunity to get involved in a range of College Activities and Voluntary Work. The SU Extra Card, from the Students' Union, can get you great discounts at some of your </a:t>
            </a:r>
            <a:r>
              <a:rPr lang="en-US" err="1"/>
              <a:t>favourite</a:t>
            </a:r>
            <a:r>
              <a:rPr lang="en-US"/>
              <a:t> shops and restaurants.</a:t>
            </a:r>
          </a:p>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B707BD0-0319-7248-9F22-029488DC0A3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473451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B707BD0-0319-7248-9F22-029488DC0A31}" type="slidenum">
              <a:rPr lang="en-US" smtClean="0"/>
              <a:t>9</a:t>
            </a:fld>
            <a:endParaRPr lang="en-US"/>
          </a:p>
        </p:txBody>
      </p:sp>
    </p:spTree>
    <p:extLst>
      <p:ext uri="{BB962C8B-B14F-4D97-AF65-F5344CB8AC3E}">
        <p14:creationId xmlns:p14="http://schemas.microsoft.com/office/powerpoint/2010/main" val="5059239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10</a:t>
            </a:fld>
            <a:endParaRPr lang="en-US"/>
          </a:p>
        </p:txBody>
      </p:sp>
    </p:spTree>
    <p:extLst>
      <p:ext uri="{BB962C8B-B14F-4D97-AF65-F5344CB8AC3E}">
        <p14:creationId xmlns:p14="http://schemas.microsoft.com/office/powerpoint/2010/main" val="8974374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Outstanding - One of the only Colleges in the region to still be Outstanding</a:t>
            </a:r>
          </a:p>
          <a:p>
            <a:pPr marL="0" indent="0">
              <a:buFont typeface="Arial" panose="020B0604020202020204" pitchFamily="34" charset="0"/>
              <a:buNone/>
            </a:pPr>
            <a:endParaRPr lang="en-US"/>
          </a:p>
          <a:p>
            <a:pPr marL="171450" indent="-171450">
              <a:buFont typeface="Arial" panose="020B0604020202020204" pitchFamily="34" charset="0"/>
              <a:buChar char="•"/>
            </a:pPr>
            <a:r>
              <a:rPr lang="en-US"/>
              <a:t>Success - Consistently in the Top 10% for success rates – we help our students achieve their qualification to the highest standard they can</a:t>
            </a:r>
          </a:p>
          <a:p>
            <a:pPr marL="0" indent="0">
              <a:buFont typeface="Arial" panose="020B0604020202020204" pitchFamily="34" charset="0"/>
              <a:buNone/>
            </a:pPr>
            <a:endParaRPr lang="en-US"/>
          </a:p>
          <a:p>
            <a:pPr marL="171450" indent="-171450">
              <a:buFont typeface="Arial" panose="020B0604020202020204" pitchFamily="34" charset="0"/>
              <a:buChar char="•"/>
            </a:pPr>
            <a:r>
              <a:rPr lang="en-US"/>
              <a:t>Progression Many of our students choose to progress to higher education, studying foundation degrees with us here at the College and going to universities around the country</a:t>
            </a:r>
          </a:p>
          <a:p>
            <a:pPr marL="0" indent="0">
              <a:buFont typeface="Arial" panose="020B0604020202020204" pitchFamily="34" charset="0"/>
              <a:buNone/>
            </a:pPr>
            <a:endParaRPr lang="en-US"/>
          </a:p>
          <a:p>
            <a:pPr marL="171450" indent="-171450">
              <a:buFont typeface="Arial" panose="020B0604020202020204" pitchFamily="34" charset="0"/>
              <a:buChar char="•"/>
            </a:pPr>
            <a:r>
              <a:rPr lang="en-US"/>
              <a:t>Student support is important to us. Students have access to Personal Learning Coaches who offer advice and encouragement to students, access to careers and funding advisors, trained counsellors</a:t>
            </a:r>
          </a:p>
          <a:p>
            <a:pPr marL="0" indent="0">
              <a:buFont typeface="Arial" panose="020B0604020202020204" pitchFamily="34" charset="0"/>
              <a:buNone/>
            </a:pPr>
            <a:endParaRPr lang="en-US"/>
          </a:p>
          <a:p>
            <a:pPr marL="171450" indent="-171450">
              <a:buFont typeface="Arial" panose="020B0604020202020204" pitchFamily="34" charset="0"/>
              <a:buChar char="•"/>
            </a:pPr>
            <a:r>
              <a:rPr lang="en-US"/>
              <a:t>Students Union offer you informal one-to-one support and the opportunity to get involved in a range of College Activities and Voluntary Work. The SU Extra Card, from the Students' Union, can get you great discounts at some of your </a:t>
            </a:r>
            <a:r>
              <a:rPr lang="en-US" err="1"/>
              <a:t>favourite</a:t>
            </a:r>
            <a:r>
              <a:rPr lang="en-US"/>
              <a:t> shops and restaurants.</a:t>
            </a:r>
          </a:p>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B707BD0-0319-7248-9F22-029488DC0A3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2247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14</a:t>
            </a:fld>
            <a:endParaRPr lang="en-US"/>
          </a:p>
        </p:txBody>
      </p:sp>
    </p:spTree>
    <p:extLst>
      <p:ext uri="{BB962C8B-B14F-4D97-AF65-F5344CB8AC3E}">
        <p14:creationId xmlns:p14="http://schemas.microsoft.com/office/powerpoint/2010/main" val="37551129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16</a:t>
            </a:fld>
            <a:endParaRPr lang="en-US"/>
          </a:p>
        </p:txBody>
      </p:sp>
    </p:spTree>
    <p:extLst>
      <p:ext uri="{BB962C8B-B14F-4D97-AF65-F5344CB8AC3E}">
        <p14:creationId xmlns:p14="http://schemas.microsoft.com/office/powerpoint/2010/main" val="30896178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17</a:t>
            </a:fld>
            <a:endParaRPr lang="en-US"/>
          </a:p>
        </p:txBody>
      </p:sp>
    </p:spTree>
    <p:extLst>
      <p:ext uri="{BB962C8B-B14F-4D97-AF65-F5344CB8AC3E}">
        <p14:creationId xmlns:p14="http://schemas.microsoft.com/office/powerpoint/2010/main" val="10307958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238937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3EF8F071-7A91-D345-96A5-1673F72D07BE}" type="datetimeFigureOut">
              <a:rPr lang="en-US" smtClean="0"/>
              <a:t>6/22/2026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295498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936011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432884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569116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889015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6745FAB2-F877-3542-B0ED-EC03D262A48D}"/>
              </a:ext>
            </a:extLst>
          </p:cNvPr>
          <p:cNvSpPr>
            <a:spLocks noGrp="1"/>
          </p:cNvSpPr>
          <p:nvPr>
            <p:ph type="pic" sz="quarter" idx="15"/>
          </p:nvPr>
        </p:nvSpPr>
        <p:spPr>
          <a:xfrm>
            <a:off x="6460574" y="914952"/>
            <a:ext cx="5346700" cy="2374900"/>
          </a:xfrm>
        </p:spPr>
        <p:txBody>
          <a:bodyPr/>
          <a:lstStyle/>
          <a:p>
            <a:endParaRPr lang="en-US"/>
          </a:p>
        </p:txBody>
      </p:sp>
      <p:sp>
        <p:nvSpPr>
          <p:cNvPr id="11" name="Picture Placeholder 9">
            <a:extLst>
              <a:ext uri="{FF2B5EF4-FFF2-40B4-BE49-F238E27FC236}">
                <a16:creationId xmlns:a16="http://schemas.microsoft.com/office/drawing/2014/main" id="{7F9A03F6-06ED-8145-A4EC-5D33CA2BB397}"/>
              </a:ext>
            </a:extLst>
          </p:cNvPr>
          <p:cNvSpPr>
            <a:spLocks noGrp="1"/>
          </p:cNvSpPr>
          <p:nvPr>
            <p:ph type="pic" sz="quarter" idx="16"/>
          </p:nvPr>
        </p:nvSpPr>
        <p:spPr>
          <a:xfrm>
            <a:off x="6460574" y="3548821"/>
            <a:ext cx="5346700" cy="2374900"/>
          </a:xfrm>
        </p:spPr>
        <p:txBody>
          <a:bodyPr/>
          <a:lstStyle/>
          <a:p>
            <a:endParaRPr lang="en-US"/>
          </a:p>
        </p:txBody>
      </p:sp>
    </p:spTree>
    <p:extLst>
      <p:ext uri="{BB962C8B-B14F-4D97-AF65-F5344CB8AC3E}">
        <p14:creationId xmlns:p14="http://schemas.microsoft.com/office/powerpoint/2010/main" val="36467768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3EF8F071-7A91-D345-96A5-1673F72D07BE}" type="datetimeFigureOut">
              <a:rPr lang="en-US" smtClean="0"/>
              <a:t>6/22/2026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6602698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3EF8F071-7A91-D345-96A5-1673F72D07BE}" type="datetimeFigureOut">
              <a:rPr lang="en-US" smtClean="0"/>
              <a:t>6/22/2026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6034400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3EF8F071-7A91-D345-96A5-1673F72D07BE}" type="datetimeFigureOut">
              <a:rPr lang="en-US" smtClean="0"/>
              <a:t>6/22/2026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2685261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F8F071-7A91-D345-96A5-1673F72D07BE}" type="datetimeFigureOut">
              <a:rPr lang="en-US" smtClean="0"/>
              <a:t>6/22/2026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958429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3EF8F071-7A91-D345-96A5-1673F72D07BE}" type="datetimeFigureOut">
              <a:rPr lang="en-US" smtClean="0"/>
              <a:t>6/22/2026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431318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F8F071-7A91-D345-96A5-1673F72D07BE}" type="datetimeFigureOut">
              <a:rPr lang="en-US" smtClean="0"/>
              <a:t>6/22/2026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EFB4C1-139D-2947-9CFB-DDF77CB62505}" type="slidenum">
              <a:rPr lang="en-US" smtClean="0"/>
              <a:t>‹#›</a:t>
            </a:fld>
            <a:endParaRPr lang="en-US"/>
          </a:p>
        </p:txBody>
      </p:sp>
    </p:spTree>
    <p:extLst>
      <p:ext uri="{BB962C8B-B14F-4D97-AF65-F5344CB8AC3E}">
        <p14:creationId xmlns:p14="http://schemas.microsoft.com/office/powerpoint/2010/main" val="222600911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84"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Lst>
  <p:txStyles>
    <p:titleStyle>
      <a:lvl1pPr algn="l" defTabSz="914400" rtl="0" eaLnBrk="1" latinLnBrk="0" hangingPunct="1">
        <a:lnSpc>
          <a:spcPct val="90000"/>
        </a:lnSpc>
        <a:spcBef>
          <a:spcPct val="0"/>
        </a:spcBef>
        <a:buNone/>
        <a:defRPr sz="4400" kern="1200">
          <a:solidFill>
            <a:schemeClr val="tx1"/>
          </a:solidFill>
          <a:latin typeface="Poppins" pitchFamily="2" charset="77"/>
          <a:ea typeface="+mj-ea"/>
          <a:cs typeface="Poppins" pitchFamily="2" charset="77"/>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Source Sans Pro" panose="020B0503030403020204" pitchFamily="34" charset="0"/>
          <a:ea typeface="Source Sans Pro" panose="020B05030304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Source Sans Pro" panose="020B0503030403020204" pitchFamily="34" charset="0"/>
          <a:ea typeface="Source Sans Pro" panose="020B0503030403020204" pitchFamily="34"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Source Sans Pro" panose="020B0503030403020204" pitchFamily="34" charset="0"/>
          <a:ea typeface="Source Sans Pro" panose="020B050303040302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Source Sans Pro" panose="020B0503030403020204" pitchFamily="34" charset="0"/>
          <a:ea typeface="Source Sans Pro" panose="020B050303040302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Source Sans Pro" panose="020B0503030403020204" pitchFamily="34" charset="0"/>
          <a:ea typeface="Source Sans Pro" panose="020B050303040302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hyperlink" Target="mailto:AIdan.Batey@newdur.ac.uk" TargetMode="External"/><Relationship Id="rId5" Type="http://schemas.openxmlformats.org/officeDocument/2006/relationships/hyperlink" Target="mailto:Helen.Griffin@newdur.ac.uk" TargetMode="Externa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mailto:Bozena.Stansfield@newdur.ac.uk" TargetMode="External"/><Relationship Id="rId3" Type="http://schemas.openxmlformats.org/officeDocument/2006/relationships/hyperlink" Target="mailto:Bobby.kang@newdur.ac.uk" TargetMode="External"/><Relationship Id="rId7" Type="http://schemas.openxmlformats.org/officeDocument/2006/relationships/hyperlink" Target="mailto:Michelle.Taylor@newdur.ac.uk" TargetMode="External"/><Relationship Id="rId2" Type="http://schemas.openxmlformats.org/officeDocument/2006/relationships/image" Target="../media/image10.jpeg"/><Relationship Id="rId1" Type="http://schemas.openxmlformats.org/officeDocument/2006/relationships/slideLayout" Target="../slideLayouts/slideLayout1.xml"/><Relationship Id="rId6" Type="http://schemas.openxmlformats.org/officeDocument/2006/relationships/hyperlink" Target="mailto:Philip.Fenwick@newdur.ac.uk" TargetMode="External"/><Relationship Id="rId5" Type="http://schemas.openxmlformats.org/officeDocument/2006/relationships/hyperlink" Target="mailto:Jayson.Teneur@newdur.ac.uk" TargetMode="External"/><Relationship Id="rId4" Type="http://schemas.openxmlformats.org/officeDocument/2006/relationships/hyperlink" Target="mailto:Adrian.Dalzell@newdur.ac.uk" TargetMode="External"/><Relationship Id="rId9" Type="http://schemas.openxmlformats.org/officeDocument/2006/relationships/hyperlink" Target="mailto:Mary.Summerson@newdur.ac.uk"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ark, person, sitting, street&#10;&#10;Description automatically generated">
            <a:extLst>
              <a:ext uri="{FF2B5EF4-FFF2-40B4-BE49-F238E27FC236}">
                <a16:creationId xmlns:a16="http://schemas.microsoft.com/office/drawing/2014/main" id="{2A9147AD-69D2-5940-912D-DCA15A9C1E22}"/>
              </a:ext>
            </a:extLst>
          </p:cNvPr>
          <p:cNvPicPr>
            <a:picLocks noChangeAspect="1"/>
          </p:cNvPicPr>
          <p:nvPr/>
        </p:nvPicPr>
        <p:blipFill>
          <a:blip r:embed="rId2"/>
          <a:stretch>
            <a:fill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62456" y="2328850"/>
            <a:ext cx="5801710" cy="2123658"/>
          </a:xfrm>
          <a:prstGeom prst="rect">
            <a:avLst/>
          </a:prstGeom>
          <a:noFill/>
        </p:spPr>
        <p:txBody>
          <a:bodyPr wrap="square" rtlCol="0">
            <a:spAutoFit/>
          </a:bodyPr>
          <a:lstStyle/>
          <a:p>
            <a:r>
              <a:rPr kumimoji="0" lang="en-GB" sz="6600" b="1" i="0" u="none" strike="noStrike" kern="1200" cap="none" spc="0" normalizeH="0" baseline="0" noProof="0">
                <a:ln>
                  <a:noFill/>
                </a:ln>
                <a:solidFill>
                  <a:prstClr val="white"/>
                </a:solidFill>
                <a:effectLst/>
                <a:uLnTx/>
                <a:uFillTx/>
                <a:latin typeface="Calibri" panose="020F0502020204030204"/>
                <a:ea typeface="+mn-ea"/>
                <a:cs typeface="+mn-cs"/>
              </a:rPr>
              <a:t>NCD Get Ready</a:t>
            </a:r>
          </a:p>
          <a:p>
            <a:r>
              <a:rPr kumimoji="0" lang="en-GB" sz="6600" b="1" i="0" u="none" strike="noStrike" kern="1200" cap="none" spc="0" normalizeH="0" baseline="0" noProof="0">
                <a:ln>
                  <a:noFill/>
                </a:ln>
                <a:solidFill>
                  <a:prstClr val="white"/>
                </a:solidFill>
                <a:effectLst/>
                <a:uLnTx/>
                <a:uFillTx/>
                <a:latin typeface="Calibri" panose="020F0502020204030204"/>
                <a:ea typeface="+mn-ea"/>
                <a:cs typeface="+mn-cs"/>
              </a:rPr>
              <a:t>IT &amp; Computing</a:t>
            </a:r>
          </a:p>
        </p:txBody>
      </p:sp>
    </p:spTree>
    <p:extLst>
      <p:ext uri="{BB962C8B-B14F-4D97-AF65-F5344CB8AC3E}">
        <p14:creationId xmlns:p14="http://schemas.microsoft.com/office/powerpoint/2010/main" val="1434232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8546214-1E47-4924-CF68-0DCD79C0E689}"/>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14805221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13C3587-5952-1B0C-6C19-8734865926EA}"/>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9225000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F40FF1E-F94C-BF84-C52B-F54CEE62EC1A}"/>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3269723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10;&#10;Description automatically generated">
            <a:extLst>
              <a:ext uri="{FF2B5EF4-FFF2-40B4-BE49-F238E27FC236}">
                <a16:creationId xmlns:a16="http://schemas.microsoft.com/office/drawing/2014/main" id="{ABBBB84A-5077-354E-8FD6-AE0D7E3B5160}"/>
              </a:ext>
            </a:extLst>
          </p:cNvPr>
          <p:cNvPicPr>
            <a:picLocks noChangeAspect="1"/>
          </p:cNvPicPr>
          <p:nvPr/>
        </p:nvPicPr>
        <p:blipFill>
          <a:blip r:embed="rId3"/>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8A6A6E4D-2D7A-405E-A71F-135C65572FB3}"/>
              </a:ext>
            </a:extLst>
          </p:cNvPr>
          <p:cNvSpPr txBox="1"/>
          <p:nvPr/>
        </p:nvSpPr>
        <p:spPr>
          <a:xfrm>
            <a:off x="560286" y="423165"/>
            <a:ext cx="6331116" cy="923330"/>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5400" b="1" i="1" u="none" strike="noStrike" kern="1200" cap="none" spc="0" normalizeH="0" baseline="0" noProof="0">
                <a:ln>
                  <a:noFill/>
                </a:ln>
                <a:solidFill>
                  <a:srgbClr val="EA6752"/>
                </a:solidFill>
                <a:effectLst/>
                <a:uLnTx/>
                <a:uFillTx/>
                <a:latin typeface="Poppins"/>
                <a:ea typeface="+mn-ea"/>
                <a:cs typeface="Poppins" pitchFamily="2" charset="77"/>
              </a:rPr>
              <a:t>Expectations</a:t>
            </a:r>
            <a:endParaRPr kumimoji="0" lang="en-US" sz="3600" b="1" i="1" u="none" strike="noStrike" kern="1200" cap="none" spc="0" normalizeH="0" baseline="0" noProof="0">
              <a:ln>
                <a:noFill/>
              </a:ln>
              <a:solidFill>
                <a:srgbClr val="EA6752"/>
              </a:solidFill>
              <a:effectLst/>
              <a:uLnTx/>
              <a:uFillTx/>
              <a:latin typeface="Poppins"/>
              <a:ea typeface="+mn-ea"/>
              <a:cs typeface="Poppins" pitchFamily="2" charset="77"/>
            </a:endParaRPr>
          </a:p>
        </p:txBody>
      </p:sp>
      <p:sp>
        <p:nvSpPr>
          <p:cNvPr id="6" name="Rectangle 5">
            <a:extLst>
              <a:ext uri="{FF2B5EF4-FFF2-40B4-BE49-F238E27FC236}">
                <a16:creationId xmlns:a16="http://schemas.microsoft.com/office/drawing/2014/main" id="{EC37FD61-5645-4CB5-9814-A2AACD4AA32F}"/>
              </a:ext>
            </a:extLst>
          </p:cNvPr>
          <p:cNvSpPr/>
          <p:nvPr/>
        </p:nvSpPr>
        <p:spPr>
          <a:xfrm>
            <a:off x="517115" y="1346495"/>
            <a:ext cx="7980499" cy="4811702"/>
          </a:xfrm>
          <a:prstGeom prst="rect">
            <a:avLst/>
          </a:prstGeom>
        </p:spPr>
        <p:txBody>
          <a:bodyPr wrap="square">
            <a:spAutoFit/>
          </a:bodyPr>
          <a:lstStyle/>
          <a:p>
            <a:pPr>
              <a:lnSpc>
                <a:spcPct val="150000"/>
              </a:lnSpc>
              <a:spcAft>
                <a:spcPts val="600"/>
              </a:spcAft>
              <a:buClr>
                <a:srgbClr val="D15559"/>
              </a:buClr>
            </a:pPr>
            <a:r>
              <a:rPr lang="en-US" sz="1600" b="1" spc="-150">
                <a:solidFill>
                  <a:srgbClr val="2A7DE1"/>
                </a:solidFill>
                <a:latin typeface="Poppins SemiBold" pitchFamily="2" charset="77"/>
                <a:ea typeface="Source Sans Pro" panose="020B0503030403020204" pitchFamily="34" charset="0"/>
                <a:cs typeface="Poppins SemiBold" pitchFamily="2" charset="77"/>
              </a:rPr>
              <a:t>&gt;&gt;</a:t>
            </a:r>
            <a:r>
              <a:rPr lang="en-US" sz="1600" b="1">
                <a:solidFill>
                  <a:srgbClr val="2A7DE1"/>
                </a:solidFill>
                <a:latin typeface="Poppins SemiBold" pitchFamily="2" charset="77"/>
                <a:ea typeface="Source Sans Pro" panose="020B0503030403020204" pitchFamily="34" charset="0"/>
                <a:cs typeface="Poppins SemiBold" pitchFamily="2" charset="77"/>
              </a:rPr>
              <a:t> </a:t>
            </a:r>
            <a:r>
              <a:rPr lang="en-US" sz="1600">
                <a:latin typeface="Source Sans Pro" panose="020B0503030403020204" pitchFamily="34" charset="0"/>
                <a:ea typeface="Source Sans Pro" panose="020B0503030403020204" pitchFamily="34" charset="0"/>
                <a:cs typeface="Poppins SemiBold" pitchFamily="2" charset="77"/>
              </a:rPr>
              <a:t>You attend College regularly and have high attendance</a:t>
            </a:r>
          </a:p>
          <a:p>
            <a:pPr>
              <a:lnSpc>
                <a:spcPct val="150000"/>
              </a:lnSpc>
              <a:spcAft>
                <a:spcPts val="600"/>
              </a:spcAft>
              <a:buClr>
                <a:srgbClr val="D15559"/>
              </a:buClr>
            </a:pPr>
            <a:r>
              <a:rPr lang="en-US" sz="1600" b="1" spc="-150">
                <a:solidFill>
                  <a:srgbClr val="2A7DE1"/>
                </a:solidFill>
                <a:latin typeface="Poppins SemiBold" pitchFamily="2" charset="77"/>
                <a:ea typeface="Source Sans Pro" panose="020B0503030403020204" pitchFamily="34" charset="0"/>
                <a:cs typeface="Poppins SemiBold" pitchFamily="2" charset="77"/>
              </a:rPr>
              <a:t>&gt;&gt;</a:t>
            </a:r>
            <a:r>
              <a:rPr lang="en-US" sz="1600" b="1">
                <a:solidFill>
                  <a:srgbClr val="2A7DE1"/>
                </a:solidFill>
                <a:latin typeface="Poppins SemiBold" pitchFamily="2" charset="77"/>
                <a:ea typeface="Source Sans Pro" panose="020B0503030403020204" pitchFamily="34" charset="0"/>
                <a:cs typeface="Poppins SemiBold" pitchFamily="2" charset="77"/>
              </a:rPr>
              <a:t> </a:t>
            </a:r>
            <a:r>
              <a:rPr lang="en-US" sz="1600">
                <a:latin typeface="Source Sans Pro" panose="020B0503030403020204" pitchFamily="34" charset="0"/>
                <a:ea typeface="Source Sans Pro" panose="020B0503030403020204" pitchFamily="34" charset="0"/>
                <a:cs typeface="Poppins SemiBold" pitchFamily="2" charset="77"/>
              </a:rPr>
              <a:t>You are polite and respectful to each other and members of the College and wider community</a:t>
            </a:r>
          </a:p>
          <a:p>
            <a:pPr>
              <a:lnSpc>
                <a:spcPct val="150000"/>
              </a:lnSpc>
              <a:spcAft>
                <a:spcPts val="600"/>
              </a:spcAft>
              <a:buClr>
                <a:srgbClr val="D15559"/>
              </a:buClr>
            </a:pPr>
            <a:r>
              <a:rPr lang="en-US" sz="1600" b="1" spc="-150">
                <a:solidFill>
                  <a:srgbClr val="2A7DE1"/>
                </a:solidFill>
                <a:latin typeface="Poppins SemiBold" pitchFamily="2" charset="77"/>
                <a:ea typeface="Source Sans Pro" panose="020B0503030403020204" pitchFamily="34" charset="0"/>
                <a:cs typeface="Poppins SemiBold" pitchFamily="2" charset="77"/>
              </a:rPr>
              <a:t>&gt;&gt;</a:t>
            </a:r>
            <a:r>
              <a:rPr lang="en-US" sz="1600" b="1">
                <a:solidFill>
                  <a:srgbClr val="2A7DE1"/>
                </a:solidFill>
                <a:latin typeface="Poppins SemiBold" pitchFamily="2" charset="77"/>
                <a:ea typeface="Source Sans Pro" panose="020B0503030403020204" pitchFamily="34" charset="0"/>
                <a:cs typeface="Poppins SemiBold" pitchFamily="2" charset="77"/>
              </a:rPr>
              <a:t> </a:t>
            </a:r>
            <a:r>
              <a:rPr lang="en-US" sz="1600">
                <a:latin typeface="Source Sans Pro" panose="020B0503030403020204" pitchFamily="34" charset="0"/>
                <a:ea typeface="Source Sans Pro" panose="020B0503030403020204" pitchFamily="34" charset="0"/>
                <a:cs typeface="Poppins SemiBold" pitchFamily="2" charset="77"/>
              </a:rPr>
              <a:t>You take pride in your work and have a positive attitude</a:t>
            </a:r>
          </a:p>
          <a:p>
            <a:pPr>
              <a:lnSpc>
                <a:spcPct val="150000"/>
              </a:lnSpc>
              <a:spcAft>
                <a:spcPts val="600"/>
              </a:spcAft>
              <a:buClr>
                <a:srgbClr val="D15559"/>
              </a:buClr>
            </a:pPr>
            <a:r>
              <a:rPr lang="en-US" sz="1600" b="1" spc="-150">
                <a:solidFill>
                  <a:srgbClr val="2A7DE1"/>
                </a:solidFill>
                <a:latin typeface="Poppins SemiBold" pitchFamily="2" charset="77"/>
                <a:ea typeface="Source Sans Pro" panose="020B0503030403020204" pitchFamily="34" charset="0"/>
                <a:cs typeface="Poppins SemiBold" pitchFamily="2" charset="77"/>
              </a:rPr>
              <a:t>&gt;&gt;</a:t>
            </a:r>
            <a:r>
              <a:rPr lang="en-US" sz="1600" b="1">
                <a:solidFill>
                  <a:srgbClr val="2A7DE1"/>
                </a:solidFill>
                <a:latin typeface="Poppins SemiBold" pitchFamily="2" charset="77"/>
                <a:ea typeface="Source Sans Pro" panose="020B0503030403020204" pitchFamily="34" charset="0"/>
                <a:cs typeface="Poppins SemiBold" pitchFamily="2" charset="77"/>
              </a:rPr>
              <a:t> </a:t>
            </a:r>
            <a:r>
              <a:rPr lang="en-US" sz="1600">
                <a:latin typeface="Source Sans Pro" panose="020B0503030403020204" pitchFamily="34" charset="0"/>
                <a:ea typeface="Source Sans Pro" panose="020B0503030403020204" pitchFamily="34" charset="0"/>
                <a:cs typeface="Poppins SemiBold" pitchFamily="2" charset="77"/>
              </a:rPr>
              <a:t>You only smoke or use e-cigarettes in the designated areas</a:t>
            </a:r>
          </a:p>
          <a:p>
            <a:pPr>
              <a:lnSpc>
                <a:spcPct val="150000"/>
              </a:lnSpc>
              <a:spcAft>
                <a:spcPts val="600"/>
              </a:spcAft>
              <a:buClr>
                <a:srgbClr val="D15559"/>
              </a:buClr>
            </a:pPr>
            <a:r>
              <a:rPr lang="en-US" sz="1600" b="1" spc="-150">
                <a:solidFill>
                  <a:srgbClr val="0070C0"/>
                </a:solidFill>
                <a:latin typeface="Poppins SemiBold" pitchFamily="2" charset="77"/>
                <a:ea typeface="Source Sans Pro" panose="020B0503030403020204" pitchFamily="34" charset="0"/>
                <a:cs typeface="Poppins SemiBold" pitchFamily="2" charset="77"/>
              </a:rPr>
              <a:t>&gt;&gt;</a:t>
            </a:r>
            <a:r>
              <a:rPr lang="en-US" sz="1600" b="1">
                <a:solidFill>
                  <a:srgbClr val="0070C0"/>
                </a:solidFill>
                <a:latin typeface="Poppins SemiBold" pitchFamily="2" charset="77"/>
                <a:ea typeface="Source Sans Pro" panose="020B0503030403020204" pitchFamily="34" charset="0"/>
                <a:cs typeface="Poppins SemiBold" pitchFamily="2" charset="77"/>
              </a:rPr>
              <a:t> </a:t>
            </a:r>
            <a:r>
              <a:rPr lang="en-US" sz="1600">
                <a:latin typeface="Source Sans Pro" panose="020B0503030403020204" pitchFamily="34" charset="0"/>
                <a:ea typeface="Source Sans Pro" panose="020B0503030403020204" pitchFamily="34" charset="0"/>
                <a:cs typeface="Poppins SemiBold" pitchFamily="2" charset="77"/>
              </a:rPr>
              <a:t>You come to lessons prepared for work and meet all your deadlines</a:t>
            </a:r>
          </a:p>
          <a:p>
            <a:pPr>
              <a:lnSpc>
                <a:spcPct val="150000"/>
              </a:lnSpc>
              <a:spcAft>
                <a:spcPts val="600"/>
              </a:spcAft>
              <a:buClr>
                <a:srgbClr val="D15559"/>
              </a:buClr>
            </a:pPr>
            <a:r>
              <a:rPr lang="en-US" sz="1600" b="1" spc="-150">
                <a:solidFill>
                  <a:srgbClr val="0070C0"/>
                </a:solidFill>
                <a:latin typeface="Poppins SemiBold" pitchFamily="2" charset="77"/>
                <a:ea typeface="Source Sans Pro" panose="020B0503030403020204" pitchFamily="34" charset="0"/>
                <a:cs typeface="Poppins SemiBold" pitchFamily="2" charset="77"/>
              </a:rPr>
              <a:t>&gt;&gt;  </a:t>
            </a:r>
            <a:r>
              <a:rPr lang="en-US" sz="1600">
                <a:latin typeface="Source Sans Pro" panose="020B0503030403020204" pitchFamily="34" charset="0"/>
                <a:ea typeface="Source Sans Pro" panose="020B0503030403020204" pitchFamily="34" charset="0"/>
                <a:cs typeface="Poppins SemiBold" pitchFamily="2" charset="77"/>
              </a:rPr>
              <a:t>You help keep the College and local community clean and tidy</a:t>
            </a:r>
          </a:p>
          <a:p>
            <a:pPr>
              <a:lnSpc>
                <a:spcPct val="150000"/>
              </a:lnSpc>
              <a:spcAft>
                <a:spcPts val="600"/>
              </a:spcAft>
              <a:buClr>
                <a:srgbClr val="D15559"/>
              </a:buClr>
            </a:pPr>
            <a:r>
              <a:rPr lang="en-US" sz="1600" b="1" spc="-150">
                <a:solidFill>
                  <a:srgbClr val="0070C0"/>
                </a:solidFill>
                <a:latin typeface="Poppins SemiBold" pitchFamily="2" charset="77"/>
                <a:ea typeface="Source Sans Pro" panose="020B0503030403020204" pitchFamily="34" charset="0"/>
                <a:cs typeface="Poppins SemiBold" pitchFamily="2" charset="77"/>
              </a:rPr>
              <a:t>&gt;&gt;  </a:t>
            </a:r>
            <a:r>
              <a:rPr lang="en-US" sz="1600">
                <a:latin typeface="Source Sans Pro" panose="020B0503030403020204" pitchFamily="34" charset="0"/>
                <a:ea typeface="Source Sans Pro" panose="020B0503030403020204" pitchFamily="34" charset="0"/>
                <a:cs typeface="Poppins SemiBold" pitchFamily="2" charset="77"/>
              </a:rPr>
              <a:t>You only use mobile devices in learning sessions when directed</a:t>
            </a:r>
          </a:p>
          <a:p>
            <a:pPr>
              <a:lnSpc>
                <a:spcPct val="150000"/>
              </a:lnSpc>
              <a:spcAft>
                <a:spcPts val="600"/>
              </a:spcAft>
              <a:buClr>
                <a:srgbClr val="D15559"/>
              </a:buClr>
            </a:pPr>
            <a:r>
              <a:rPr lang="en-US" sz="1600" b="1" spc="-150">
                <a:solidFill>
                  <a:srgbClr val="0070C0"/>
                </a:solidFill>
                <a:latin typeface="Poppins SemiBold" pitchFamily="2" charset="77"/>
                <a:ea typeface="Source Sans Pro" panose="020B0503030403020204" pitchFamily="34" charset="0"/>
                <a:cs typeface="Poppins SemiBold" pitchFamily="2" charset="77"/>
              </a:rPr>
              <a:t>&gt;&gt; </a:t>
            </a:r>
            <a:r>
              <a:rPr lang="en-US" sz="1600">
                <a:latin typeface="Source Sans Pro" panose="020B0503030403020204" pitchFamily="34" charset="0"/>
                <a:ea typeface="Source Sans Pro" panose="020B0503030403020204" pitchFamily="34" charset="0"/>
                <a:cs typeface="Poppins SemiBold" pitchFamily="2" charset="77"/>
              </a:rPr>
              <a:t>You use all forms of social media in a positive way</a:t>
            </a:r>
          </a:p>
          <a:p>
            <a:pPr>
              <a:lnSpc>
                <a:spcPct val="150000"/>
              </a:lnSpc>
              <a:spcAft>
                <a:spcPts val="600"/>
              </a:spcAft>
              <a:buClr>
                <a:srgbClr val="D15559"/>
              </a:buClr>
            </a:pPr>
            <a:r>
              <a:rPr lang="en-US" sz="1600" b="1" spc="-150">
                <a:solidFill>
                  <a:srgbClr val="0070C0"/>
                </a:solidFill>
                <a:latin typeface="Poppins SemiBold" pitchFamily="2" charset="77"/>
                <a:ea typeface="Source Sans Pro" panose="020B0503030403020204" pitchFamily="34" charset="0"/>
                <a:cs typeface="Poppins SemiBold" pitchFamily="2" charset="77"/>
              </a:rPr>
              <a:t>&gt;&gt; </a:t>
            </a:r>
            <a:r>
              <a:rPr lang="en-US" sz="1600">
                <a:latin typeface="Source Sans Pro" panose="020B0503030403020204" pitchFamily="34" charset="0"/>
                <a:ea typeface="Source Sans Pro" panose="020B0503030403020204" pitchFamily="34" charset="0"/>
                <a:cs typeface="Poppins SemiBold" pitchFamily="2" charset="77"/>
              </a:rPr>
              <a:t>You take pride in your work and have a positive attitude</a:t>
            </a:r>
          </a:p>
          <a:p>
            <a:pPr>
              <a:lnSpc>
                <a:spcPct val="150000"/>
              </a:lnSpc>
              <a:spcAft>
                <a:spcPts val="600"/>
              </a:spcAft>
              <a:buClr>
                <a:srgbClr val="D15559"/>
              </a:buClr>
            </a:pPr>
            <a:r>
              <a:rPr lang="en-US" sz="1600" b="1" spc="-150">
                <a:solidFill>
                  <a:srgbClr val="0070C0"/>
                </a:solidFill>
                <a:latin typeface="Poppins SemiBold" pitchFamily="2" charset="77"/>
                <a:ea typeface="Source Sans Pro" panose="020B0503030403020204" pitchFamily="34" charset="0"/>
                <a:cs typeface="Poppins SemiBold" pitchFamily="2" charset="77"/>
              </a:rPr>
              <a:t> The College has a zero tolerance with regards to bullying and drugs</a:t>
            </a:r>
            <a:endParaRPr lang="en-US" sz="1600">
              <a:latin typeface="Source Sans Pro" panose="020B0503030403020204" pitchFamily="34" charset="0"/>
              <a:ea typeface="Source Sans Pro" panose="020B0503030403020204" pitchFamily="34" charset="0"/>
              <a:cs typeface="Poppins SemiBold" pitchFamily="2" charset="77"/>
            </a:endParaRPr>
          </a:p>
        </p:txBody>
      </p:sp>
    </p:spTree>
    <p:extLst>
      <p:ext uri="{BB962C8B-B14F-4D97-AF65-F5344CB8AC3E}">
        <p14:creationId xmlns:p14="http://schemas.microsoft.com/office/powerpoint/2010/main" val="574106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FC18306-4235-71AE-3F54-8990D9AD04BB}"/>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4970642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B8BDD60-79A1-E144-9A45-F310AA454576}"/>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icture containing text&#10;&#10;Description automatically generated">
            <a:extLst>
              <a:ext uri="{FF2B5EF4-FFF2-40B4-BE49-F238E27FC236}">
                <a16:creationId xmlns:a16="http://schemas.microsoft.com/office/drawing/2014/main" id="{DC8ECB39-64C7-B945-82EF-75C5AE936785}"/>
              </a:ext>
            </a:extLst>
          </p:cNvPr>
          <p:cNvPicPr>
            <a:picLocks noChangeAspect="1"/>
          </p:cNvPicPr>
          <p:nvPr/>
        </p:nvPicPr>
        <p:blipFill>
          <a:blip r:embed="rId2"/>
          <a:stretch>
            <a:fillRect/>
          </a:stretch>
        </p:blipFill>
        <p:spPr>
          <a:xfrm>
            <a:off x="5639" y="0"/>
            <a:ext cx="12180722"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73660" y="481441"/>
            <a:ext cx="9602495" cy="1015663"/>
          </a:xfrm>
          <a:prstGeom prst="rect">
            <a:avLst/>
          </a:prstGeom>
          <a:noFill/>
        </p:spPr>
        <p:txBody>
          <a:bodyPr wrap="square" rtlCol="0">
            <a:spAutoFit/>
          </a:bodyPr>
          <a:lstStyle/>
          <a:p>
            <a:r>
              <a:rPr lang="en-US" sz="6000" b="1">
                <a:solidFill>
                  <a:schemeClr val="bg1"/>
                </a:solidFill>
                <a:latin typeface="Poppins SemiBold" pitchFamily="2" charset="77"/>
                <a:cs typeface="Poppins SemiBold" pitchFamily="2" charset="77"/>
              </a:rPr>
              <a:t>Personal Development </a:t>
            </a:r>
          </a:p>
        </p:txBody>
      </p:sp>
      <p:sp>
        <p:nvSpPr>
          <p:cNvPr id="2" name="TextBox 1">
            <a:extLst>
              <a:ext uri="{FF2B5EF4-FFF2-40B4-BE49-F238E27FC236}">
                <a16:creationId xmlns:a16="http://schemas.microsoft.com/office/drawing/2014/main" id="{C1629888-31CC-4333-8255-1C5194916E59}"/>
              </a:ext>
            </a:extLst>
          </p:cNvPr>
          <p:cNvSpPr txBox="1"/>
          <p:nvPr/>
        </p:nvSpPr>
        <p:spPr>
          <a:xfrm>
            <a:off x="629149" y="1998571"/>
            <a:ext cx="10752024" cy="3477875"/>
          </a:xfrm>
          <a:prstGeom prst="rect">
            <a:avLst/>
          </a:prstGeom>
          <a:noFill/>
        </p:spPr>
        <p:txBody>
          <a:bodyPr wrap="square" lIns="91440" tIns="45720" rIns="91440" bIns="45720" rtlCol="0" anchor="t">
            <a:spAutoFit/>
          </a:bodyPr>
          <a:lstStyle/>
          <a:p>
            <a:r>
              <a:rPr lang="en-US" sz="2000" b="1">
                <a:solidFill>
                  <a:schemeClr val="bg1"/>
                </a:solidFill>
              </a:rPr>
              <a:t>Your Study Programme consists of 1.5hrs of Personal Development per week. This is an essential part of your Study Programme which will help you develop essential life skills. These include:</a:t>
            </a:r>
            <a:endParaRPr lang="en-GB" sz="2000" b="1">
              <a:solidFill>
                <a:schemeClr val="bg1"/>
              </a:solidFill>
            </a:endParaRPr>
          </a:p>
          <a:p>
            <a:endParaRPr lang="en-US" sz="2000">
              <a:solidFill>
                <a:schemeClr val="bg1"/>
              </a:solidFill>
              <a:ea typeface="Calibri"/>
              <a:cs typeface="Calibri"/>
            </a:endParaRPr>
          </a:p>
          <a:p>
            <a:r>
              <a:rPr lang="en-US" sz="2000">
                <a:solidFill>
                  <a:schemeClr val="bg1"/>
                </a:solidFill>
                <a:ea typeface="Calibri"/>
                <a:cs typeface="Calibri"/>
              </a:rPr>
              <a:t>- Confidence and Resilience</a:t>
            </a:r>
          </a:p>
          <a:p>
            <a:r>
              <a:rPr lang="en-US" sz="2000">
                <a:solidFill>
                  <a:schemeClr val="bg1"/>
                </a:solidFill>
                <a:ea typeface="Calibri"/>
                <a:cs typeface="Calibri"/>
              </a:rPr>
              <a:t>- Mental wellbeing</a:t>
            </a:r>
          </a:p>
          <a:p>
            <a:r>
              <a:rPr lang="en-US" sz="2000">
                <a:solidFill>
                  <a:schemeClr val="bg1"/>
                </a:solidFill>
                <a:ea typeface="Calibri"/>
                <a:cs typeface="Calibri"/>
              </a:rPr>
              <a:t>- Relationships and consent</a:t>
            </a:r>
          </a:p>
          <a:p>
            <a:r>
              <a:rPr lang="en-US" sz="2000">
                <a:solidFill>
                  <a:schemeClr val="bg1"/>
                </a:solidFill>
                <a:ea typeface="Calibri"/>
                <a:cs typeface="Calibri"/>
              </a:rPr>
              <a:t>- Employability</a:t>
            </a:r>
          </a:p>
          <a:p>
            <a:r>
              <a:rPr lang="en-US" sz="2000">
                <a:solidFill>
                  <a:schemeClr val="bg1"/>
                </a:solidFill>
                <a:ea typeface="Calibri"/>
                <a:cs typeface="Calibri"/>
              </a:rPr>
              <a:t>- Health Lifestyles</a:t>
            </a:r>
          </a:p>
          <a:p>
            <a:r>
              <a:rPr lang="en-US" sz="2000">
                <a:solidFill>
                  <a:schemeClr val="bg1"/>
                </a:solidFill>
                <a:ea typeface="Calibri"/>
                <a:cs typeface="Calibri"/>
              </a:rPr>
              <a:t>- Equality and Diversity/ Fundamental British Values</a:t>
            </a:r>
          </a:p>
          <a:p>
            <a:r>
              <a:rPr lang="en-US" sz="2000">
                <a:solidFill>
                  <a:schemeClr val="bg1"/>
                </a:solidFill>
                <a:ea typeface="Calibri"/>
                <a:cs typeface="Calibri"/>
              </a:rPr>
              <a:t>- PREVENT</a:t>
            </a:r>
          </a:p>
          <a:p>
            <a:r>
              <a:rPr lang="en-US" sz="2000">
                <a:solidFill>
                  <a:schemeClr val="bg1"/>
                </a:solidFill>
                <a:ea typeface="Calibri"/>
                <a:cs typeface="Calibri"/>
              </a:rPr>
              <a:t>- Online Safety</a:t>
            </a:r>
          </a:p>
        </p:txBody>
      </p:sp>
    </p:spTree>
    <p:extLst>
      <p:ext uri="{BB962C8B-B14F-4D97-AF65-F5344CB8AC3E}">
        <p14:creationId xmlns:p14="http://schemas.microsoft.com/office/powerpoint/2010/main" val="15121977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D4E5DB9-4AA6-12AC-E94D-F8B7C5EA3006}"/>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29881475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31251A-9D5F-684F-BAB2-9A4BDECA9FD4}"/>
              </a:ext>
            </a:extLst>
          </p:cNvPr>
          <p:cNvSpPr/>
          <p:nvPr/>
        </p:nvSpPr>
        <p:spPr>
          <a:xfrm>
            <a:off x="0" y="-92765"/>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picture containing shape&#10;&#10;Description automatically generated">
            <a:extLst>
              <a:ext uri="{FF2B5EF4-FFF2-40B4-BE49-F238E27FC236}">
                <a16:creationId xmlns:a16="http://schemas.microsoft.com/office/drawing/2014/main" id="{A5CB9E66-C893-FE47-8802-23BE6CD99C48}"/>
              </a:ext>
            </a:extLst>
          </p:cNvPr>
          <p:cNvPicPr>
            <a:picLocks noChangeAspect="1"/>
          </p:cNvPicPr>
          <p:nvPr/>
        </p:nvPicPr>
        <p:blipFill rotWithShape="1">
          <a:blip r:embed="rId3"/>
          <a:srcRect l="85534"/>
          <a:stretch/>
        </p:blipFill>
        <p:spPr>
          <a:xfrm>
            <a:off x="10429002" y="0"/>
            <a:ext cx="1762998"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193431" y="420110"/>
            <a:ext cx="9343962" cy="584775"/>
          </a:xfrm>
          <a:prstGeom prst="rect">
            <a:avLst/>
          </a:prstGeom>
          <a:noFill/>
        </p:spPr>
        <p:txBody>
          <a:bodyPr wrap="square" lIns="91440" tIns="45720" rIns="91440" bIns="45720" rtlCol="0" anchor="t">
            <a:spAutoFit/>
          </a:bodyPr>
          <a:lstStyle/>
          <a:p>
            <a:pPr algn="r"/>
            <a:r>
              <a:rPr lang="en-US" sz="3200" b="1" i="1">
                <a:solidFill>
                  <a:srgbClr val="F5AEBF"/>
                </a:solidFill>
                <a:latin typeface="Poppins"/>
                <a:cs typeface="Poppins"/>
              </a:rPr>
              <a:t>English and Maths at New College Durham</a:t>
            </a:r>
            <a:endParaRPr lang="en-US" sz="3200" b="1" i="1">
              <a:solidFill>
                <a:srgbClr val="F5AEBF"/>
              </a:solidFill>
              <a:latin typeface="Poppins" pitchFamily="2" charset="77"/>
              <a:cs typeface="Poppins" pitchFamily="2" charset="77"/>
            </a:endParaRPr>
          </a:p>
        </p:txBody>
      </p:sp>
      <p:sp>
        <p:nvSpPr>
          <p:cNvPr id="9" name="TextBox 8">
            <a:extLst>
              <a:ext uri="{FF2B5EF4-FFF2-40B4-BE49-F238E27FC236}">
                <a16:creationId xmlns:a16="http://schemas.microsoft.com/office/drawing/2014/main" id="{0F962EE0-F775-A049-B115-103909D4783F}"/>
              </a:ext>
            </a:extLst>
          </p:cNvPr>
          <p:cNvSpPr txBox="1"/>
          <p:nvPr/>
        </p:nvSpPr>
        <p:spPr>
          <a:xfrm>
            <a:off x="5309667" y="1572252"/>
            <a:ext cx="6156679" cy="584775"/>
          </a:xfrm>
          <a:prstGeom prst="rect">
            <a:avLst/>
          </a:prstGeom>
          <a:noFill/>
        </p:spPr>
        <p:txBody>
          <a:bodyPr wrap="square" rtlCol="0">
            <a:spAutoFit/>
          </a:bodyPr>
          <a:lstStyle/>
          <a:p>
            <a:pPr marL="742950" lvl="1" indent="-285750">
              <a:buFont typeface="Arial" panose="020B0604020202020204" pitchFamily="34" charset="0"/>
              <a:buChar char="•"/>
            </a:pPr>
            <a:endParaRPr lang="en-US" sz="1600">
              <a:solidFill>
                <a:schemeClr val="bg1"/>
              </a:solidFill>
              <a:latin typeface="Source Sans Pro" panose="020B0503030403020204" pitchFamily="34" charset="0"/>
              <a:ea typeface="Source Sans Pro" panose="020B0503030403020204" pitchFamily="34" charset="0"/>
              <a:cs typeface="Poppins SemiBold" pitchFamily="2" charset="77"/>
            </a:endParaRPr>
          </a:p>
          <a:p>
            <a:endParaRPr lang="en-US" sz="1600">
              <a:solidFill>
                <a:schemeClr val="bg1"/>
              </a:solidFill>
              <a:latin typeface="Source Sans Pro" panose="020B0503030403020204" pitchFamily="34" charset="0"/>
              <a:ea typeface="Source Sans Pro" panose="020B0503030403020204" pitchFamily="34" charset="0"/>
              <a:cs typeface="Poppins SemiBold" pitchFamily="2" charset="77"/>
            </a:endParaRPr>
          </a:p>
        </p:txBody>
      </p:sp>
      <p:pic>
        <p:nvPicPr>
          <p:cNvPr id="16" name="Picture 15" descr="A person sitting in a dark room&#10;&#10;Description automatically generated">
            <a:extLst>
              <a:ext uri="{FF2B5EF4-FFF2-40B4-BE49-F238E27FC236}">
                <a16:creationId xmlns:a16="http://schemas.microsoft.com/office/drawing/2014/main" id="{C32C879A-FC5A-5F43-90C6-4D27BEE90E35}"/>
              </a:ext>
            </a:extLst>
          </p:cNvPr>
          <p:cNvPicPr>
            <a:picLocks noChangeAspect="1"/>
          </p:cNvPicPr>
          <p:nvPr/>
        </p:nvPicPr>
        <p:blipFill>
          <a:blip r:embed="rId4"/>
          <a:stretch>
            <a:fillRect/>
          </a:stretch>
        </p:blipFill>
        <p:spPr>
          <a:xfrm>
            <a:off x="-276377" y="698531"/>
            <a:ext cx="5597500" cy="6608619"/>
          </a:xfrm>
          <a:prstGeom prst="rect">
            <a:avLst/>
          </a:prstGeom>
        </p:spPr>
      </p:pic>
      <p:sp>
        <p:nvSpPr>
          <p:cNvPr id="2" name="Rectangle 1"/>
          <p:cNvSpPr/>
          <p:nvPr/>
        </p:nvSpPr>
        <p:spPr>
          <a:xfrm>
            <a:off x="5044745" y="1388932"/>
            <a:ext cx="6758608" cy="4770537"/>
          </a:xfrm>
          <a:prstGeom prst="rect">
            <a:avLst/>
          </a:prstGeom>
        </p:spPr>
        <p:txBody>
          <a:bodyPr wrap="square" lIns="91440" tIns="45720" rIns="91440" bIns="45720" anchor="t">
            <a:spAutoFit/>
          </a:bodyPr>
          <a:lstStyle/>
          <a:p>
            <a:r>
              <a:rPr lang="en-US" sz="1600">
                <a:solidFill>
                  <a:schemeClr val="bg1"/>
                </a:solidFill>
                <a:cs typeface="Calibri"/>
              </a:rPr>
              <a:t>Developing your Maths and English skills is an essential part of your life as a student and your time at New College Durham and depending on your GCSE grades at school you will follow one of three paths. </a:t>
            </a:r>
          </a:p>
          <a:p>
            <a:endParaRPr lang="en-US" sz="1600">
              <a:solidFill>
                <a:schemeClr val="bg1"/>
              </a:solidFill>
              <a:cs typeface="Calibri"/>
            </a:endParaRPr>
          </a:p>
          <a:p>
            <a:pPr marL="285750" indent="-285750">
              <a:buFont typeface="Arial"/>
              <a:buChar char="•"/>
            </a:pPr>
            <a:r>
              <a:rPr lang="en-US" sz="1600">
                <a:solidFill>
                  <a:schemeClr val="bg1"/>
                </a:solidFill>
                <a:cs typeface="Calibri"/>
              </a:rPr>
              <a:t>If you achieved a GCSE Grade 4 or above for both English and Maths, you do not need to attend Maths and English classes, these skills will be developed within your main study programme</a:t>
            </a:r>
            <a:endParaRPr lang="en-US" sz="1600">
              <a:solidFill>
                <a:schemeClr val="bg1"/>
              </a:solidFill>
              <a:ea typeface="Calibri"/>
              <a:cs typeface="Calibri"/>
            </a:endParaRPr>
          </a:p>
          <a:p>
            <a:pPr marL="285750" indent="-285750">
              <a:buFont typeface="Arial"/>
              <a:buChar char="•"/>
            </a:pPr>
            <a:endParaRPr lang="en-US" sz="1600">
              <a:solidFill>
                <a:schemeClr val="bg1"/>
              </a:solidFill>
              <a:cs typeface="Calibri"/>
            </a:endParaRPr>
          </a:p>
          <a:p>
            <a:pPr marL="285750" indent="-285750">
              <a:buFont typeface="Arial"/>
              <a:buChar char="•"/>
            </a:pPr>
            <a:r>
              <a:rPr lang="en-US" sz="1600">
                <a:solidFill>
                  <a:schemeClr val="bg1"/>
                </a:solidFill>
                <a:cs typeface="Calibri"/>
              </a:rPr>
              <a:t>If you achieved a GCSE Grade 3 you will be assigned to a GCSE Maths and/or English class, where you will continue your GCSE studies</a:t>
            </a:r>
            <a:endParaRPr lang="en-US" sz="1600">
              <a:solidFill>
                <a:schemeClr val="bg1"/>
              </a:solidFill>
              <a:ea typeface="Calibri"/>
              <a:cs typeface="Calibri"/>
            </a:endParaRPr>
          </a:p>
          <a:p>
            <a:pPr marL="285750" indent="-285750">
              <a:buFont typeface="Arial"/>
              <a:buChar char="•"/>
            </a:pPr>
            <a:endParaRPr lang="en-US" sz="1600">
              <a:solidFill>
                <a:schemeClr val="bg1"/>
              </a:solidFill>
              <a:cs typeface="Calibri"/>
            </a:endParaRPr>
          </a:p>
          <a:p>
            <a:pPr marL="285750" indent="-285750">
              <a:buFont typeface="Arial"/>
              <a:buChar char="•"/>
            </a:pPr>
            <a:r>
              <a:rPr lang="en-US" sz="1600">
                <a:solidFill>
                  <a:schemeClr val="bg1"/>
                </a:solidFill>
                <a:cs typeface="Calibri"/>
              </a:rPr>
              <a:t>If you achieved a GCSE Grade 2 or lower, you will be assigned to a Functional Skills Maths and/or English class, where you will continue to develop those skills</a:t>
            </a:r>
            <a:endParaRPr lang="en-US" sz="1600">
              <a:solidFill>
                <a:schemeClr val="bg1"/>
              </a:solidFill>
              <a:ea typeface="Calibri"/>
              <a:cs typeface="Calibri"/>
            </a:endParaRPr>
          </a:p>
          <a:p>
            <a:pPr marL="285750" indent="-285750">
              <a:buFont typeface="Arial"/>
              <a:buChar char="•"/>
            </a:pPr>
            <a:endParaRPr lang="en-US" sz="1600">
              <a:solidFill>
                <a:schemeClr val="bg1"/>
              </a:solidFill>
              <a:cs typeface="Calibri"/>
            </a:endParaRPr>
          </a:p>
          <a:p>
            <a:pPr marL="285750" indent="-285750">
              <a:buFont typeface="Arial"/>
              <a:buChar char="•"/>
            </a:pPr>
            <a:r>
              <a:rPr lang="en-US" sz="1600">
                <a:solidFill>
                  <a:schemeClr val="bg1"/>
                </a:solidFill>
                <a:cs typeface="Calibri"/>
              </a:rPr>
              <a:t>At every level, you will be supported to succeed and develop your skills, allowing you to progress in your chosen course. If you have any questions, please contact the Head of English </a:t>
            </a:r>
            <a:r>
              <a:rPr lang="en-US" sz="1600">
                <a:solidFill>
                  <a:schemeClr val="bg1"/>
                </a:solidFill>
                <a:cs typeface="Calibri"/>
                <a:hlinkClick r:id="rId5">
                  <a:extLst>
                    <a:ext uri="{A12FA001-AC4F-418D-AE19-62706E023703}">
                      <ahyp:hlinkClr xmlns:ahyp="http://schemas.microsoft.com/office/drawing/2018/hyperlinkcolor" val="tx"/>
                    </a:ext>
                  </a:extLst>
                </a:hlinkClick>
              </a:rPr>
              <a:t>Helen.Griffin@newdur.ac.uk</a:t>
            </a:r>
            <a:r>
              <a:rPr lang="en-US" sz="1600">
                <a:solidFill>
                  <a:schemeClr val="bg1"/>
                </a:solidFill>
                <a:cs typeface="Calibri"/>
              </a:rPr>
              <a:t> or the Head of Maths </a:t>
            </a:r>
            <a:r>
              <a:rPr lang="en-US" sz="1600">
                <a:solidFill>
                  <a:schemeClr val="bg1"/>
                </a:solidFill>
                <a:cs typeface="Calibri"/>
                <a:hlinkClick r:id="rId6">
                  <a:extLst>
                    <a:ext uri="{A12FA001-AC4F-418D-AE19-62706E023703}">
                      <ahyp:hlinkClr xmlns:ahyp="http://schemas.microsoft.com/office/drawing/2018/hyperlinkcolor" val="tx"/>
                    </a:ext>
                  </a:extLst>
                </a:hlinkClick>
              </a:rPr>
              <a:t>Aidan.Batey@newdur.ac.uk</a:t>
            </a:r>
            <a:r>
              <a:rPr lang="en-US" sz="1600">
                <a:solidFill>
                  <a:schemeClr val="bg1"/>
                </a:solidFill>
                <a:cs typeface="Calibri"/>
              </a:rPr>
              <a:t> who will both be happy to help. </a:t>
            </a:r>
            <a:endParaRPr lang="en-US" sz="1600">
              <a:solidFill>
                <a:schemeClr val="bg1"/>
              </a:solidFill>
              <a:ea typeface="Calibri"/>
              <a:cs typeface="Calibri"/>
            </a:endParaRPr>
          </a:p>
        </p:txBody>
      </p:sp>
    </p:spTree>
    <p:extLst>
      <p:ext uri="{BB962C8B-B14F-4D97-AF65-F5344CB8AC3E}">
        <p14:creationId xmlns:p14="http://schemas.microsoft.com/office/powerpoint/2010/main" val="32641956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BC6AC7D-7D7D-F547-A41E-836FE19764C4}"/>
              </a:ext>
            </a:extLst>
          </p:cNvPr>
          <p:cNvSpPr txBox="1"/>
          <p:nvPr/>
        </p:nvSpPr>
        <p:spPr>
          <a:xfrm>
            <a:off x="721196" y="711424"/>
            <a:ext cx="6331116" cy="1754326"/>
          </a:xfrm>
          <a:prstGeom prst="rect">
            <a:avLst/>
          </a:prstGeom>
          <a:noFill/>
        </p:spPr>
        <p:txBody>
          <a:bodyPr wrap="square" rtlCol="0">
            <a:spAutoFit/>
          </a:bodyPr>
          <a:lstStyle/>
          <a:p>
            <a:r>
              <a:rPr lang="en-US" sz="5400" b="1">
                <a:latin typeface="Poppins SemiBold" panose="00000700000000000000" pitchFamily="2" charset="0"/>
                <a:cs typeface="Poppins SemiBold" panose="00000700000000000000" pitchFamily="2" charset="0"/>
              </a:rPr>
              <a:t>Advice Support Careers (ASC)</a:t>
            </a:r>
          </a:p>
        </p:txBody>
      </p:sp>
      <p:sp>
        <p:nvSpPr>
          <p:cNvPr id="2" name="TextBox 1">
            <a:extLst>
              <a:ext uri="{FF2B5EF4-FFF2-40B4-BE49-F238E27FC236}">
                <a16:creationId xmlns:a16="http://schemas.microsoft.com/office/drawing/2014/main" id="{0D1CE9A1-C506-46F6-930A-2815ECFDB4B5}"/>
              </a:ext>
            </a:extLst>
          </p:cNvPr>
          <p:cNvSpPr txBox="1"/>
          <p:nvPr/>
        </p:nvSpPr>
        <p:spPr>
          <a:xfrm>
            <a:off x="721196" y="2593680"/>
            <a:ext cx="6743521" cy="2210990"/>
          </a:xfrm>
          <a:prstGeom prst="rect">
            <a:avLst/>
          </a:prstGeom>
          <a:noFill/>
        </p:spPr>
        <p:txBody>
          <a:bodyPr wrap="square" rtlCol="0">
            <a:spAutoFit/>
          </a:bodyPr>
          <a:lstStyle/>
          <a:p>
            <a:pPr>
              <a:lnSpc>
                <a:spcPct val="150000"/>
              </a:lnSpc>
              <a:spcAft>
                <a:spcPts val="600"/>
              </a:spcAft>
              <a:buClr>
                <a:srgbClr val="D15559"/>
              </a:buClr>
            </a:pPr>
            <a:r>
              <a:rPr lang="en-US" sz="1600" b="1" spc="-150">
                <a:solidFill>
                  <a:srgbClr val="2A7DE1"/>
                </a:solidFill>
                <a:latin typeface="Poppins SemiBold" pitchFamily="2" charset="77"/>
                <a:ea typeface="Source Sans Pro" panose="020B0503030403020204" pitchFamily="34" charset="0"/>
                <a:cs typeface="Poppins SemiBold" pitchFamily="2" charset="77"/>
              </a:rPr>
              <a:t>&gt;&gt;</a:t>
            </a:r>
            <a:r>
              <a:rPr lang="en-US" sz="1600" b="1">
                <a:solidFill>
                  <a:srgbClr val="2A7DE1"/>
                </a:solidFill>
                <a:latin typeface="Poppins SemiBold" pitchFamily="2" charset="77"/>
                <a:ea typeface="Source Sans Pro" panose="020B0503030403020204" pitchFamily="34" charset="0"/>
                <a:cs typeface="Poppins SemiBold" pitchFamily="2" charset="77"/>
              </a:rPr>
              <a:t> </a:t>
            </a:r>
            <a:r>
              <a:rPr lang="en-US" sz="1600">
                <a:latin typeface="Source Sans Pro" panose="020B0503030403020204" pitchFamily="34" charset="0"/>
                <a:ea typeface="Source Sans Pro" panose="020B0503030403020204" pitchFamily="34" charset="0"/>
                <a:cs typeface="Poppins SemiBold" pitchFamily="2" charset="77"/>
              </a:rPr>
              <a:t>Careers and Course Guidance</a:t>
            </a:r>
          </a:p>
          <a:p>
            <a:pPr>
              <a:lnSpc>
                <a:spcPct val="150000"/>
              </a:lnSpc>
              <a:spcAft>
                <a:spcPts val="600"/>
              </a:spcAft>
              <a:buClr>
                <a:srgbClr val="D15559"/>
              </a:buClr>
            </a:pPr>
            <a:r>
              <a:rPr lang="en-US" sz="1600" b="1" spc="-150">
                <a:solidFill>
                  <a:srgbClr val="0070C0"/>
                </a:solidFill>
                <a:latin typeface="Poppins SemiBold" pitchFamily="2" charset="77"/>
                <a:ea typeface="Source Sans Pro" panose="020B0503030403020204" pitchFamily="34" charset="0"/>
                <a:cs typeface="Poppins SemiBold" pitchFamily="2" charset="77"/>
              </a:rPr>
              <a:t>&gt;&gt;</a:t>
            </a:r>
            <a:r>
              <a:rPr lang="en-US" sz="1600" b="1">
                <a:solidFill>
                  <a:srgbClr val="0070C0"/>
                </a:solidFill>
                <a:latin typeface="Poppins SemiBold" pitchFamily="2" charset="77"/>
                <a:ea typeface="Source Sans Pro" panose="020B0503030403020204" pitchFamily="34" charset="0"/>
                <a:cs typeface="Poppins SemiBold" pitchFamily="2" charset="77"/>
              </a:rPr>
              <a:t> </a:t>
            </a:r>
            <a:r>
              <a:rPr lang="en-US" sz="1600">
                <a:latin typeface="Source Sans Pro" panose="020B0503030403020204" pitchFamily="34" charset="0"/>
                <a:ea typeface="Source Sans Pro" panose="020B0503030403020204" pitchFamily="34" charset="0"/>
                <a:cs typeface="Poppins SemiBold" pitchFamily="2" charset="77"/>
              </a:rPr>
              <a:t>Advice on Funding and Welfare Queries </a:t>
            </a:r>
          </a:p>
          <a:p>
            <a:pPr>
              <a:lnSpc>
                <a:spcPct val="150000"/>
              </a:lnSpc>
              <a:spcAft>
                <a:spcPts val="600"/>
              </a:spcAft>
              <a:buClr>
                <a:srgbClr val="D15559"/>
              </a:buClr>
            </a:pPr>
            <a:r>
              <a:rPr lang="en-US" sz="1600" b="1" spc="-150">
                <a:solidFill>
                  <a:srgbClr val="0070C0"/>
                </a:solidFill>
                <a:latin typeface="Poppins SemiBold" pitchFamily="2" charset="77"/>
                <a:ea typeface="Source Sans Pro" panose="020B0503030403020204" pitchFamily="34" charset="0"/>
                <a:cs typeface="Poppins SemiBold" pitchFamily="2" charset="77"/>
              </a:rPr>
              <a:t>&gt;&gt;</a:t>
            </a:r>
            <a:r>
              <a:rPr lang="en-US" sz="1600" b="1">
                <a:solidFill>
                  <a:srgbClr val="0070C0"/>
                </a:solidFill>
                <a:latin typeface="Poppins SemiBold" pitchFamily="2" charset="77"/>
                <a:ea typeface="Source Sans Pro" panose="020B0503030403020204" pitchFamily="34" charset="0"/>
                <a:cs typeface="Poppins SemiBold" pitchFamily="2" charset="77"/>
              </a:rPr>
              <a:t> </a:t>
            </a:r>
            <a:r>
              <a:rPr lang="en-US" sz="1600">
                <a:latin typeface="Source Sans Pro" panose="020B0503030403020204" pitchFamily="34" charset="0"/>
                <a:ea typeface="Source Sans Pro" panose="020B0503030403020204" pitchFamily="34" charset="0"/>
                <a:cs typeface="Poppins SemiBold" pitchFamily="2" charset="77"/>
              </a:rPr>
              <a:t>Support through Personal Counsellors and Learner Development </a:t>
            </a:r>
          </a:p>
          <a:p>
            <a:pPr>
              <a:lnSpc>
                <a:spcPct val="150000"/>
              </a:lnSpc>
              <a:spcAft>
                <a:spcPts val="600"/>
              </a:spcAft>
              <a:buClr>
                <a:srgbClr val="D15559"/>
              </a:buClr>
            </a:pPr>
            <a:r>
              <a:rPr lang="en-US" sz="1600" b="1" spc="-150">
                <a:solidFill>
                  <a:srgbClr val="0070C0"/>
                </a:solidFill>
                <a:latin typeface="Poppins SemiBold" pitchFamily="2" charset="77"/>
                <a:ea typeface="Source Sans Pro" panose="020B0503030403020204" pitchFamily="34" charset="0"/>
                <a:cs typeface="Poppins SemiBold" pitchFamily="2" charset="77"/>
              </a:rPr>
              <a:t>&gt;&gt;</a:t>
            </a:r>
            <a:r>
              <a:rPr lang="en-US" sz="1600" b="1">
                <a:solidFill>
                  <a:srgbClr val="0070C0"/>
                </a:solidFill>
                <a:latin typeface="Poppins SemiBold" pitchFamily="2" charset="77"/>
                <a:ea typeface="Source Sans Pro" panose="020B0503030403020204" pitchFamily="34" charset="0"/>
                <a:cs typeface="Poppins SemiBold" pitchFamily="2" charset="77"/>
              </a:rPr>
              <a:t> </a:t>
            </a:r>
            <a:r>
              <a:rPr lang="en-US" sz="1600">
                <a:latin typeface="Source Sans Pro" panose="020B0503030403020204" pitchFamily="34" charset="0"/>
                <a:ea typeface="Source Sans Pro" panose="020B0503030403020204" pitchFamily="34" charset="0"/>
                <a:cs typeface="Poppins SemiBold" pitchFamily="2" charset="77"/>
              </a:rPr>
              <a:t>Safeguarding Team </a:t>
            </a:r>
          </a:p>
          <a:p>
            <a:pPr>
              <a:lnSpc>
                <a:spcPct val="150000"/>
              </a:lnSpc>
              <a:spcAft>
                <a:spcPts val="600"/>
              </a:spcAft>
              <a:buClr>
                <a:srgbClr val="D15559"/>
              </a:buClr>
            </a:pPr>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8" name="Picture 7">
            <a:extLst>
              <a:ext uri="{FF2B5EF4-FFF2-40B4-BE49-F238E27FC236}">
                <a16:creationId xmlns:a16="http://schemas.microsoft.com/office/drawing/2014/main" id="{8209B1F7-2A5A-47E2-BA61-C6BFA660389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199790" y="0"/>
            <a:ext cx="5404617" cy="6858000"/>
          </a:xfrm>
          <a:prstGeom prst="rect">
            <a:avLst/>
          </a:prstGeom>
        </p:spPr>
      </p:pic>
    </p:spTree>
    <p:extLst>
      <p:ext uri="{BB962C8B-B14F-4D97-AF65-F5344CB8AC3E}">
        <p14:creationId xmlns:p14="http://schemas.microsoft.com/office/powerpoint/2010/main" val="1536096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59F20EE-17FA-E871-F830-7F37FF650059}"/>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41830889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text&#10;&#10;Description automatically generated">
            <a:extLst>
              <a:ext uri="{FF2B5EF4-FFF2-40B4-BE49-F238E27FC236}">
                <a16:creationId xmlns:a16="http://schemas.microsoft.com/office/drawing/2014/main" id="{B08B82BC-DD80-774A-8A28-1C04A73F7A44}"/>
              </a:ext>
            </a:extLst>
          </p:cNvPr>
          <p:cNvPicPr>
            <a:picLocks noChangeAspect="1"/>
          </p:cNvPicPr>
          <p:nvPr/>
        </p:nvPicPr>
        <p:blipFill>
          <a:blip r:embed="rId2"/>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0D13D0FC-180F-441E-AC79-DD79DC0D1A91}"/>
              </a:ext>
            </a:extLst>
          </p:cNvPr>
          <p:cNvSpPr txBox="1"/>
          <p:nvPr/>
        </p:nvSpPr>
        <p:spPr>
          <a:xfrm>
            <a:off x="6036928" y="1200795"/>
            <a:ext cx="6331116" cy="1200329"/>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1" i="1" u="none" strike="noStrike" kern="1200" cap="none" spc="0" normalizeH="0" baseline="0" noProof="0">
                <a:ln>
                  <a:noFill/>
                </a:ln>
                <a:solidFill>
                  <a:srgbClr val="EA6752"/>
                </a:solidFill>
                <a:effectLst/>
                <a:uLnTx/>
                <a:uFillTx/>
                <a:latin typeface="Poppins"/>
                <a:ea typeface="+mn-ea"/>
                <a:cs typeface="Poppins" pitchFamily="2" charset="77"/>
              </a:rPr>
              <a:t>Why New College Durham?</a:t>
            </a:r>
          </a:p>
        </p:txBody>
      </p:sp>
      <p:sp>
        <p:nvSpPr>
          <p:cNvPr id="4" name="TextBox 3">
            <a:extLst>
              <a:ext uri="{FF2B5EF4-FFF2-40B4-BE49-F238E27FC236}">
                <a16:creationId xmlns:a16="http://schemas.microsoft.com/office/drawing/2014/main" id="{036C3780-C7CE-4546-A5BF-19BDF1E9AC83}"/>
              </a:ext>
            </a:extLst>
          </p:cNvPr>
          <p:cNvSpPr txBox="1"/>
          <p:nvPr/>
        </p:nvSpPr>
        <p:spPr>
          <a:xfrm>
            <a:off x="5982886" y="2447273"/>
            <a:ext cx="4963427" cy="3199337"/>
          </a:xfrm>
          <a:prstGeom prst="rect">
            <a:avLst/>
          </a:prstGeom>
          <a:noFill/>
        </p:spPr>
        <p:txBody>
          <a:bodyPr wrap="square" lIns="91440" tIns="45720" rIns="91440" bIns="45720" rtlCol="0" anchor="t">
            <a:spAutoFit/>
          </a:bodyPr>
          <a:lstStyle/>
          <a:p>
            <a:pPr marL="285750" marR="0" lvl="0" indent="-228600" algn="l" defTabSz="914400" rtl="0" eaLnBrk="1" fontAlgn="auto" latinLnBrk="0" hangingPunct="1">
              <a:lnSpc>
                <a:spcPct val="150000"/>
              </a:lnSpc>
              <a:spcBef>
                <a:spcPts val="0"/>
              </a:spcBef>
              <a:spcAft>
                <a:spcPts val="600"/>
              </a:spcAft>
              <a:buClrTx/>
              <a:buSzTx/>
              <a:buFont typeface="Arial" panose="020B0604020202020204" pitchFamily="34" charset="0"/>
              <a:buChar char="•"/>
              <a:tabLst/>
              <a:defRPr/>
            </a:pPr>
            <a:r>
              <a:rPr kumimoji="0" lang="en-US" sz="2000" b="0" i="0" u="none" strike="noStrike" kern="1200" cap="none" spc="0" normalizeH="0" baseline="0" noProof="0">
                <a:ln>
                  <a:noFill/>
                </a:ln>
                <a:solidFill>
                  <a:prstClr val="white"/>
                </a:solidFill>
                <a:effectLst/>
                <a:uLnTx/>
                <a:uFillTx/>
                <a:latin typeface="Calibri" panose="020F0502020204030204"/>
                <a:ea typeface="+mn-ea"/>
                <a:cs typeface="+mn-cs"/>
              </a:rPr>
              <a:t>Excellent Progression</a:t>
            </a:r>
          </a:p>
          <a:p>
            <a:pPr marL="285750" marR="0" lvl="0" indent="-228600" algn="l" defTabSz="914400" rtl="0" eaLnBrk="1" fontAlgn="auto" latinLnBrk="0" hangingPunct="1">
              <a:lnSpc>
                <a:spcPct val="150000"/>
              </a:lnSpc>
              <a:spcBef>
                <a:spcPts val="0"/>
              </a:spcBef>
              <a:spcAft>
                <a:spcPts val="600"/>
              </a:spcAft>
              <a:buClrTx/>
              <a:buSzTx/>
              <a:buFont typeface="Arial" panose="020B0604020202020204" pitchFamily="34" charset="0"/>
              <a:buChar char="•"/>
              <a:tabLst/>
              <a:defRPr/>
            </a:pPr>
            <a:r>
              <a:rPr kumimoji="0" lang="en-US" sz="2000" b="0" i="0" u="none" strike="noStrike" kern="1200" cap="none" spc="0" normalizeH="0" baseline="0" noProof="0">
                <a:ln>
                  <a:noFill/>
                </a:ln>
                <a:solidFill>
                  <a:prstClr val="white"/>
                </a:solidFill>
                <a:effectLst/>
                <a:uLnTx/>
                <a:uFillTx/>
                <a:latin typeface="Calibri" panose="020F0502020204030204"/>
                <a:ea typeface="+mn-ea"/>
                <a:cs typeface="+mn-cs"/>
              </a:rPr>
              <a:t>Great links with employers</a:t>
            </a:r>
          </a:p>
          <a:p>
            <a:pPr marL="285750" marR="0" lvl="0" indent="-228600" algn="l" defTabSz="914400" rtl="0" eaLnBrk="1" fontAlgn="auto" latinLnBrk="0" hangingPunct="1">
              <a:lnSpc>
                <a:spcPct val="150000"/>
              </a:lnSpc>
              <a:spcBef>
                <a:spcPts val="0"/>
              </a:spcBef>
              <a:spcAft>
                <a:spcPts val="600"/>
              </a:spcAft>
              <a:buClrTx/>
              <a:buSzTx/>
              <a:buFont typeface="Arial" panose="020B0604020202020204" pitchFamily="34" charset="0"/>
              <a:buChar char="•"/>
              <a:tabLst/>
              <a:defRPr/>
            </a:pPr>
            <a:r>
              <a:rPr kumimoji="0" lang="en-US" sz="2000" b="0" i="0" u="none" strike="noStrike" kern="1200" cap="none" spc="0" normalizeH="0" baseline="0" noProof="0">
                <a:ln>
                  <a:noFill/>
                </a:ln>
                <a:solidFill>
                  <a:prstClr val="white"/>
                </a:solidFill>
                <a:effectLst/>
                <a:uLnTx/>
                <a:uFillTx/>
                <a:latin typeface="Calibri" panose="020F0502020204030204"/>
                <a:ea typeface="+mn-ea"/>
                <a:cs typeface="+mn-cs"/>
              </a:rPr>
              <a:t>Outstanding Teaching &amp; Learning</a:t>
            </a:r>
          </a:p>
          <a:p>
            <a:pPr marL="285750" marR="0" lvl="0" indent="-228600" algn="l" defTabSz="914400" rtl="0" eaLnBrk="1" fontAlgn="auto" latinLnBrk="0" hangingPunct="1">
              <a:lnSpc>
                <a:spcPct val="150000"/>
              </a:lnSpc>
              <a:spcBef>
                <a:spcPts val="0"/>
              </a:spcBef>
              <a:spcAft>
                <a:spcPts val="600"/>
              </a:spcAft>
              <a:buClrTx/>
              <a:buSzTx/>
              <a:buFont typeface="Arial" panose="020B0604020202020204" pitchFamily="34" charset="0"/>
              <a:buChar char="•"/>
              <a:tabLst/>
              <a:defRPr/>
            </a:pPr>
            <a:r>
              <a:rPr kumimoji="0" lang="en-US" sz="2000" b="0" i="0" u="none" strike="noStrike" kern="1200" cap="none" spc="0" normalizeH="0" baseline="0" noProof="0">
                <a:ln>
                  <a:noFill/>
                </a:ln>
                <a:solidFill>
                  <a:prstClr val="white"/>
                </a:solidFill>
                <a:effectLst/>
                <a:uLnTx/>
                <a:uFillTx/>
                <a:latin typeface="Calibri" panose="020F0502020204030204"/>
                <a:ea typeface="+mn-ea"/>
                <a:cs typeface="+mn-cs"/>
              </a:rPr>
              <a:t>Student support</a:t>
            </a:r>
          </a:p>
          <a:p>
            <a:pPr marL="285750" marR="0" lvl="0" indent="-228600" algn="l" defTabSz="914400" rtl="0" eaLnBrk="1" fontAlgn="auto" latinLnBrk="0" hangingPunct="1">
              <a:lnSpc>
                <a:spcPct val="150000"/>
              </a:lnSpc>
              <a:spcBef>
                <a:spcPts val="0"/>
              </a:spcBef>
              <a:spcAft>
                <a:spcPts val="600"/>
              </a:spcAft>
              <a:buClrTx/>
              <a:buSzTx/>
              <a:buFont typeface="Arial" panose="020B0604020202020204" pitchFamily="34" charset="0"/>
              <a:buChar char="•"/>
              <a:tabLst/>
              <a:defRPr/>
            </a:pPr>
            <a:r>
              <a:rPr kumimoji="0" lang="en-US" sz="2000" b="0" i="0" u="none" strike="noStrike" kern="1200" cap="none" spc="0" normalizeH="0" baseline="0" noProof="0">
                <a:ln>
                  <a:noFill/>
                </a:ln>
                <a:solidFill>
                  <a:prstClr val="white"/>
                </a:solidFill>
                <a:effectLst/>
                <a:uLnTx/>
                <a:uFillTx/>
                <a:latin typeface="Calibri" panose="020F0502020204030204"/>
                <a:ea typeface="+mn-ea"/>
                <a:cs typeface="+mn-cs"/>
              </a:rPr>
              <a:t>Student Union</a:t>
            </a:r>
          </a:p>
          <a:p>
            <a:pPr marL="285750" marR="0" lvl="0" indent="-228600" algn="l" defTabSz="914400" rtl="0" eaLnBrk="1" fontAlgn="auto" latinLnBrk="0" hangingPunct="1">
              <a:lnSpc>
                <a:spcPct val="150000"/>
              </a:lnSpc>
              <a:spcBef>
                <a:spcPts val="0"/>
              </a:spcBef>
              <a:spcAft>
                <a:spcPts val="600"/>
              </a:spcAft>
              <a:buClrTx/>
              <a:buSzTx/>
              <a:buFont typeface="Arial" panose="020B0604020202020204" pitchFamily="34" charset="0"/>
              <a:buChar char="•"/>
              <a:tabLst/>
              <a:defRPr/>
            </a:pPr>
            <a:r>
              <a:rPr lang="en-US" sz="2000">
                <a:solidFill>
                  <a:prstClr val="white"/>
                </a:solidFill>
                <a:latin typeface="Calibri" panose="020F0502020204030204"/>
              </a:rPr>
              <a:t>Excellent enrichment facilities</a:t>
            </a:r>
            <a:endParaRPr kumimoji="0" lang="en-US" sz="2000" b="0" i="0" u="none" strike="noStrike" kern="1200" cap="none" spc="0" normalizeH="0" baseline="0" noProof="0">
              <a:ln>
                <a:noFill/>
              </a:ln>
              <a:solidFill>
                <a:prstClr val="white"/>
              </a:solidFill>
              <a:effectLst/>
              <a:uLnTx/>
              <a:uFillTx/>
              <a:latin typeface="Calibri" panose="020F0502020204030204"/>
              <a:ea typeface="+mn-lt"/>
              <a:cs typeface="Calibri" panose="020F0502020204030204"/>
            </a:endParaRPr>
          </a:p>
        </p:txBody>
      </p:sp>
    </p:spTree>
    <p:extLst>
      <p:ext uri="{BB962C8B-B14F-4D97-AF65-F5344CB8AC3E}">
        <p14:creationId xmlns:p14="http://schemas.microsoft.com/office/powerpoint/2010/main" val="2671843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F59FF83-5CB1-4CC8-FC77-A68885C6686E}"/>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7780382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10;&#10;Description automatically generated">
            <a:extLst>
              <a:ext uri="{FF2B5EF4-FFF2-40B4-BE49-F238E27FC236}">
                <a16:creationId xmlns:a16="http://schemas.microsoft.com/office/drawing/2014/main" id="{ABBBB84A-5077-354E-8FD6-AE0D7E3B5160}"/>
              </a:ext>
            </a:extLst>
          </p:cNvPr>
          <p:cNvPicPr>
            <a:picLocks noChangeAspect="1"/>
          </p:cNvPicPr>
          <p:nvPr/>
        </p:nvPicPr>
        <p:blipFill>
          <a:blip r:embed="rId3"/>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8A6A6E4D-2D7A-405E-A71F-135C65572FB3}"/>
              </a:ext>
            </a:extLst>
          </p:cNvPr>
          <p:cNvSpPr txBox="1"/>
          <p:nvPr/>
        </p:nvSpPr>
        <p:spPr>
          <a:xfrm>
            <a:off x="560286" y="423165"/>
            <a:ext cx="6331116" cy="923330"/>
          </a:xfrm>
          <a:prstGeom prst="rect">
            <a:avLst/>
          </a:prstGeom>
          <a:noFill/>
        </p:spPr>
        <p:txBody>
          <a:bodyPr wrap="square" lIns="91440" tIns="45720" rIns="91440" bIns="45720" rtlCol="0" anchor="t">
            <a:spAutoFit/>
          </a:bodyPr>
          <a:lstStyle/>
          <a:p>
            <a:r>
              <a:rPr lang="en-US" sz="5400" b="1" i="1">
                <a:solidFill>
                  <a:srgbClr val="EA6752"/>
                </a:solidFill>
                <a:latin typeface="Poppins"/>
                <a:cs typeface="Poppins" pitchFamily="2" charset="77"/>
              </a:rPr>
              <a:t>Enrichment</a:t>
            </a:r>
          </a:p>
        </p:txBody>
      </p:sp>
      <p:sp>
        <p:nvSpPr>
          <p:cNvPr id="6" name="Rectangle 5">
            <a:extLst>
              <a:ext uri="{FF2B5EF4-FFF2-40B4-BE49-F238E27FC236}">
                <a16:creationId xmlns:a16="http://schemas.microsoft.com/office/drawing/2014/main" id="{EC37FD61-5645-4CB5-9814-A2AACD4AA32F}"/>
              </a:ext>
            </a:extLst>
          </p:cNvPr>
          <p:cNvSpPr/>
          <p:nvPr/>
        </p:nvSpPr>
        <p:spPr>
          <a:xfrm>
            <a:off x="560286" y="1856402"/>
            <a:ext cx="6781801" cy="3039550"/>
          </a:xfrm>
          <a:prstGeom prst="rect">
            <a:avLst/>
          </a:prstGeom>
        </p:spPr>
        <p:txBody>
          <a:bodyPr wrap="square">
            <a:spAutoFit/>
          </a:bodyPr>
          <a:lstStyle/>
          <a:p>
            <a:pPr marL="342900" indent="-342900">
              <a:buFont typeface="Arial" panose="020B0604020202020204" pitchFamily="34" charset="0"/>
              <a:buChar char="•"/>
            </a:pPr>
            <a:r>
              <a:rPr lang="en-GB" sz="2400"/>
              <a:t>Personal Development Sessions</a:t>
            </a:r>
          </a:p>
          <a:p>
            <a:pPr marL="342900" indent="-342900">
              <a:buFont typeface="Arial" panose="020B0604020202020204" pitchFamily="34" charset="0"/>
              <a:buChar char="•"/>
            </a:pPr>
            <a:r>
              <a:rPr lang="en-GB" sz="2400"/>
              <a:t>Guest Speakers from Industry</a:t>
            </a:r>
          </a:p>
          <a:p>
            <a:pPr marL="342900" indent="-342900">
              <a:buFont typeface="Arial" panose="020B0604020202020204" pitchFamily="34" charset="0"/>
              <a:buChar char="•"/>
            </a:pPr>
            <a:r>
              <a:rPr lang="en-GB" sz="2400"/>
              <a:t>Live Briefs &amp; Competitions</a:t>
            </a:r>
          </a:p>
          <a:p>
            <a:pPr marL="342900" indent="-342900">
              <a:buFont typeface="Arial" panose="020B0604020202020204" pitchFamily="34" charset="0"/>
              <a:buChar char="•"/>
            </a:pPr>
            <a:r>
              <a:rPr lang="en-GB" sz="2400"/>
              <a:t>Trips and Visits</a:t>
            </a:r>
          </a:p>
          <a:p>
            <a:pPr marL="800100" lvl="1" indent="-342900">
              <a:buFont typeface="Wingdings" panose="05000000000000000000" pitchFamily="2" charset="2"/>
              <a:buChar char="Ø"/>
            </a:pPr>
            <a:r>
              <a:rPr lang="en-GB" sz="2400" b="1"/>
              <a:t>Compulsory</a:t>
            </a:r>
            <a:r>
              <a:rPr lang="en-GB" sz="2400"/>
              <a:t> element to the study programme</a:t>
            </a:r>
          </a:p>
          <a:p>
            <a:pPr marL="800100" lvl="1" indent="-342900">
              <a:buFont typeface="Wingdings" panose="05000000000000000000" pitchFamily="2" charset="2"/>
              <a:buChar char="Ø"/>
            </a:pPr>
            <a:r>
              <a:rPr lang="en-GB" sz="2400"/>
              <a:t>Student contribution</a:t>
            </a:r>
          </a:p>
          <a:p>
            <a:pPr lvl="1"/>
            <a:endParaRPr lang="en-GB" sz="2000"/>
          </a:p>
          <a:p>
            <a:pPr marL="285750" indent="-285750">
              <a:lnSpc>
                <a:spcPct val="200000"/>
              </a:lnSpc>
              <a:buFont typeface="Arial" panose="020B0604020202020204" pitchFamily="34" charset="0"/>
              <a:buChar char="•"/>
            </a:pPr>
            <a:endParaRPr lang="en-US" sz="1600"/>
          </a:p>
        </p:txBody>
      </p:sp>
    </p:spTree>
    <p:extLst>
      <p:ext uri="{BB962C8B-B14F-4D97-AF65-F5344CB8AC3E}">
        <p14:creationId xmlns:p14="http://schemas.microsoft.com/office/powerpoint/2010/main" val="32250001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EA34ED3-712F-69C7-7FAA-3C9EE50D7FAA}"/>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40246479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22B705F-9749-183D-F4BC-50B6A2C43092}"/>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21959229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E0AF882-4E0D-5A63-1B59-EA472F78F69C}"/>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3731941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6DCCA47-3C15-9D7D-5297-55AEF3431717}"/>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17759145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173FC68-DE13-C2F1-1649-19EB0492DCA4}"/>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38237592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0618A27-5F61-C5AF-53BA-AD97E7ABE19C}"/>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14467838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714FD92-290A-BA42-A1F2-35864E54A3D8}"/>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descr="A picture containing shape&#10;&#10;Description automatically generated">
            <a:extLst>
              <a:ext uri="{FF2B5EF4-FFF2-40B4-BE49-F238E27FC236}">
                <a16:creationId xmlns:a16="http://schemas.microsoft.com/office/drawing/2014/main" id="{0CA7D0B3-0087-744D-A51B-EA456958E91C}"/>
              </a:ext>
            </a:extLst>
          </p:cNvPr>
          <p:cNvPicPr>
            <a:picLocks noChangeAspect="1"/>
          </p:cNvPicPr>
          <p:nvPr/>
        </p:nvPicPr>
        <p:blipFill>
          <a:blip r:embed="rId2"/>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780090" y="1993004"/>
            <a:ext cx="6288504" cy="415498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600" b="1" i="1" u="none" strike="noStrike" kern="1200" cap="none" spc="-150" normalizeH="0" baseline="0" noProof="0">
                <a:ln>
                  <a:noFill/>
                </a:ln>
                <a:solidFill>
                  <a:prstClr val="white"/>
                </a:solidFill>
                <a:effectLst/>
                <a:uLnTx/>
                <a:uFillTx/>
                <a:latin typeface="Poppins" pitchFamily="2" charset="77"/>
                <a:ea typeface="+mn-ea"/>
                <a:cs typeface="Poppins" pitchFamily="2" charset="77"/>
              </a:rPr>
              <a:t>THANK YOU</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6600" b="1" i="1" u="none" strike="noStrike" kern="1200" cap="none" spc="-150" normalizeH="0" baseline="0" noProof="0">
              <a:ln>
                <a:noFill/>
              </a:ln>
              <a:solidFill>
                <a:prstClr val="white"/>
              </a:solidFill>
              <a:effectLst/>
              <a:uLnTx/>
              <a:uFillTx/>
              <a:latin typeface="Poppins" pitchFamily="2" charset="77"/>
              <a:ea typeface="+mn-ea"/>
              <a:cs typeface="Poppins" pitchFamily="2" charset="77"/>
            </a:endParaRPr>
          </a:p>
          <a:p>
            <a:pPr>
              <a:defRPr/>
            </a:pPr>
            <a:r>
              <a:rPr kumimoji="0" lang="en-US" sz="6600" b="1" i="0" u="none" strike="noStrike" kern="1200" cap="none" spc="0" normalizeH="0" baseline="0" noProof="0">
                <a:ln>
                  <a:noFill/>
                </a:ln>
                <a:solidFill>
                  <a:prstClr val="white"/>
                </a:solidFill>
                <a:effectLst/>
                <a:uLnTx/>
                <a:uFillTx/>
                <a:latin typeface="Poppins SemiBold" pitchFamily="2" charset="77"/>
                <a:ea typeface="+mn-ea"/>
                <a:cs typeface="Poppins SemiBold" pitchFamily="2" charset="77"/>
              </a:rPr>
              <a:t>Questions?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6600" b="1" i="1" u="none" strike="noStrike" kern="1200" cap="none" spc="-150" normalizeH="0" baseline="0" noProof="0">
              <a:ln>
                <a:noFill/>
              </a:ln>
              <a:solidFill>
                <a:prstClr val="white"/>
              </a:solidFill>
              <a:effectLst/>
              <a:uLnTx/>
              <a:uFillTx/>
              <a:latin typeface="Poppins" pitchFamily="2" charset="77"/>
              <a:ea typeface="+mn-ea"/>
              <a:cs typeface="Poppins" pitchFamily="2" charset="77"/>
            </a:endParaRPr>
          </a:p>
        </p:txBody>
      </p:sp>
      <p:sp>
        <p:nvSpPr>
          <p:cNvPr id="8" name="TextBox 7">
            <a:extLst>
              <a:ext uri="{FF2B5EF4-FFF2-40B4-BE49-F238E27FC236}">
                <a16:creationId xmlns:a16="http://schemas.microsoft.com/office/drawing/2014/main" id="{58BA4178-45B5-0740-AA9A-2BCADBF1CE30}"/>
              </a:ext>
            </a:extLst>
          </p:cNvPr>
          <p:cNvSpPr txBox="1"/>
          <p:nvPr/>
        </p:nvSpPr>
        <p:spPr>
          <a:xfrm>
            <a:off x="6795044" y="2173487"/>
            <a:ext cx="4097155" cy="4001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1" i="1" u="none" strike="noStrike" kern="1200" cap="none" spc="0" normalizeH="0" baseline="0" noProof="0">
                <a:ln>
                  <a:noFill/>
                </a:ln>
                <a:solidFill>
                  <a:prstClr val="white"/>
                </a:solidFill>
                <a:effectLst/>
                <a:uLnTx/>
                <a:uFillTx/>
                <a:latin typeface="Poppins" pitchFamily="2" charset="77"/>
                <a:ea typeface="Source Sans Pro" panose="020B0503030403020204" pitchFamily="34" charset="0"/>
                <a:cs typeface="Poppins" pitchFamily="2" charset="77"/>
              </a:rPr>
              <a:t>GET IN TOUCH</a:t>
            </a:r>
          </a:p>
        </p:txBody>
      </p:sp>
      <p:sp>
        <p:nvSpPr>
          <p:cNvPr id="9" name="TextBox 8">
            <a:extLst>
              <a:ext uri="{FF2B5EF4-FFF2-40B4-BE49-F238E27FC236}">
                <a16:creationId xmlns:a16="http://schemas.microsoft.com/office/drawing/2014/main" id="{CB261241-FD92-2149-92F8-3BC4BC4740AE}"/>
              </a:ext>
            </a:extLst>
          </p:cNvPr>
          <p:cNvSpPr txBox="1"/>
          <p:nvPr/>
        </p:nvSpPr>
        <p:spPr>
          <a:xfrm>
            <a:off x="6795044" y="2717342"/>
            <a:ext cx="5229733" cy="3785652"/>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chemeClr val="bg1"/>
                </a:solidFill>
                <a:effectLst/>
                <a:uLnTx/>
                <a:uFillTx/>
                <a:latin typeface="Source Sans Pro"/>
                <a:ea typeface="Source Sans Pro"/>
                <a:cs typeface="Poppins SemiBold"/>
              </a:rPr>
              <a:t>Please contact </a:t>
            </a:r>
          </a:p>
          <a:p>
            <a:pPr>
              <a:defRPr/>
            </a:pPr>
            <a:r>
              <a:rPr lang="en-US" sz="1600">
                <a:solidFill>
                  <a:schemeClr val="bg1"/>
                </a:solidFill>
                <a:latin typeface="Source Sans Pro"/>
                <a:ea typeface="Source Sans Pro"/>
                <a:cs typeface="Poppins SemiBold"/>
              </a:rPr>
              <a:t>E: Andrew Dockerty andrew.dockerty@newdur.ac.uk</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chemeClr val="bg1"/>
                </a:solidFill>
                <a:effectLst/>
                <a:uLnTx/>
                <a:uFillTx/>
                <a:latin typeface="Source Sans Pro"/>
                <a:ea typeface="Source Sans Pro"/>
                <a:cs typeface="Poppins SemiBold"/>
              </a:rPr>
              <a:t>E: Thomas Fairgrieve: </a:t>
            </a:r>
            <a:r>
              <a:rPr kumimoji="0" lang="en-US" sz="1600" b="0" i="0" u="none" strike="noStrike" kern="1200" cap="none" spc="0" normalizeH="0" baseline="0" noProof="0">
                <a:ln>
                  <a:noFill/>
                </a:ln>
                <a:solidFill>
                  <a:srgbClr val="0563C1"/>
                </a:solidFill>
                <a:effectLst/>
                <a:uLnTx/>
                <a:uFillTx/>
                <a:latin typeface="Source Sans Pro"/>
                <a:ea typeface="Source Sans Pro"/>
                <a:cs typeface="Poppins SemiBold"/>
                <a:hlinkClick r:id="rId3"/>
              </a:rPr>
              <a:t>T</a:t>
            </a:r>
            <a:r>
              <a:rPr kumimoji="0" lang="en-US" sz="1600" b="0" i="0" u="none" strike="noStrike" kern="1200" cap="none" spc="0" normalizeH="0" baseline="0" noProof="0">
                <a:ln>
                  <a:noFill/>
                </a:ln>
                <a:solidFill>
                  <a:srgbClr val="0563C1"/>
                </a:solidFill>
                <a:effectLst/>
                <a:uLnTx/>
                <a:uFillTx/>
                <a:latin typeface="Source Sans Pro"/>
                <a:ea typeface="Source Sans Pro"/>
                <a:cs typeface="Poppins SemiBold"/>
              </a:rPr>
              <a:t>homas.fairgrieve</a:t>
            </a:r>
            <a:r>
              <a:rPr lang="en-US" sz="1600">
                <a:solidFill>
                  <a:srgbClr val="0563C1"/>
                </a:solidFill>
                <a:latin typeface="Source Sans Pro"/>
                <a:ea typeface="Source Sans Pro"/>
                <a:cs typeface="Poppins SemiBold"/>
                <a:hlinkClick r:id="rId3">
                  <a:extLst>
                    <a:ext uri="{A12FA001-AC4F-418D-AE19-62706E023703}">
                      <ahyp:hlinkClr xmlns:ahyp="http://schemas.microsoft.com/office/drawing/2018/hyperlinkcolor" val="tx"/>
                    </a:ext>
                  </a:extLst>
                </a:hlinkClick>
              </a:rPr>
              <a:t>@newdur.ac.</a:t>
            </a:r>
            <a:r>
              <a:rPr lang="en-US" sz="1600">
                <a:solidFill>
                  <a:schemeClr val="bg1"/>
                </a:solidFill>
                <a:latin typeface="Source Sans Pro"/>
                <a:ea typeface="Source Sans Pro"/>
                <a:cs typeface="Poppins SemiBold"/>
                <a:hlinkClick r:id="rId3">
                  <a:extLst>
                    <a:ext uri="{A12FA001-AC4F-418D-AE19-62706E023703}">
                      <ahyp:hlinkClr xmlns:ahyp="http://schemas.microsoft.com/office/drawing/2018/hyperlinkcolor" val="tx"/>
                    </a:ext>
                  </a:extLst>
                </a:hlinkClick>
              </a:rPr>
              <a:t>uk</a:t>
            </a:r>
            <a:endParaRPr lang="en-US" sz="1600">
              <a:solidFill>
                <a:schemeClr val="bg1"/>
              </a:solidFill>
              <a:latin typeface="Source Sans Pro"/>
              <a:ea typeface="Source Sans Pro"/>
              <a:cs typeface="Poppins SemiBold"/>
            </a:endParaRPr>
          </a:p>
          <a:p>
            <a:pPr>
              <a:defRPr/>
            </a:pPr>
            <a:r>
              <a:rPr lang="en-US" sz="1600">
                <a:solidFill>
                  <a:schemeClr val="bg1"/>
                </a:solidFill>
                <a:latin typeface="Source Sans Pro"/>
                <a:ea typeface="Source Sans Pro"/>
                <a:cs typeface="Poppins SemiBold"/>
              </a:rPr>
              <a:t>E: Adrian Dalzell: </a:t>
            </a:r>
            <a:r>
              <a:rPr lang="en-US" sz="1600">
                <a:solidFill>
                  <a:schemeClr val="bg1"/>
                </a:solidFill>
                <a:latin typeface="Source Sans Pro"/>
                <a:ea typeface="Source Sans Pro"/>
                <a:cs typeface="Poppins SemiBold"/>
                <a:hlinkClick r:id="rId4">
                  <a:extLst>
                    <a:ext uri="{A12FA001-AC4F-418D-AE19-62706E023703}">
                      <ahyp:hlinkClr xmlns:ahyp="http://schemas.microsoft.com/office/drawing/2018/hyperlinkcolor" val="tx"/>
                    </a:ext>
                  </a:extLst>
                </a:hlinkClick>
              </a:rPr>
              <a:t>Adrian.Dalzell@newdur.ac.uk</a:t>
            </a:r>
            <a:endParaRPr lang="en-US" sz="1600">
              <a:solidFill>
                <a:schemeClr val="bg1"/>
              </a:solidFill>
              <a:latin typeface="Source Sans Pro"/>
              <a:ea typeface="Source Sans Pro"/>
              <a:cs typeface="Poppins SemiBold"/>
            </a:endParaRPr>
          </a:p>
          <a:p>
            <a:pPr>
              <a:defRPr/>
            </a:pPr>
            <a:r>
              <a:rPr lang="en-US" sz="1600">
                <a:solidFill>
                  <a:schemeClr val="bg1"/>
                </a:solidFill>
                <a:latin typeface="Source Sans Pro"/>
                <a:ea typeface="Source Sans Pro"/>
                <a:cs typeface="Poppins SemiBold"/>
              </a:rPr>
              <a:t>E: Jayson </a:t>
            </a:r>
            <a:r>
              <a:rPr lang="en-US" sz="1600" err="1">
                <a:solidFill>
                  <a:schemeClr val="bg1"/>
                </a:solidFill>
                <a:latin typeface="Source Sans Pro"/>
                <a:ea typeface="Source Sans Pro"/>
                <a:cs typeface="Poppins SemiBold"/>
              </a:rPr>
              <a:t>Teneur</a:t>
            </a:r>
            <a:r>
              <a:rPr lang="en-US" sz="1600">
                <a:solidFill>
                  <a:schemeClr val="bg1"/>
                </a:solidFill>
                <a:latin typeface="Source Sans Pro"/>
                <a:ea typeface="Source Sans Pro"/>
                <a:cs typeface="Poppins SemiBold"/>
              </a:rPr>
              <a:t>: </a:t>
            </a:r>
            <a:r>
              <a:rPr lang="en-US" sz="1600">
                <a:solidFill>
                  <a:schemeClr val="bg1"/>
                </a:solidFill>
                <a:latin typeface="Source Sans Pro"/>
                <a:ea typeface="Source Sans Pro"/>
                <a:cs typeface="Poppins SemiBold"/>
                <a:hlinkClick r:id="rId5">
                  <a:extLst>
                    <a:ext uri="{A12FA001-AC4F-418D-AE19-62706E023703}">
                      <ahyp:hlinkClr xmlns:ahyp="http://schemas.microsoft.com/office/drawing/2018/hyperlinkcolor" val="tx"/>
                    </a:ext>
                  </a:extLst>
                </a:hlinkClick>
              </a:rPr>
              <a:t>Jayson.Teneur@newdur.ac.uk</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600">
                <a:solidFill>
                  <a:schemeClr val="bg1"/>
                </a:solidFill>
                <a:latin typeface="Source Sans Pro"/>
                <a:ea typeface="Source Sans Pro"/>
                <a:cs typeface="Poppins SemiBold"/>
              </a:rPr>
              <a:t>E: Philip Fenwick </a:t>
            </a:r>
            <a:r>
              <a:rPr lang="en-US" sz="1600">
                <a:solidFill>
                  <a:schemeClr val="bg1"/>
                </a:solidFill>
                <a:latin typeface="Source Sans Pro"/>
                <a:ea typeface="Source Sans Pro"/>
                <a:cs typeface="Poppins SemiBold"/>
                <a:hlinkClick r:id="rId6">
                  <a:extLst>
                    <a:ext uri="{A12FA001-AC4F-418D-AE19-62706E023703}">
                      <ahyp:hlinkClr xmlns:ahyp="http://schemas.microsoft.com/office/drawing/2018/hyperlinkcolor" val="tx"/>
                    </a:ext>
                  </a:extLst>
                </a:hlinkClick>
              </a:rPr>
              <a:t>Philip.Fenwick@newdur.ac.uk</a:t>
            </a:r>
            <a:endParaRPr lang="en-US" sz="1600">
              <a:solidFill>
                <a:schemeClr val="bg1"/>
              </a:solidFill>
              <a:latin typeface="Source Sans Pro"/>
              <a:ea typeface="Source Sans Pro"/>
              <a:cs typeface="Poppins SemiBold"/>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600">
                <a:solidFill>
                  <a:schemeClr val="bg1"/>
                </a:solidFill>
                <a:latin typeface="Source Sans Pro"/>
                <a:ea typeface="Source Sans Pro"/>
                <a:cs typeface="Poppins SemiBold"/>
              </a:rPr>
              <a:t>E: Michelle Taylor </a:t>
            </a:r>
            <a:r>
              <a:rPr lang="en-US" sz="1600">
                <a:solidFill>
                  <a:schemeClr val="bg1"/>
                </a:solidFill>
                <a:latin typeface="Source Sans Pro"/>
                <a:ea typeface="Source Sans Pro"/>
                <a:cs typeface="Poppins SemiBold"/>
                <a:hlinkClick r:id="rId7">
                  <a:extLst>
                    <a:ext uri="{A12FA001-AC4F-418D-AE19-62706E023703}">
                      <ahyp:hlinkClr xmlns:ahyp="http://schemas.microsoft.com/office/drawing/2018/hyperlinkcolor" val="tx"/>
                    </a:ext>
                  </a:extLst>
                </a:hlinkClick>
              </a:rPr>
              <a:t>Michelle.Taylor@newdur.ac.uk</a:t>
            </a:r>
            <a:endParaRPr lang="en-US" sz="1600">
              <a:solidFill>
                <a:schemeClr val="bg1"/>
              </a:solidFill>
              <a:latin typeface="Source Sans Pro"/>
              <a:ea typeface="Source Sans Pro"/>
              <a:cs typeface="Poppins SemiBold"/>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600">
                <a:solidFill>
                  <a:schemeClr val="bg1"/>
                </a:solidFill>
                <a:latin typeface="Source Sans Pro"/>
                <a:ea typeface="Source Sans Pro"/>
                <a:cs typeface="Poppins SemiBold"/>
              </a:rPr>
              <a:t>E: Bozena Stansfield </a:t>
            </a:r>
            <a:r>
              <a:rPr lang="en-US" sz="1600">
                <a:solidFill>
                  <a:schemeClr val="bg1"/>
                </a:solidFill>
                <a:latin typeface="Source Sans Pro"/>
                <a:ea typeface="Source Sans Pro"/>
                <a:cs typeface="Poppins SemiBold"/>
                <a:hlinkClick r:id="rId8">
                  <a:extLst>
                    <a:ext uri="{A12FA001-AC4F-418D-AE19-62706E023703}">
                      <ahyp:hlinkClr xmlns:ahyp="http://schemas.microsoft.com/office/drawing/2018/hyperlinkcolor" val="tx"/>
                    </a:ext>
                  </a:extLst>
                </a:hlinkClick>
              </a:rPr>
              <a:t>Bozena.Stansfield@newdur.ac.uk</a:t>
            </a:r>
            <a:endParaRPr lang="en-US" sz="1600">
              <a:solidFill>
                <a:schemeClr val="bg1"/>
              </a:solidFill>
              <a:latin typeface="Source Sans Pro"/>
              <a:ea typeface="Source Sans Pro"/>
              <a:cs typeface="Poppins SemiBold"/>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600">
                <a:solidFill>
                  <a:schemeClr val="bg1"/>
                </a:solidFill>
                <a:latin typeface="Source Sans Pro"/>
                <a:ea typeface="Source Sans Pro"/>
                <a:cs typeface="Poppins SemiBold"/>
              </a:rPr>
              <a:t>E: Mary Summerson </a:t>
            </a:r>
            <a:r>
              <a:rPr lang="en-US" sz="1600">
                <a:solidFill>
                  <a:schemeClr val="bg1"/>
                </a:solidFill>
                <a:latin typeface="Source Sans Pro"/>
                <a:ea typeface="Source Sans Pro"/>
                <a:cs typeface="Poppins SemiBold"/>
                <a:hlinkClick r:id="rId9">
                  <a:extLst>
                    <a:ext uri="{A12FA001-AC4F-418D-AE19-62706E023703}">
                      <ahyp:hlinkClr xmlns:ahyp="http://schemas.microsoft.com/office/drawing/2018/hyperlinkcolor" val="tx"/>
                    </a:ext>
                  </a:extLst>
                </a:hlinkClick>
              </a:rPr>
              <a:t>Mary.Summerson@newdur.ac.uk</a:t>
            </a:r>
            <a:endParaRPr lang="en-US" sz="1600">
              <a:solidFill>
                <a:schemeClr val="bg1"/>
              </a:solidFill>
              <a:latin typeface="Source Sans Pro"/>
              <a:ea typeface="Source Sans Pro"/>
              <a:cs typeface="Poppins SemiBold"/>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5AEBF"/>
              </a:solidFill>
              <a:effectLst/>
              <a:uLnTx/>
              <a:uFillTx/>
              <a:latin typeface="Source Sans Pro" panose="020B0503030403020204" pitchFamily="34" charset="0"/>
              <a:ea typeface="Source Sans Pro" panose="020B0503030403020204" pitchFamily="34" charset="0"/>
              <a:cs typeface="Poppins SemiBold" pitchFamily="2" charset="77"/>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Source Sans Pro"/>
                <a:ea typeface="Source Sans Pro"/>
                <a:cs typeface="Poppins SemiBold"/>
              </a:rPr>
              <a:t>A: New College Durham,</a:t>
            </a:r>
            <a:endParaRPr lang="en-US" sz="1600" b="0" i="0" u="none" strike="noStrike" kern="1200" cap="none" spc="0" normalizeH="0" baseline="0" noProof="0">
              <a:ln>
                <a:noFill/>
              </a:ln>
              <a:solidFill>
                <a:prstClr val="white"/>
              </a:solidFill>
              <a:effectLst/>
              <a:uLnTx/>
              <a:uFillTx/>
              <a:latin typeface="Source Sans Pro"/>
              <a:ea typeface="Source Sans Pro"/>
              <a:cs typeface="Poppins SemiBold"/>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err="1">
                <a:ln>
                  <a:noFill/>
                </a:ln>
                <a:solidFill>
                  <a:prstClr val="white"/>
                </a:solidFill>
                <a:effectLst/>
                <a:uLnTx/>
                <a:uFillTx/>
                <a:latin typeface="Source Sans Pro"/>
                <a:ea typeface="Source Sans Pro"/>
                <a:cs typeface="Poppins SemiBold"/>
              </a:rPr>
              <a:t>Framwellgate</a:t>
            </a:r>
            <a:r>
              <a:rPr kumimoji="0" lang="en-US" sz="1600" b="0" i="0" u="none" strike="noStrike" kern="1200" cap="none" spc="0" normalizeH="0" baseline="0" noProof="0">
                <a:ln>
                  <a:noFill/>
                </a:ln>
                <a:solidFill>
                  <a:prstClr val="white"/>
                </a:solidFill>
                <a:effectLst/>
                <a:uLnTx/>
                <a:uFillTx/>
                <a:latin typeface="Source Sans Pro"/>
                <a:ea typeface="Source Sans Pro"/>
                <a:cs typeface="Poppins SemiBold"/>
              </a:rPr>
              <a:t> Moor Campus,</a:t>
            </a:r>
            <a:endParaRPr lang="en-US" sz="1600" b="0" i="0" u="none" strike="noStrike" kern="1200" cap="none" spc="0" normalizeH="0" baseline="0" noProof="0">
              <a:ln>
                <a:noFill/>
              </a:ln>
              <a:solidFill>
                <a:prstClr val="white"/>
              </a:solidFill>
              <a:effectLst/>
              <a:uLnTx/>
              <a:uFillTx/>
              <a:latin typeface="Source Sans Pro"/>
              <a:ea typeface="Source Sans Pro"/>
              <a:cs typeface="Poppins SemiBold"/>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Source Sans Pro"/>
                <a:ea typeface="Source Sans Pro"/>
                <a:cs typeface="Poppins SemiBold"/>
              </a:rPr>
              <a:t>Durham,</a:t>
            </a:r>
            <a:endParaRPr lang="en-US" sz="1600" b="0" i="0" u="none" strike="noStrike" kern="1200" cap="none" spc="0" normalizeH="0" baseline="0" noProof="0">
              <a:ln>
                <a:noFill/>
              </a:ln>
              <a:solidFill>
                <a:prstClr val="white"/>
              </a:solidFill>
              <a:effectLst/>
              <a:uLnTx/>
              <a:uFillTx/>
              <a:latin typeface="Source Sans Pro"/>
              <a:ea typeface="Source Sans Pro"/>
              <a:cs typeface="Poppins SemiBold"/>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Source Sans Pro"/>
                <a:ea typeface="Source Sans Pro"/>
                <a:cs typeface="Poppins SemiBold"/>
              </a:rPr>
              <a:t>DH1 5ES</a:t>
            </a:r>
            <a:endParaRPr lang="en-US" sz="1600" b="0" i="0" u="none" strike="noStrike" kern="1200" cap="none" spc="0" normalizeH="0" baseline="0" noProof="0">
              <a:ln>
                <a:noFill/>
              </a:ln>
              <a:solidFill>
                <a:prstClr val="white"/>
              </a:solidFill>
              <a:effectLst/>
              <a:uLnTx/>
              <a:uFillTx/>
              <a:latin typeface="Source Sans Pro"/>
              <a:ea typeface="Source Sans Pro"/>
              <a:cs typeface="Poppins SemiBold"/>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5AEBF"/>
              </a:solidFill>
              <a:effectLst/>
              <a:uLnTx/>
              <a:uFillTx/>
              <a:latin typeface="Source Sans Pro" panose="020B0503030403020204" pitchFamily="34" charset="0"/>
              <a:ea typeface="Source Sans Pro" panose="020B0503030403020204" pitchFamily="34" charset="0"/>
              <a:cs typeface="Poppins SemiBold" pitchFamily="2" charset="77"/>
            </a:endParaRPr>
          </a:p>
        </p:txBody>
      </p:sp>
    </p:spTree>
    <p:extLst>
      <p:ext uri="{BB962C8B-B14F-4D97-AF65-F5344CB8AC3E}">
        <p14:creationId xmlns:p14="http://schemas.microsoft.com/office/powerpoint/2010/main" val="2158262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10;&#10;Description automatically generated">
            <a:extLst>
              <a:ext uri="{FF2B5EF4-FFF2-40B4-BE49-F238E27FC236}">
                <a16:creationId xmlns:a16="http://schemas.microsoft.com/office/drawing/2014/main" id="{ABBBB84A-5077-354E-8FD6-AE0D7E3B5160}"/>
              </a:ext>
            </a:extLst>
          </p:cNvPr>
          <p:cNvPicPr>
            <a:picLocks noChangeAspect="1"/>
          </p:cNvPicPr>
          <p:nvPr/>
        </p:nvPicPr>
        <p:blipFill>
          <a:blip r:embed="rId3"/>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8A6A6E4D-2D7A-405E-A71F-135C65572FB3}"/>
              </a:ext>
            </a:extLst>
          </p:cNvPr>
          <p:cNvSpPr txBox="1"/>
          <p:nvPr/>
        </p:nvSpPr>
        <p:spPr>
          <a:xfrm>
            <a:off x="1010971" y="187478"/>
            <a:ext cx="6331116" cy="923330"/>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5400" b="1" i="1" u="none" strike="noStrike" kern="1200" cap="none" spc="0" normalizeH="0" baseline="0" noProof="0">
                <a:ln>
                  <a:noFill/>
                </a:ln>
                <a:solidFill>
                  <a:srgbClr val="EA6752"/>
                </a:solidFill>
                <a:effectLst/>
                <a:uLnTx/>
                <a:uFillTx/>
                <a:latin typeface="Poppins"/>
                <a:ea typeface="+mn-ea"/>
                <a:cs typeface="Poppins" pitchFamily="2" charset="77"/>
              </a:rPr>
              <a:t>Teaching Team</a:t>
            </a:r>
          </a:p>
        </p:txBody>
      </p:sp>
      <p:sp>
        <p:nvSpPr>
          <p:cNvPr id="6" name="Rectangle 5">
            <a:extLst>
              <a:ext uri="{FF2B5EF4-FFF2-40B4-BE49-F238E27FC236}">
                <a16:creationId xmlns:a16="http://schemas.microsoft.com/office/drawing/2014/main" id="{EC37FD61-5645-4CB5-9814-A2AACD4AA32F}"/>
              </a:ext>
            </a:extLst>
          </p:cNvPr>
          <p:cNvSpPr/>
          <p:nvPr/>
        </p:nvSpPr>
        <p:spPr>
          <a:xfrm>
            <a:off x="371474" y="1083517"/>
            <a:ext cx="7044310" cy="4947765"/>
          </a:xfrm>
          <a:prstGeom prst="rect">
            <a:avLst/>
          </a:prstGeom>
        </p:spPr>
        <p:txBody>
          <a:bodyPr wrap="square" lIns="91440" tIns="45720" rIns="91440" bIns="45720" anchor="t">
            <a:spAutoFit/>
          </a:bodyPr>
          <a:lstStyle/>
          <a:p>
            <a:pPr marL="285750" lvl="0" indent="-285750">
              <a:lnSpc>
                <a:spcPct val="200000"/>
              </a:lnSpc>
              <a:buFont typeface="Arial" panose="020B0604020202020204" pitchFamily="34" charset="0"/>
              <a:buChar char="•"/>
              <a:defRPr/>
            </a:pPr>
            <a:r>
              <a:rPr lang="en-US" sz="1600">
                <a:solidFill>
                  <a:prstClr val="black"/>
                </a:solidFill>
                <a:latin typeface="Calibri" panose="020F0502020204030204"/>
              </a:rPr>
              <a:t>Andrew</a:t>
            </a: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 Dockerty: Curriculum Manager</a:t>
            </a:r>
          </a:p>
          <a:p>
            <a:pPr marL="285750" indent="-285750">
              <a:lnSpc>
                <a:spcPct val="200000"/>
              </a:lnSpc>
              <a:buFont typeface="Arial" panose="020B0604020202020204" pitchFamily="34" charset="0"/>
              <a:buChar char="•"/>
              <a:defRPr/>
            </a:pPr>
            <a:r>
              <a:rPr lang="en-US" sz="1600">
                <a:solidFill>
                  <a:prstClr val="black"/>
                </a:solidFill>
                <a:latin typeface="Calibri" panose="020F0502020204030204"/>
              </a:rPr>
              <a:t>Adrian Dalzell</a:t>
            </a: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en-US" sz="1600" b="0" i="0" u="none" strike="noStrike" kern="1200" cap="none" spc="0" normalizeH="0" baseline="0" noProof="0" err="1">
                <a:ln>
                  <a:noFill/>
                </a:ln>
                <a:solidFill>
                  <a:prstClr val="black"/>
                </a:solidFill>
                <a:effectLst/>
                <a:uLnTx/>
                <a:uFillTx/>
                <a:latin typeface="Calibri" panose="020F0502020204030204"/>
                <a:ea typeface="+mn-ea"/>
                <a:cs typeface="+mn-cs"/>
              </a:rPr>
              <a:t>Programme</a:t>
            </a: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 Leader Level 2 &amp;</a:t>
            </a:r>
            <a:r>
              <a:rPr lang="en-US" sz="1600">
                <a:solidFill>
                  <a:prstClr val="black"/>
                </a:solidFill>
                <a:latin typeface="Calibri" panose="020F0502020204030204"/>
              </a:rPr>
              <a:t> 3 </a:t>
            </a: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Esports</a:t>
            </a:r>
            <a:endParaRPr lang="en-US" sz="1600" b="0" i="0" u="none" strike="noStrike" kern="1200" cap="none" spc="0" normalizeH="0" baseline="0" noProof="0">
              <a:ln>
                <a:noFill/>
              </a:ln>
              <a:solidFill>
                <a:prstClr val="black"/>
              </a:solidFill>
              <a:effectLst/>
              <a:uLnTx/>
              <a:uFillTx/>
              <a:latin typeface="Calibri" panose="020F0502020204030204"/>
              <a:ea typeface="Calibri"/>
              <a:cs typeface="Calibri"/>
            </a:endParaRPr>
          </a:p>
          <a:p>
            <a:pPr marL="285750" indent="-285750">
              <a:lnSpc>
                <a:spcPct val="200000"/>
              </a:lnSpc>
              <a:buFont typeface="Arial" panose="020B0604020202020204" pitchFamily="34" charset="0"/>
              <a:buChar char="•"/>
              <a:defRPr/>
            </a:pPr>
            <a:r>
              <a:rPr lang="en-US" sz="1600">
                <a:solidFill>
                  <a:prstClr val="black"/>
                </a:solidFill>
              </a:rPr>
              <a:t>Michelle Taylor: </a:t>
            </a:r>
            <a:r>
              <a:rPr lang="en-GB" sz="1600">
                <a:solidFill>
                  <a:prstClr val="black"/>
                </a:solidFill>
              </a:rPr>
              <a:t>Programme Leader Level 3 Y2 IT </a:t>
            </a:r>
          </a:p>
          <a:p>
            <a:pPr marL="285750" indent="-285750">
              <a:lnSpc>
                <a:spcPct val="200000"/>
              </a:lnSpc>
              <a:buFont typeface="Arial" panose="020B0604020202020204" pitchFamily="34" charset="0"/>
              <a:buChar char="•"/>
              <a:defRPr/>
            </a:pPr>
            <a:r>
              <a:rPr lang="en-US" sz="1600">
                <a:solidFill>
                  <a:prstClr val="black"/>
                </a:solidFill>
              </a:rPr>
              <a:t>Philip Fenwick: </a:t>
            </a:r>
            <a:r>
              <a:rPr kumimoji="0" lang="en-US" sz="1600" b="0" i="0" u="none" strike="noStrike" kern="1200" cap="none" spc="0" normalizeH="0" baseline="0" noProof="0" err="1">
                <a:ln>
                  <a:noFill/>
                </a:ln>
                <a:solidFill>
                  <a:prstClr val="black"/>
                </a:solidFill>
                <a:effectLst/>
                <a:uLnTx/>
                <a:uFillTx/>
                <a:latin typeface="Calibri" panose="020F0502020204030204"/>
                <a:ea typeface="+mn-ea"/>
                <a:cs typeface="+mn-cs"/>
              </a:rPr>
              <a:t>Programme</a:t>
            </a: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 Leader Level</a:t>
            </a:r>
            <a:r>
              <a:rPr lang="en-US" sz="1600">
                <a:solidFill>
                  <a:prstClr val="black"/>
                </a:solidFill>
                <a:latin typeface="Calibri" panose="020F0502020204030204"/>
              </a:rPr>
              <a:t> 2</a:t>
            </a: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 </a:t>
            </a:r>
            <a:r>
              <a:rPr lang="en-US" sz="1600">
                <a:solidFill>
                  <a:prstClr val="black"/>
                </a:solidFill>
              </a:rPr>
              <a:t>&amp; 3Games Development </a:t>
            </a:r>
            <a:endParaRPr lang="en-US" sz="1600">
              <a:solidFill>
                <a:prstClr val="black"/>
              </a:solidFill>
              <a:ea typeface="Calibri"/>
              <a:cs typeface="Calibri"/>
            </a:endParaRPr>
          </a:p>
          <a:p>
            <a:pPr marL="285750" indent="-285750">
              <a:lnSpc>
                <a:spcPct val="200000"/>
              </a:lnSpc>
              <a:buFont typeface="Arial" panose="020B0604020202020204" pitchFamily="34" charset="0"/>
              <a:buChar char="•"/>
              <a:defRPr/>
            </a:pPr>
            <a:r>
              <a:rPr lang="en-US" sz="1600">
                <a:solidFill>
                  <a:prstClr val="black"/>
                </a:solidFill>
                <a:latin typeface="Calibri" panose="020F0502020204030204"/>
                <a:ea typeface="Calibri"/>
                <a:cs typeface="Calibri"/>
              </a:rPr>
              <a:t>Thomas Fairgrieve: </a:t>
            </a:r>
            <a:r>
              <a:rPr lang="en-US" sz="1600" err="1">
                <a:solidFill>
                  <a:prstClr val="black"/>
                </a:solidFill>
                <a:latin typeface="Calibri" panose="020F0502020204030204"/>
                <a:ea typeface="Calibri"/>
                <a:cs typeface="Calibri"/>
              </a:rPr>
              <a:t>Programme</a:t>
            </a:r>
            <a:r>
              <a:rPr lang="en-US" sz="1600">
                <a:solidFill>
                  <a:prstClr val="black"/>
                </a:solidFill>
                <a:latin typeface="Calibri" panose="020F0502020204030204"/>
                <a:ea typeface="Calibri"/>
                <a:cs typeface="Calibri"/>
              </a:rPr>
              <a:t> Leader Level 3 Y1 IT </a:t>
            </a:r>
            <a:endParaRPr lang="en-US" sz="1600">
              <a:solidFill>
                <a:prstClr val="black"/>
              </a:solidFill>
              <a:latin typeface="Calibri" panose="020F0502020204030204"/>
            </a:endParaRPr>
          </a:p>
          <a:p>
            <a:pPr marL="285750" marR="0" lvl="0" indent="-285750" algn="l" defTabSz="4572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Bozena Stansfield: </a:t>
            </a:r>
            <a:r>
              <a:rPr kumimoji="0" lang="en-US" sz="1600" b="0" i="0" u="none" strike="noStrike" kern="1200" cap="none" spc="0" normalizeH="0" baseline="0" noProof="0" err="1">
                <a:ln>
                  <a:noFill/>
                </a:ln>
                <a:solidFill>
                  <a:prstClr val="black"/>
                </a:solidFill>
                <a:effectLst/>
                <a:uLnTx/>
                <a:uFillTx/>
                <a:latin typeface="Calibri" panose="020F0502020204030204"/>
                <a:ea typeface="+mn-ea"/>
                <a:cs typeface="+mn-cs"/>
              </a:rPr>
              <a:t>Programme</a:t>
            </a: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 Leader T-Level Digital</a:t>
            </a:r>
            <a:endParaRPr lang="en-US" sz="1600" b="0" i="0" u="none" strike="noStrike" kern="1200" cap="none" spc="0" normalizeH="0" baseline="0" noProof="0">
              <a:ln>
                <a:noFill/>
              </a:ln>
              <a:solidFill>
                <a:prstClr val="black"/>
              </a:solidFill>
              <a:effectLst/>
              <a:uLnTx/>
              <a:uFillTx/>
              <a:latin typeface="Calibri" panose="020F0502020204030204"/>
              <a:ea typeface="Calibri"/>
              <a:cs typeface="Calibri"/>
            </a:endParaRPr>
          </a:p>
          <a:p>
            <a:pPr marL="285750" marR="0" lvl="0" indent="-285750" algn="l" defTabSz="4572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Jay Teneur: </a:t>
            </a:r>
            <a:r>
              <a:rPr kumimoji="0" lang="en-US" sz="1600" b="0" i="0" u="none" strike="noStrike" kern="1200" cap="none" spc="0" normalizeH="0" baseline="0" noProof="0" err="1">
                <a:ln>
                  <a:noFill/>
                </a:ln>
                <a:solidFill>
                  <a:prstClr val="black"/>
                </a:solidFill>
                <a:effectLst/>
                <a:uLnTx/>
                <a:uFillTx/>
                <a:latin typeface="Calibri" panose="020F0502020204030204"/>
                <a:ea typeface="+mn-ea"/>
                <a:cs typeface="+mn-cs"/>
              </a:rPr>
              <a:t>Programme</a:t>
            </a: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 Leader Foundation Degree &amp; BSc Degree (Top-Up)</a:t>
            </a:r>
            <a:endParaRPr lang="en-US" sz="1600" b="0" i="0" u="none" strike="noStrike" kern="1200" cap="none" spc="0" normalizeH="0" baseline="0" noProof="0">
              <a:ln>
                <a:noFill/>
              </a:ln>
              <a:solidFill>
                <a:prstClr val="black"/>
              </a:solidFill>
              <a:effectLst/>
              <a:uLnTx/>
              <a:uFillTx/>
              <a:latin typeface="Calibri" panose="020F0502020204030204"/>
              <a:ea typeface="Calibri"/>
              <a:cs typeface="Calibri"/>
            </a:endParaRPr>
          </a:p>
          <a:p>
            <a:pPr marL="285750" indent="-285750">
              <a:lnSpc>
                <a:spcPct val="200000"/>
              </a:lnSpc>
              <a:buFont typeface="Arial" panose="020B0604020202020204" pitchFamily="34" charset="0"/>
              <a:buChar char="•"/>
              <a:defRPr/>
            </a:pP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Mary Summerson: </a:t>
            </a:r>
            <a:r>
              <a:rPr lang="en-US" sz="1600" err="1">
                <a:solidFill>
                  <a:prstClr val="black"/>
                </a:solidFill>
                <a:latin typeface="Calibri" panose="020F0502020204030204"/>
              </a:rPr>
              <a:t>Programme</a:t>
            </a:r>
            <a:r>
              <a:rPr lang="en-US" sz="1600">
                <a:solidFill>
                  <a:prstClr val="black"/>
                </a:solidFill>
                <a:latin typeface="Calibri" panose="020F0502020204030204"/>
              </a:rPr>
              <a:t> Leader Level 2 IT &amp; </a:t>
            </a: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Apprenticeship Assessor Coordinator</a:t>
            </a:r>
            <a:endParaRPr lang="en-US" sz="1600" b="0" i="0" u="none" strike="noStrike" kern="1200" cap="none" spc="0" normalizeH="0" baseline="0" noProof="0">
              <a:ln>
                <a:noFill/>
              </a:ln>
              <a:solidFill>
                <a:prstClr val="black"/>
              </a:solidFill>
              <a:effectLst/>
              <a:uLnTx/>
              <a:uFillTx/>
              <a:latin typeface="Calibri" panose="020F0502020204030204"/>
              <a:ea typeface="Calibri"/>
              <a:cs typeface="Calibri"/>
            </a:endParaRPr>
          </a:p>
          <a:p>
            <a:pPr marL="285750" indent="-285750">
              <a:lnSpc>
                <a:spcPct val="200000"/>
              </a:lnSpc>
              <a:buFont typeface="Arial" panose="020B0604020202020204" pitchFamily="34" charset="0"/>
              <a:buChar char="•"/>
              <a:defRPr/>
            </a:pPr>
            <a:r>
              <a:rPr lang="en-US" sz="1600" b="0" i="0" u="none" strike="noStrike" kern="1200" cap="none" spc="0" normalizeH="0" baseline="0" noProof="0">
                <a:ln>
                  <a:noFill/>
                </a:ln>
                <a:solidFill>
                  <a:prstClr val="black"/>
                </a:solidFill>
                <a:effectLst/>
                <a:uLnTx/>
                <a:uFillTx/>
                <a:latin typeface="Calibri" panose="020F0502020204030204"/>
                <a:ea typeface="Calibri"/>
                <a:cs typeface="Calibri"/>
              </a:rPr>
              <a:t>Bethany Towers: Personal Development</a:t>
            </a:r>
          </a:p>
        </p:txBody>
      </p:sp>
    </p:spTree>
    <p:extLst>
      <p:ext uri="{BB962C8B-B14F-4D97-AF65-F5344CB8AC3E}">
        <p14:creationId xmlns:p14="http://schemas.microsoft.com/office/powerpoint/2010/main" val="2585723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text&#10;&#10;Description automatically generated">
            <a:extLst>
              <a:ext uri="{FF2B5EF4-FFF2-40B4-BE49-F238E27FC236}">
                <a16:creationId xmlns:a16="http://schemas.microsoft.com/office/drawing/2014/main" id="{B08B82BC-DD80-774A-8A28-1C04A73F7A44}"/>
              </a:ext>
            </a:extLst>
          </p:cNvPr>
          <p:cNvPicPr>
            <a:picLocks noChangeAspect="1"/>
          </p:cNvPicPr>
          <p:nvPr/>
        </p:nvPicPr>
        <p:blipFill>
          <a:blip r:embed="rId2"/>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0D13D0FC-180F-441E-AC79-DD79DC0D1A91}"/>
              </a:ext>
            </a:extLst>
          </p:cNvPr>
          <p:cNvSpPr txBox="1"/>
          <p:nvPr/>
        </p:nvSpPr>
        <p:spPr>
          <a:xfrm>
            <a:off x="6096000" y="2272662"/>
            <a:ext cx="4997669" cy="1446550"/>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400" b="1" i="1" u="none" strike="noStrike" kern="1200" cap="none" spc="0" normalizeH="0" baseline="0" noProof="0">
                <a:ln>
                  <a:noFill/>
                </a:ln>
                <a:solidFill>
                  <a:srgbClr val="EA6752"/>
                </a:solidFill>
                <a:effectLst/>
                <a:uLnTx/>
                <a:uFillTx/>
                <a:latin typeface="Poppins"/>
                <a:ea typeface="+mn-ea"/>
                <a:cs typeface="Poppins" pitchFamily="2" charset="77"/>
              </a:rPr>
              <a:t>IT &amp; Computing Courses </a:t>
            </a:r>
          </a:p>
        </p:txBody>
      </p:sp>
    </p:spTree>
    <p:extLst>
      <p:ext uri="{BB962C8B-B14F-4D97-AF65-F5344CB8AC3E}">
        <p14:creationId xmlns:p14="http://schemas.microsoft.com/office/powerpoint/2010/main" val="1248560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10;&#10;Description automatically generated">
            <a:extLst>
              <a:ext uri="{FF2B5EF4-FFF2-40B4-BE49-F238E27FC236}">
                <a16:creationId xmlns:a16="http://schemas.microsoft.com/office/drawing/2014/main" id="{ABBBB84A-5077-354E-8FD6-AE0D7E3B5160}"/>
              </a:ext>
            </a:extLst>
          </p:cNvPr>
          <p:cNvPicPr>
            <a:picLocks noChangeAspect="1"/>
          </p:cNvPicPr>
          <p:nvPr/>
        </p:nvPicPr>
        <p:blipFill>
          <a:blip r:embed="rId3"/>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8A6A6E4D-2D7A-405E-A71F-135C65572FB3}"/>
              </a:ext>
            </a:extLst>
          </p:cNvPr>
          <p:cNvSpPr txBox="1"/>
          <p:nvPr/>
        </p:nvSpPr>
        <p:spPr>
          <a:xfrm>
            <a:off x="4359191" y="50358"/>
            <a:ext cx="6331116" cy="769441"/>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400" b="1" i="1" u="none" strike="noStrike" kern="1200" cap="none" spc="0" normalizeH="0" baseline="0" noProof="0" err="1">
                <a:ln>
                  <a:noFill/>
                </a:ln>
                <a:solidFill>
                  <a:srgbClr val="EA6752"/>
                </a:solidFill>
                <a:effectLst/>
                <a:uLnTx/>
                <a:uFillTx/>
                <a:latin typeface="Poppins"/>
                <a:ea typeface="+mn-ea"/>
                <a:cs typeface="Poppins" pitchFamily="2" charset="77"/>
              </a:rPr>
              <a:t>Programmes</a:t>
            </a:r>
            <a:endParaRPr kumimoji="0" lang="en-US" sz="4400" b="1" i="1" u="none" strike="noStrike" kern="1200" cap="none" spc="0" normalizeH="0" baseline="0" noProof="0">
              <a:ln>
                <a:noFill/>
              </a:ln>
              <a:solidFill>
                <a:srgbClr val="EA6752"/>
              </a:solidFill>
              <a:effectLst/>
              <a:uLnTx/>
              <a:uFillTx/>
              <a:latin typeface="Poppins"/>
              <a:ea typeface="+mn-ea"/>
              <a:cs typeface="Poppins" pitchFamily="2" charset="77"/>
            </a:endParaRPr>
          </a:p>
        </p:txBody>
      </p:sp>
      <p:sp>
        <p:nvSpPr>
          <p:cNvPr id="6" name="Rectangle 5">
            <a:extLst>
              <a:ext uri="{FF2B5EF4-FFF2-40B4-BE49-F238E27FC236}">
                <a16:creationId xmlns:a16="http://schemas.microsoft.com/office/drawing/2014/main" id="{EC37FD61-5645-4CB5-9814-A2AACD4AA32F}"/>
              </a:ext>
            </a:extLst>
          </p:cNvPr>
          <p:cNvSpPr/>
          <p:nvPr/>
        </p:nvSpPr>
        <p:spPr>
          <a:xfrm>
            <a:off x="371474" y="1145854"/>
            <a:ext cx="7338647" cy="4001095"/>
          </a:xfrm>
          <a:prstGeom prst="rect">
            <a:avLst/>
          </a:prstGeom>
        </p:spPr>
        <p:txBody>
          <a:bodyPr wrap="square" lIns="91440" tIns="45720" rIns="91440" bIns="45720" anchor="t">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0" lang="en-US" sz="2000" b="1" i="0" u="none" strike="noStrike" kern="1200" cap="none" spc="0" normalizeH="0" baseline="0" noProof="0">
                <a:ln>
                  <a:noFill/>
                </a:ln>
                <a:solidFill>
                  <a:prstClr val="black"/>
                </a:solidFill>
                <a:effectLst/>
                <a:uLnTx/>
                <a:uFillTx/>
                <a:latin typeface="Calibri" panose="020F0502020204030204"/>
                <a:ea typeface="+mn-ea"/>
                <a:cs typeface="+mn-cs"/>
              </a:rPr>
              <a:t>Further Education:</a:t>
            </a:r>
          </a:p>
          <a:p>
            <a:pPr marL="285750" indent="-285750">
              <a:lnSpc>
                <a:spcPct val="150000"/>
              </a:lnSpc>
              <a:buFont typeface="Arial" panose="020B0604020202020204" pitchFamily="34" charset="0"/>
              <a:buChar char="•"/>
              <a:defRPr/>
            </a:pP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BTEC Level 2 Esports</a:t>
            </a:r>
            <a:r>
              <a:rPr lang="en-US" sz="2000">
                <a:solidFill>
                  <a:prstClr val="black"/>
                </a:solidFill>
                <a:latin typeface="Calibri" panose="020F0502020204030204"/>
              </a:rPr>
              <a:t>:</a:t>
            </a: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 1 Year</a:t>
            </a:r>
            <a:endParaRPr lang="en-US" sz="2000" b="0" i="0" u="none" strike="noStrike" kern="1200" cap="none" spc="0" normalizeH="0" baseline="0" noProof="0">
              <a:ln>
                <a:noFill/>
              </a:ln>
              <a:solidFill>
                <a:prstClr val="black"/>
              </a:solidFill>
              <a:effectLst/>
              <a:uLnTx/>
              <a:uFillTx/>
              <a:latin typeface="Calibri" panose="020F0502020204030204"/>
              <a:ea typeface="Calibri"/>
              <a:cs typeface="Calibri"/>
            </a:endParaRPr>
          </a:p>
          <a:p>
            <a:pPr marL="285750" indent="-285750">
              <a:lnSpc>
                <a:spcPct val="150000"/>
              </a:lnSpc>
              <a:buFont typeface="Arial" panose="020B0604020202020204" pitchFamily="34" charset="0"/>
              <a:buChar char="•"/>
              <a:defRPr/>
            </a:pP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BTEC Level 3 Esports Year 1 &amp; 2</a:t>
            </a:r>
          </a:p>
          <a:p>
            <a:pPr marL="285750" marR="0" lvl="0" indent="-285750" algn="l" defTabSz="4572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BTEC Level 3 Games Design and Development Year 1 &amp; Year 2</a:t>
            </a:r>
          </a:p>
          <a:p>
            <a:pPr marL="285750" indent="-285750">
              <a:lnSpc>
                <a:spcPct val="150000"/>
              </a:lnSpc>
              <a:buFont typeface="Arial" panose="020B0604020202020204" pitchFamily="34" charset="0"/>
              <a:buChar char="•"/>
              <a:defRPr/>
            </a:pP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BTEC Level 3 </a:t>
            </a:r>
            <a:r>
              <a:rPr lang="en-US" sz="2000">
                <a:solidFill>
                  <a:prstClr val="black"/>
                </a:solidFill>
                <a:latin typeface="Calibri" panose="020F0502020204030204"/>
              </a:rPr>
              <a:t>Digital Application Development with AI</a:t>
            </a: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 1</a:t>
            </a:r>
            <a:r>
              <a:rPr kumimoji="0" lang="en-US" sz="2000" b="0" i="0" u="none" strike="noStrike" kern="1200" cap="none" spc="0" normalizeH="0" baseline="30000" noProof="0">
                <a:ln>
                  <a:noFill/>
                </a:ln>
                <a:solidFill>
                  <a:prstClr val="black"/>
                </a:solidFill>
                <a:effectLst/>
                <a:uLnTx/>
                <a:uFillTx/>
                <a:latin typeface="Calibri" panose="020F0502020204030204"/>
                <a:ea typeface="+mn-ea"/>
                <a:cs typeface="+mn-cs"/>
              </a:rPr>
              <a:t>st</a:t>
            </a: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 year</a:t>
            </a:r>
            <a:endParaRPr lang="en-US" sz="2000" b="0" i="0" u="none" strike="noStrike" kern="1200" cap="none" spc="0" normalizeH="0" baseline="0" noProof="0">
              <a:ln>
                <a:noFill/>
              </a:ln>
              <a:solidFill>
                <a:prstClr val="black"/>
              </a:solidFill>
              <a:effectLst/>
              <a:uLnTx/>
              <a:uFillTx/>
              <a:latin typeface="Calibri" panose="020F0502020204030204"/>
              <a:ea typeface="Calibri"/>
              <a:cs typeface="Calibri"/>
            </a:endParaRPr>
          </a:p>
          <a:p>
            <a:pPr marL="285750" marR="0" lvl="0" indent="-285750" algn="l" defTabSz="4572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BTEC Level 3 Extended Diploma in IT: 2</a:t>
            </a:r>
            <a:r>
              <a:rPr lang="en-US" sz="2000" baseline="30000">
                <a:solidFill>
                  <a:prstClr val="black"/>
                </a:solidFill>
                <a:latin typeface="Calibri" panose="020F0502020204030204"/>
              </a:rPr>
              <a:t>nd</a:t>
            </a: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 Year </a:t>
            </a:r>
            <a:endParaRPr lang="en-US" sz="2000" b="0" i="0" u="none" strike="noStrike" kern="1200" cap="none" spc="0" normalizeH="0" baseline="0" noProof="0">
              <a:ln>
                <a:noFill/>
              </a:ln>
              <a:solidFill>
                <a:prstClr val="black"/>
              </a:solidFill>
              <a:effectLst/>
              <a:uLnTx/>
              <a:uFillTx/>
              <a:latin typeface="Calibri" panose="020F0502020204030204"/>
              <a:ea typeface="Calibri"/>
              <a:cs typeface="Calibri"/>
            </a:endParaRPr>
          </a:p>
          <a:p>
            <a:pPr marL="285750" indent="-285750">
              <a:lnSpc>
                <a:spcPct val="150000"/>
              </a:lnSpc>
              <a:buFont typeface="Arial" panose="020B0604020202020204" pitchFamily="34" charset="0"/>
              <a:buChar char="•"/>
              <a:defRPr/>
            </a:pPr>
            <a:r>
              <a:rPr kumimoji="0" lang="en-US" sz="2000" b="0" i="0" u="none" strike="noStrike" kern="1200" cap="none" spc="0" normalizeH="0" baseline="0" noProof="0">
                <a:ln>
                  <a:noFill/>
                </a:ln>
                <a:effectLst/>
                <a:uLnTx/>
                <a:uFillTx/>
                <a:latin typeface="Calibri" panose="020F0502020204030204"/>
                <a:ea typeface="+mn-ea"/>
                <a:cs typeface="+mn-cs"/>
              </a:rPr>
              <a:t>T Level Digital</a:t>
            </a:r>
            <a:r>
              <a:rPr lang="en-US" sz="2000">
                <a:latin typeface="Calibri" panose="020F0502020204030204"/>
              </a:rPr>
              <a:t> Software</a:t>
            </a:r>
            <a:r>
              <a:rPr kumimoji="0" lang="en-US" sz="2000" b="0" i="0" u="none" strike="noStrike" kern="1200" cap="none" spc="0" normalizeH="0" baseline="0" noProof="0">
                <a:ln>
                  <a:noFill/>
                </a:ln>
                <a:effectLst/>
                <a:uLnTx/>
                <a:uFillTx/>
                <a:latin typeface="Calibri" panose="020F0502020204030204"/>
                <a:ea typeface="+mn-ea"/>
                <a:cs typeface="+mn-cs"/>
              </a:rPr>
              <a:t> Development: 2 </a:t>
            </a:r>
            <a:r>
              <a:rPr lang="en-US" sz="2000">
                <a:latin typeface="Calibri" panose="020F0502020204030204"/>
              </a:rPr>
              <a:t>Years</a:t>
            </a:r>
            <a:endParaRPr lang="en-US" sz="2000" b="0" i="0" u="none" strike="noStrike" kern="1200" cap="none" spc="0" normalizeH="0" baseline="0" noProof="0">
              <a:ln>
                <a:noFill/>
              </a:ln>
              <a:effectLst/>
              <a:uLnTx/>
              <a:uFillTx/>
              <a:latin typeface="Calibri" panose="020F0502020204030204"/>
              <a:ea typeface="Calibri"/>
              <a:cs typeface="Calibri"/>
            </a:endParaRPr>
          </a:p>
          <a:p>
            <a:pPr marL="285750" indent="-285750">
              <a:lnSpc>
                <a:spcPct val="150000"/>
              </a:lnSpc>
              <a:buFont typeface="Arial" panose="020B0604020202020204" pitchFamily="34" charset="0"/>
              <a:buChar char="•"/>
              <a:defRPr/>
            </a:pPr>
            <a:r>
              <a:rPr lang="en-US" sz="2000">
                <a:latin typeface="Calibri" panose="020F0502020204030204"/>
                <a:ea typeface="Calibri"/>
                <a:cs typeface="Calibri"/>
              </a:rPr>
              <a:t>T Level Digital Support and Security (Cyber): 2 Years</a:t>
            </a:r>
            <a:endParaRPr lang="en-US" sz="2000" b="0" i="0" u="none" strike="noStrike" kern="1200" cap="none" spc="0" normalizeH="0" baseline="0" noProof="0">
              <a:ln>
                <a:noFill/>
              </a:ln>
              <a:effectLst/>
              <a:uLnTx/>
              <a:uFillTx/>
              <a:latin typeface="Calibri" panose="020F0502020204030204"/>
              <a:ea typeface="Calibri"/>
              <a:cs typeface="Calibri"/>
            </a:endParaRPr>
          </a:p>
          <a:p>
            <a:pPr>
              <a:defRPr/>
            </a:pPr>
            <a:endParaRPr lang="en-US" sz="1400">
              <a:solidFill>
                <a:prstClr val="black"/>
              </a:solidFill>
              <a:latin typeface="Calibri" panose="020F0502020204030204"/>
              <a:ea typeface="Calibri" panose="020F0502020204030204"/>
              <a:cs typeface="Calibri" panose="020F0502020204030204"/>
            </a:endParaRPr>
          </a:p>
        </p:txBody>
      </p:sp>
    </p:spTree>
    <p:extLst>
      <p:ext uri="{BB962C8B-B14F-4D97-AF65-F5344CB8AC3E}">
        <p14:creationId xmlns:p14="http://schemas.microsoft.com/office/powerpoint/2010/main" val="2502554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text&#10;&#10;Description automatically generated">
            <a:extLst>
              <a:ext uri="{FF2B5EF4-FFF2-40B4-BE49-F238E27FC236}">
                <a16:creationId xmlns:a16="http://schemas.microsoft.com/office/drawing/2014/main" id="{B08B82BC-DD80-774A-8A28-1C04A73F7A44}"/>
              </a:ext>
            </a:extLst>
          </p:cNvPr>
          <p:cNvPicPr>
            <a:picLocks noChangeAspect="1"/>
          </p:cNvPicPr>
          <p:nvPr/>
        </p:nvPicPr>
        <p:blipFill>
          <a:blip r:embed="rId2"/>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0D13D0FC-180F-441E-AC79-DD79DC0D1A91}"/>
              </a:ext>
            </a:extLst>
          </p:cNvPr>
          <p:cNvSpPr txBox="1"/>
          <p:nvPr/>
        </p:nvSpPr>
        <p:spPr>
          <a:xfrm>
            <a:off x="6096000" y="365034"/>
            <a:ext cx="6331116" cy="646331"/>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1" i="1" u="none" strike="noStrike" kern="1200" cap="none" spc="0" normalizeH="0" baseline="0" noProof="0">
                <a:ln>
                  <a:noFill/>
                </a:ln>
                <a:solidFill>
                  <a:srgbClr val="EA6752"/>
                </a:solidFill>
                <a:effectLst/>
                <a:uLnTx/>
                <a:uFillTx/>
                <a:latin typeface="Poppins"/>
                <a:ea typeface="+mn-ea"/>
                <a:cs typeface="Poppins" pitchFamily="2" charset="77"/>
              </a:rPr>
              <a:t>T-Level</a:t>
            </a:r>
          </a:p>
        </p:txBody>
      </p:sp>
      <p:sp>
        <p:nvSpPr>
          <p:cNvPr id="4" name="TextBox 3">
            <a:extLst>
              <a:ext uri="{FF2B5EF4-FFF2-40B4-BE49-F238E27FC236}">
                <a16:creationId xmlns:a16="http://schemas.microsoft.com/office/drawing/2014/main" id="{036C3780-C7CE-4546-A5BF-19BDF1E9AC83}"/>
              </a:ext>
            </a:extLst>
          </p:cNvPr>
          <p:cNvSpPr txBox="1"/>
          <p:nvPr/>
        </p:nvSpPr>
        <p:spPr>
          <a:xfrm>
            <a:off x="5428593" y="1376399"/>
            <a:ext cx="6763407" cy="3737946"/>
          </a:xfrm>
          <a:prstGeom prst="rect">
            <a:avLst/>
          </a:prstGeom>
          <a:noFill/>
        </p:spPr>
        <p:txBody>
          <a:bodyPr wrap="square" lIns="91440" tIns="45720" rIns="91440" bIns="45720" rtlCol="0" anchor="t">
            <a:spAutoFit/>
          </a:bodyPr>
          <a:lstStyle/>
          <a:p>
            <a:pPr marL="285750" indent="-285750">
              <a:lnSpc>
                <a:spcPct val="150000"/>
              </a:lnSpc>
              <a:buFont typeface="Arial" panose="020B0604020202020204" pitchFamily="34" charset="0"/>
              <a:buChar char="•"/>
              <a:defRPr/>
            </a:pPr>
            <a:r>
              <a:rPr kumimoji="0" lang="en-GB" sz="2000" b="0" i="0" u="none" strike="noStrike" kern="1200" cap="none" spc="0" normalizeH="0" baseline="0" noProof="0">
                <a:ln>
                  <a:noFill/>
                </a:ln>
                <a:solidFill>
                  <a:prstClr val="white"/>
                </a:solidFill>
                <a:effectLst/>
                <a:uLnTx/>
                <a:uFillTx/>
                <a:latin typeface="Calibri" panose="020F0502020204030204"/>
                <a:ea typeface="+mn-ea"/>
                <a:cs typeface="+mn-cs"/>
              </a:rPr>
              <a:t>T Level </a:t>
            </a:r>
            <a:r>
              <a:rPr lang="en-GB" sz="2000">
                <a:solidFill>
                  <a:prstClr val="white"/>
                </a:solidFill>
                <a:latin typeface="Calibri" panose="020F0502020204030204"/>
              </a:rPr>
              <a:t>Software </a:t>
            </a:r>
            <a:r>
              <a:rPr kumimoji="0" lang="en-GB" sz="2000" b="0" i="0" u="none" strike="noStrike" kern="1200" cap="none" spc="0" normalizeH="0" baseline="0" noProof="0">
                <a:ln>
                  <a:noFill/>
                </a:ln>
                <a:solidFill>
                  <a:prstClr val="white"/>
                </a:solidFill>
                <a:effectLst/>
                <a:uLnTx/>
                <a:uFillTx/>
                <a:latin typeface="Calibri" panose="020F0502020204030204"/>
                <a:ea typeface="+mn-ea"/>
                <a:cs typeface="+mn-cs"/>
              </a:rPr>
              <a:t>and </a:t>
            </a:r>
            <a:r>
              <a:rPr lang="en-GB" sz="2000">
                <a:solidFill>
                  <a:prstClr val="white"/>
                </a:solidFill>
                <a:latin typeface="Calibri" panose="020F0502020204030204"/>
              </a:rPr>
              <a:t>Cyber</a:t>
            </a:r>
            <a:r>
              <a:rPr kumimoji="0" lang="en-GB" sz="2000" b="0" i="0" u="none" strike="noStrike" kern="1200" cap="none" spc="0" normalizeH="0" baseline="0" noProof="0">
                <a:ln>
                  <a:noFill/>
                </a:ln>
                <a:solidFill>
                  <a:prstClr val="white"/>
                </a:solidFill>
                <a:effectLst/>
                <a:uLnTx/>
                <a:uFillTx/>
                <a:latin typeface="Calibri" panose="020F0502020204030204"/>
                <a:ea typeface="+mn-ea"/>
                <a:cs typeface="+mn-cs"/>
              </a:rPr>
              <a:t>: 2 years</a:t>
            </a:r>
          </a:p>
          <a:p>
            <a:pPr marL="742950" lvl="1" indent="-285750">
              <a:lnSpc>
                <a:spcPct val="150000"/>
              </a:lnSpc>
              <a:buFont typeface="Arial" panose="020B0604020202020204" pitchFamily="34" charset="0"/>
              <a:buChar char="•"/>
              <a:defRPr/>
            </a:pPr>
            <a:r>
              <a:rPr kumimoji="0" lang="en-GB" sz="2000" b="0" i="0" u="none" strike="noStrike" kern="1200" cap="none" spc="0" normalizeH="0" baseline="0" noProof="0">
                <a:ln>
                  <a:noFill/>
                </a:ln>
                <a:solidFill>
                  <a:prstClr val="white"/>
                </a:solidFill>
                <a:effectLst/>
                <a:uLnTx/>
                <a:uFillTx/>
                <a:latin typeface="Calibri" panose="020F0502020204030204"/>
                <a:ea typeface="+mn-ea"/>
                <a:cs typeface="+mn-cs"/>
              </a:rPr>
              <a:t>2 year commitment</a:t>
            </a:r>
            <a:endParaRPr lang="en-GB" sz="2000" b="0" i="0" u="none" strike="noStrike" kern="1200" cap="none" spc="0" normalizeH="0" baseline="0" noProof="0">
              <a:ln>
                <a:noFill/>
              </a:ln>
              <a:solidFill>
                <a:prstClr val="white"/>
              </a:solidFill>
              <a:effectLst/>
              <a:uLnTx/>
              <a:uFillTx/>
              <a:latin typeface="Calibri" panose="020F0502020204030204"/>
              <a:ea typeface="Calibri"/>
              <a:cs typeface="Calibri"/>
            </a:endParaRPr>
          </a:p>
          <a:p>
            <a:pPr marL="742950" lvl="1" indent="-285750">
              <a:lnSpc>
                <a:spcPct val="150000"/>
              </a:lnSpc>
              <a:buFont typeface="Arial" panose="020B0604020202020204" pitchFamily="34" charset="0"/>
              <a:buChar char="•"/>
              <a:defRPr/>
            </a:pPr>
            <a:r>
              <a:rPr kumimoji="0" lang="en-GB" sz="2000" b="0" i="0" u="none" strike="noStrike" kern="1200" cap="none" spc="0" normalizeH="0" baseline="0" noProof="0">
                <a:ln>
                  <a:noFill/>
                </a:ln>
                <a:solidFill>
                  <a:prstClr val="white"/>
                </a:solidFill>
                <a:effectLst/>
                <a:uLnTx/>
                <a:uFillTx/>
                <a:latin typeface="Calibri" panose="020F0502020204030204"/>
                <a:ea typeface="+mn-ea"/>
                <a:cs typeface="+mn-cs"/>
              </a:rPr>
              <a:t>315 hour Industry Placement</a:t>
            </a:r>
            <a:endParaRPr lang="en-GB" sz="2000" b="0" i="0" u="none" strike="noStrike" kern="1200" cap="none" spc="0" normalizeH="0" baseline="0" noProof="0">
              <a:ln>
                <a:noFill/>
              </a:ln>
              <a:solidFill>
                <a:prstClr val="white"/>
              </a:solidFill>
              <a:effectLst/>
              <a:uLnTx/>
              <a:uFillTx/>
              <a:latin typeface="Calibri" panose="020F0502020204030204"/>
              <a:ea typeface="Calibri"/>
              <a:cs typeface="Calibri"/>
            </a:endParaRPr>
          </a:p>
          <a:p>
            <a:pPr marL="742950" lvl="1" indent="-285750">
              <a:lnSpc>
                <a:spcPct val="150000"/>
              </a:lnSpc>
              <a:buFont typeface="Arial" panose="020B0604020202020204" pitchFamily="34" charset="0"/>
              <a:buChar char="•"/>
              <a:defRPr/>
            </a:pPr>
            <a:r>
              <a:rPr kumimoji="0" lang="en-GB" sz="2000" b="0" i="0" u="none" strike="noStrike" kern="1200" cap="none" spc="0" normalizeH="0" baseline="0" noProof="0">
                <a:ln>
                  <a:noFill/>
                </a:ln>
                <a:solidFill>
                  <a:prstClr val="white"/>
                </a:solidFill>
                <a:effectLst/>
                <a:uLnTx/>
                <a:uFillTx/>
                <a:latin typeface="Calibri" panose="020F0502020204030204"/>
                <a:ea typeface="+mn-ea"/>
                <a:cs typeface="+mn-cs"/>
              </a:rPr>
              <a:t>Externally Assessed</a:t>
            </a:r>
          </a:p>
          <a:p>
            <a:pPr marL="742950" lvl="1" indent="-285750">
              <a:lnSpc>
                <a:spcPct val="150000"/>
              </a:lnSpc>
              <a:buFont typeface="Arial" panose="020B0604020202020204" pitchFamily="34" charset="0"/>
              <a:buChar char="•"/>
              <a:defRPr/>
            </a:pPr>
            <a:r>
              <a:rPr kumimoji="0" lang="en-GB" sz="2000" b="0" i="0" u="none" strike="noStrike" kern="1200" cap="none" spc="0" normalizeH="0" baseline="0" noProof="0">
                <a:ln>
                  <a:noFill/>
                </a:ln>
                <a:solidFill>
                  <a:prstClr val="white"/>
                </a:solidFill>
                <a:effectLst/>
                <a:uLnTx/>
                <a:uFillTx/>
                <a:latin typeface="Calibri" panose="020F0502020204030204"/>
                <a:ea typeface="+mn-ea"/>
                <a:cs typeface="+mn-cs"/>
              </a:rPr>
              <a:t>Transfer from Foundation Diploma after completion of Initial assessment:</a:t>
            </a:r>
          </a:p>
          <a:p>
            <a:pPr marL="1200150" lvl="2" indent="-285750">
              <a:lnSpc>
                <a:spcPct val="150000"/>
              </a:lnSpc>
              <a:buFont typeface="Courier New" panose="02070309020205020404" pitchFamily="49" charset="0"/>
              <a:buChar char="o"/>
              <a:defRPr/>
            </a:pPr>
            <a:r>
              <a:rPr kumimoji="0" lang="en-GB" sz="2000" b="0" i="0" u="none" strike="noStrike" kern="1200" cap="none" spc="0" normalizeH="0" baseline="0" noProof="0">
                <a:ln>
                  <a:noFill/>
                </a:ln>
                <a:solidFill>
                  <a:prstClr val="white"/>
                </a:solidFill>
                <a:effectLst/>
                <a:uLnTx/>
                <a:uFillTx/>
                <a:latin typeface="Calibri" panose="020F0502020204030204"/>
                <a:ea typeface="+mn-ea"/>
                <a:cs typeface="+mn-cs"/>
              </a:rPr>
              <a:t>Demonstrate employability skills and enthusiasm to learn</a:t>
            </a:r>
          </a:p>
        </p:txBody>
      </p:sp>
    </p:spTree>
    <p:extLst>
      <p:ext uri="{BB962C8B-B14F-4D97-AF65-F5344CB8AC3E}">
        <p14:creationId xmlns:p14="http://schemas.microsoft.com/office/powerpoint/2010/main" val="817070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10;&#10;Description automatically generated">
            <a:extLst>
              <a:ext uri="{FF2B5EF4-FFF2-40B4-BE49-F238E27FC236}">
                <a16:creationId xmlns:a16="http://schemas.microsoft.com/office/drawing/2014/main" id="{ABBBB84A-5077-354E-8FD6-AE0D7E3B5160}"/>
              </a:ext>
            </a:extLst>
          </p:cNvPr>
          <p:cNvPicPr>
            <a:picLocks noChangeAspect="1"/>
          </p:cNvPicPr>
          <p:nvPr/>
        </p:nvPicPr>
        <p:blipFill>
          <a:blip r:embed="rId3"/>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8A6A6E4D-2D7A-405E-A71F-135C65572FB3}"/>
              </a:ext>
            </a:extLst>
          </p:cNvPr>
          <p:cNvSpPr txBox="1"/>
          <p:nvPr/>
        </p:nvSpPr>
        <p:spPr>
          <a:xfrm>
            <a:off x="4359191" y="205806"/>
            <a:ext cx="6331116" cy="769441"/>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400" b="1" i="1" u="none" strike="noStrike" kern="1200" cap="none" spc="0" normalizeH="0" baseline="0" noProof="0" err="1">
                <a:ln>
                  <a:noFill/>
                </a:ln>
                <a:solidFill>
                  <a:srgbClr val="EA6752"/>
                </a:solidFill>
                <a:effectLst/>
                <a:uLnTx/>
                <a:uFillTx/>
                <a:latin typeface="Poppins"/>
                <a:ea typeface="+mn-ea"/>
                <a:cs typeface="Poppins" pitchFamily="2" charset="77"/>
              </a:rPr>
              <a:t>Programmes</a:t>
            </a:r>
            <a:endParaRPr kumimoji="0" lang="en-US" sz="4400" b="1" i="1" u="none" strike="noStrike" kern="1200" cap="none" spc="0" normalizeH="0" baseline="0" noProof="0">
              <a:ln>
                <a:noFill/>
              </a:ln>
              <a:solidFill>
                <a:srgbClr val="EA6752"/>
              </a:solidFill>
              <a:effectLst/>
              <a:uLnTx/>
              <a:uFillTx/>
              <a:latin typeface="Poppins"/>
              <a:ea typeface="+mn-ea"/>
              <a:cs typeface="Poppins" pitchFamily="2" charset="77"/>
            </a:endParaRPr>
          </a:p>
        </p:txBody>
      </p:sp>
      <p:sp>
        <p:nvSpPr>
          <p:cNvPr id="6" name="Rectangle 5">
            <a:extLst>
              <a:ext uri="{FF2B5EF4-FFF2-40B4-BE49-F238E27FC236}">
                <a16:creationId xmlns:a16="http://schemas.microsoft.com/office/drawing/2014/main" id="{EC37FD61-5645-4CB5-9814-A2AACD4AA32F}"/>
              </a:ext>
            </a:extLst>
          </p:cNvPr>
          <p:cNvSpPr/>
          <p:nvPr/>
        </p:nvSpPr>
        <p:spPr>
          <a:xfrm>
            <a:off x="544894" y="1414377"/>
            <a:ext cx="6781801" cy="4029245"/>
          </a:xfrm>
          <a:prstGeom prst="rect">
            <a:avLst/>
          </a:prstGeom>
        </p:spPr>
        <p:txBody>
          <a:bodyPr wrap="square" lIns="91440" tIns="45720" rIns="91440" bIns="45720" anchor="t">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50000"/>
              </a:lnSpc>
              <a:spcBef>
                <a:spcPts val="0"/>
              </a:spcBef>
              <a:spcAft>
                <a:spcPts val="0"/>
              </a:spcAft>
              <a:buClrTx/>
              <a:buSzTx/>
              <a:buFontTx/>
              <a:buNone/>
              <a:tabLst/>
              <a:defRPr/>
            </a:pPr>
            <a:r>
              <a:rPr kumimoji="0" lang="en-US" sz="2400" b="1" i="0" u="none" strike="noStrike" kern="1200" cap="none" spc="0" normalizeH="0" baseline="0" noProof="0">
                <a:ln>
                  <a:noFill/>
                </a:ln>
                <a:solidFill>
                  <a:prstClr val="black"/>
                </a:solidFill>
                <a:effectLst/>
                <a:uLnTx/>
                <a:uFillTx/>
                <a:latin typeface="Calibri" panose="020F0502020204030204"/>
                <a:ea typeface="+mn-ea"/>
                <a:cs typeface="+mn-cs"/>
              </a:rPr>
              <a:t>Higher Education:</a:t>
            </a:r>
          </a:p>
          <a:p>
            <a:pPr marL="285750" indent="-285750">
              <a:lnSpc>
                <a:spcPct val="150000"/>
              </a:lnSpc>
              <a:buFont typeface="Arial" panose="020B0604020202020204" pitchFamily="34" charset="0"/>
              <a:buChar char="•"/>
              <a:defRPr/>
            </a:pPr>
            <a:r>
              <a:rPr kumimoji="0" lang="en-US" sz="2400" b="0" i="0" u="none" strike="noStrike" kern="1200" cap="none" spc="0" normalizeH="0" baseline="0" noProof="0" err="1">
                <a:ln>
                  <a:noFill/>
                </a:ln>
                <a:solidFill>
                  <a:prstClr val="black"/>
                </a:solidFill>
                <a:effectLst/>
                <a:uLnTx/>
                <a:uFillTx/>
                <a:latin typeface="Calibri" panose="020F0502020204030204"/>
                <a:ea typeface="+mn-ea"/>
                <a:cs typeface="+mn-cs"/>
              </a:rPr>
              <a:t>FdSc</a:t>
            </a:r>
            <a:r>
              <a:rPr kumimoji="0" lang="en-US" sz="2400" b="0" i="0" u="none" strike="noStrike" kern="1200" cap="none" spc="0" normalizeH="0" baseline="0" noProof="0">
                <a:ln>
                  <a:noFill/>
                </a:ln>
                <a:solidFill>
                  <a:prstClr val="black"/>
                </a:solidFill>
                <a:effectLst/>
                <a:uLnTx/>
                <a:uFillTx/>
                <a:latin typeface="Calibri" panose="020F0502020204030204"/>
                <a:ea typeface="+mn-ea"/>
                <a:cs typeface="+mn-cs"/>
              </a:rPr>
              <a:t> Cyber Security</a:t>
            </a:r>
            <a:r>
              <a:rPr lang="en-US" sz="2400">
                <a:solidFill>
                  <a:prstClr val="black"/>
                </a:solidFill>
                <a:latin typeface="Calibri" panose="020F0502020204030204"/>
              </a:rPr>
              <a:t> with Networking: 2Years</a:t>
            </a:r>
            <a:endParaRPr lang="en-US" sz="2400">
              <a:solidFill>
                <a:prstClr val="black"/>
              </a:solidFill>
              <a:latin typeface="Calibri" panose="020F0502020204030204"/>
              <a:ea typeface="Calibri"/>
              <a:cs typeface="Calibri"/>
            </a:endParaRPr>
          </a:p>
          <a:p>
            <a:pPr marL="342900" indent="-342900">
              <a:lnSpc>
                <a:spcPct val="150000"/>
              </a:lnSpc>
              <a:buFont typeface="Arial" panose="020B0604020202020204" pitchFamily="34" charset="0"/>
              <a:buChar char="•"/>
              <a:defRPr/>
            </a:pPr>
            <a:r>
              <a:rPr lang="en-US" sz="2400" err="1">
                <a:solidFill>
                  <a:prstClr val="black"/>
                </a:solidFill>
                <a:latin typeface="Calibri" panose="020F0502020204030204"/>
              </a:rPr>
              <a:t>FdSc</a:t>
            </a:r>
            <a:r>
              <a:rPr lang="en-US" sz="2400">
                <a:solidFill>
                  <a:prstClr val="black"/>
                </a:solidFill>
                <a:latin typeface="Calibri" panose="020F0502020204030204"/>
              </a:rPr>
              <a:t> Games Design and Development: 2Years</a:t>
            </a:r>
            <a:endParaRPr lang="en-US" sz="2400">
              <a:solidFill>
                <a:prstClr val="black"/>
              </a:solidFill>
              <a:latin typeface="Calibri" panose="020F0502020204030204"/>
              <a:ea typeface="Calibri"/>
              <a:cs typeface="Calibri"/>
            </a:endParaRPr>
          </a:p>
          <a:p>
            <a:pPr marL="342900" indent="-342900">
              <a:lnSpc>
                <a:spcPct val="150000"/>
              </a:lnSpc>
              <a:buFont typeface="Arial" panose="020B0604020202020204" pitchFamily="34" charset="0"/>
              <a:buChar char="•"/>
              <a:defRPr/>
            </a:pPr>
            <a:r>
              <a:rPr lang="en-US" sz="2400" err="1">
                <a:solidFill>
                  <a:prstClr val="black"/>
                </a:solidFill>
                <a:latin typeface="Calibri" panose="020F0502020204030204"/>
                <a:ea typeface="Calibri"/>
                <a:cs typeface="Calibri"/>
              </a:rPr>
              <a:t>FdSC</a:t>
            </a:r>
            <a:r>
              <a:rPr lang="en-US" sz="2400">
                <a:solidFill>
                  <a:prstClr val="black"/>
                </a:solidFill>
                <a:latin typeface="Calibri" panose="020F0502020204030204"/>
                <a:ea typeface="Calibri"/>
                <a:cs typeface="Calibri"/>
              </a:rPr>
              <a:t> AI with Applied Data Analytics: 2Years</a:t>
            </a:r>
          </a:p>
          <a:p>
            <a:pPr>
              <a:lnSpc>
                <a:spcPct val="150000"/>
              </a:lnSpc>
              <a:defRPr/>
            </a:pPr>
            <a:endParaRPr lang="en-US" sz="2400" b="0" i="0" u="none" strike="noStrike" kern="1200" cap="none" spc="0" normalizeH="0" baseline="0" noProof="0">
              <a:ln>
                <a:noFill/>
              </a:ln>
              <a:solidFill>
                <a:prstClr val="black"/>
              </a:solidFill>
              <a:effectLst/>
              <a:uLnTx/>
              <a:uFillTx/>
              <a:latin typeface="Calibri" panose="020F0502020204030204"/>
              <a:ea typeface="Calibri"/>
              <a:cs typeface="Calibri"/>
            </a:endParaRPr>
          </a:p>
          <a:p>
            <a:pPr marL="285750" marR="0" lvl="0" indent="-285750" algn="l" defTabSz="4572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a:ln>
                  <a:noFill/>
                </a:ln>
                <a:solidFill>
                  <a:prstClr val="black"/>
                </a:solidFill>
                <a:effectLst/>
                <a:uLnTx/>
                <a:uFillTx/>
                <a:latin typeface="Calibri" panose="020F0502020204030204"/>
                <a:ea typeface="+mn-ea"/>
                <a:cs typeface="+mn-cs"/>
              </a:rPr>
              <a:t>BSc (Hons) Cyber Security Top-up: 1 year</a:t>
            </a:r>
          </a:p>
          <a:p>
            <a:pPr marL="0" marR="0" lvl="0" indent="0" algn="l" defTabSz="457200" rtl="0" eaLnBrk="1" fontAlgn="auto" latinLnBrk="0" hangingPunct="1">
              <a:lnSpc>
                <a:spcPct val="15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89152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text&#10;&#10;Description automatically generated">
            <a:extLst>
              <a:ext uri="{FF2B5EF4-FFF2-40B4-BE49-F238E27FC236}">
                <a16:creationId xmlns:a16="http://schemas.microsoft.com/office/drawing/2014/main" id="{B08B82BC-DD80-774A-8A28-1C04A73F7A44}"/>
              </a:ext>
            </a:extLst>
          </p:cNvPr>
          <p:cNvPicPr>
            <a:picLocks noChangeAspect="1"/>
          </p:cNvPicPr>
          <p:nvPr/>
        </p:nvPicPr>
        <p:blipFill>
          <a:blip r:embed="rId2"/>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0D13D0FC-180F-441E-AC79-DD79DC0D1A91}"/>
              </a:ext>
            </a:extLst>
          </p:cNvPr>
          <p:cNvSpPr txBox="1"/>
          <p:nvPr/>
        </p:nvSpPr>
        <p:spPr>
          <a:xfrm>
            <a:off x="5860883" y="358660"/>
            <a:ext cx="6331117" cy="584775"/>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1" u="none" strike="noStrike" kern="1200" cap="none" spc="0" normalizeH="0" baseline="0" noProof="0">
                <a:ln>
                  <a:noFill/>
                </a:ln>
                <a:solidFill>
                  <a:srgbClr val="EA6752"/>
                </a:solidFill>
                <a:effectLst/>
                <a:uLnTx/>
                <a:uFillTx/>
                <a:latin typeface="Poppins"/>
                <a:ea typeface="+mn-ea"/>
                <a:cs typeface="Poppins" pitchFamily="2" charset="77"/>
              </a:rPr>
              <a:t>Apprenticeship </a:t>
            </a:r>
            <a:r>
              <a:rPr kumimoji="0" lang="en-US" sz="3200" b="1" i="1" u="none" strike="noStrike" kern="1200" cap="none" spc="0" normalizeH="0" baseline="0" noProof="0" err="1">
                <a:ln>
                  <a:noFill/>
                </a:ln>
                <a:solidFill>
                  <a:srgbClr val="EA6752"/>
                </a:solidFill>
                <a:effectLst/>
                <a:uLnTx/>
                <a:uFillTx/>
                <a:latin typeface="Poppins"/>
                <a:ea typeface="+mn-ea"/>
                <a:cs typeface="Poppins" pitchFamily="2" charset="77"/>
              </a:rPr>
              <a:t>Programmes</a:t>
            </a:r>
            <a:r>
              <a:rPr kumimoji="0" lang="en-US" sz="3200" b="1" i="1" u="none" strike="noStrike" kern="1200" cap="none" spc="0" normalizeH="0" baseline="0" noProof="0">
                <a:ln>
                  <a:noFill/>
                </a:ln>
                <a:solidFill>
                  <a:srgbClr val="EA6752"/>
                </a:solidFill>
                <a:effectLst/>
                <a:uLnTx/>
                <a:uFillTx/>
                <a:latin typeface="Poppins"/>
                <a:ea typeface="+mn-ea"/>
                <a:cs typeface="Poppins" pitchFamily="2" charset="77"/>
              </a:rPr>
              <a:t> </a:t>
            </a:r>
          </a:p>
        </p:txBody>
      </p:sp>
      <p:sp>
        <p:nvSpPr>
          <p:cNvPr id="4" name="TextBox 3">
            <a:extLst>
              <a:ext uri="{FF2B5EF4-FFF2-40B4-BE49-F238E27FC236}">
                <a16:creationId xmlns:a16="http://schemas.microsoft.com/office/drawing/2014/main" id="{036C3780-C7CE-4546-A5BF-19BDF1E9AC83}"/>
              </a:ext>
            </a:extLst>
          </p:cNvPr>
          <p:cNvSpPr txBox="1"/>
          <p:nvPr/>
        </p:nvSpPr>
        <p:spPr>
          <a:xfrm>
            <a:off x="5663709" y="1376399"/>
            <a:ext cx="6528291" cy="5122941"/>
          </a:xfrm>
          <a:prstGeom prst="rect">
            <a:avLst/>
          </a:prstGeom>
          <a:noFill/>
        </p:spPr>
        <p:txBody>
          <a:bodyPr wrap="square" lIns="91440" tIns="45720" rIns="91440" bIns="45720" rtlCol="0" anchor="t">
            <a:spAutoFit/>
          </a:bodyPr>
          <a:lstStyle/>
          <a:p>
            <a:pPr marL="285750" marR="0" lvl="0" indent="-285750" algn="l" defTabSz="4572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a:ln>
                  <a:noFill/>
                </a:ln>
                <a:solidFill>
                  <a:prstClr val="white"/>
                </a:solidFill>
                <a:effectLst/>
                <a:uLnTx/>
                <a:uFillTx/>
                <a:latin typeface="Calibri" panose="020F0502020204030204"/>
                <a:ea typeface="+mn-ea"/>
                <a:cs typeface="+mn-cs"/>
              </a:rPr>
              <a:t>Apprenticeships - Employer Based</a:t>
            </a:r>
          </a:p>
          <a:p>
            <a:pPr marL="285750" marR="0" lvl="0" indent="-285750" algn="l" defTabSz="4572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a:ln>
                  <a:noFill/>
                </a:ln>
                <a:solidFill>
                  <a:prstClr val="white"/>
                </a:solidFill>
                <a:effectLst/>
                <a:uLnTx/>
                <a:uFillTx/>
                <a:latin typeface="Calibri" panose="020F0502020204030204"/>
                <a:ea typeface="+mn-ea"/>
                <a:cs typeface="+mn-cs"/>
              </a:rPr>
              <a:t>Level 3 Information Communication Technician (3 Pathways)</a:t>
            </a:r>
          </a:p>
          <a:p>
            <a:pPr marL="742950" marR="0" lvl="1" indent="-285750" algn="l" defTabSz="457200" rtl="0" eaLnBrk="1" fontAlgn="auto" latinLnBrk="0" hangingPunct="1">
              <a:lnSpc>
                <a:spcPct val="150000"/>
              </a:lnSpc>
              <a:spcBef>
                <a:spcPts val="0"/>
              </a:spcBef>
              <a:spcAft>
                <a:spcPts val="0"/>
              </a:spcAft>
              <a:buClrTx/>
              <a:buSzTx/>
              <a:buFont typeface="Courier New" panose="020B0604020202020204" pitchFamily="34" charset="0"/>
              <a:buChar char="o"/>
              <a:tabLst/>
              <a:defRPr/>
            </a:pPr>
            <a:r>
              <a:rPr kumimoji="0" lang="en-GB" sz="2000" b="0" i="0" u="none" strike="noStrike" kern="1200" cap="none" spc="0" normalizeH="0" baseline="0" noProof="0">
                <a:ln>
                  <a:noFill/>
                </a:ln>
                <a:solidFill>
                  <a:prstClr val="white"/>
                </a:solidFill>
                <a:effectLst/>
                <a:uLnTx/>
                <a:uFillTx/>
                <a:latin typeface="Calibri" panose="020F0502020204030204"/>
                <a:ea typeface="+mn-ea"/>
                <a:cs typeface="+mn-cs"/>
              </a:rPr>
              <a:t>	Support Technician</a:t>
            </a:r>
            <a:endParaRPr lang="en-GB" sz="2000" b="0" i="0" u="none" strike="noStrike" kern="1200" cap="none" spc="0" normalizeH="0" baseline="0" noProof="0">
              <a:ln>
                <a:noFill/>
              </a:ln>
              <a:solidFill>
                <a:prstClr val="white"/>
              </a:solidFill>
              <a:effectLst/>
              <a:uLnTx/>
              <a:uFillTx/>
              <a:latin typeface="Calibri" panose="020F0502020204030204"/>
              <a:ea typeface="Calibri" panose="020F0502020204030204"/>
              <a:cs typeface="Calibri" panose="020F0502020204030204"/>
            </a:endParaRPr>
          </a:p>
          <a:p>
            <a:pPr marL="742950" marR="0" lvl="1" indent="-285750" algn="l" defTabSz="457200" rtl="0" eaLnBrk="1" fontAlgn="auto" latinLnBrk="0" hangingPunct="1">
              <a:lnSpc>
                <a:spcPct val="150000"/>
              </a:lnSpc>
              <a:spcBef>
                <a:spcPts val="0"/>
              </a:spcBef>
              <a:spcAft>
                <a:spcPts val="0"/>
              </a:spcAft>
              <a:buClrTx/>
              <a:buSzTx/>
              <a:buFont typeface="Courier New" panose="020B0604020202020204" pitchFamily="34" charset="0"/>
              <a:buChar char="o"/>
              <a:tabLst/>
              <a:defRPr/>
            </a:pPr>
            <a:r>
              <a:rPr kumimoji="0" lang="en-GB" sz="2000" b="0" i="0" u="none" strike="noStrike" kern="1200" cap="none" spc="0" normalizeH="0" baseline="0" noProof="0">
                <a:ln>
                  <a:noFill/>
                </a:ln>
                <a:solidFill>
                  <a:prstClr val="white"/>
                </a:solidFill>
                <a:effectLst/>
                <a:uLnTx/>
                <a:uFillTx/>
                <a:latin typeface="Calibri" panose="020F0502020204030204"/>
                <a:ea typeface="+mn-ea"/>
                <a:cs typeface="+mn-cs"/>
              </a:rPr>
              <a:t>	Network Technician</a:t>
            </a:r>
            <a:endParaRPr lang="en-GB" sz="2000" b="0" i="0" u="none" strike="noStrike" kern="1200" cap="none" spc="0" normalizeH="0" baseline="0" noProof="0">
              <a:ln>
                <a:noFill/>
              </a:ln>
              <a:solidFill>
                <a:prstClr val="white"/>
              </a:solidFill>
              <a:effectLst/>
              <a:uLnTx/>
              <a:uFillTx/>
              <a:latin typeface="Calibri" panose="020F0502020204030204"/>
              <a:ea typeface="Calibri" panose="020F0502020204030204"/>
              <a:cs typeface="Calibri" panose="020F0502020204030204"/>
            </a:endParaRPr>
          </a:p>
          <a:p>
            <a:pPr marL="742950" marR="0" lvl="1" indent="-285750" algn="l" defTabSz="457200" rtl="0" eaLnBrk="1" fontAlgn="auto" latinLnBrk="0" hangingPunct="1">
              <a:lnSpc>
                <a:spcPct val="150000"/>
              </a:lnSpc>
              <a:spcBef>
                <a:spcPts val="0"/>
              </a:spcBef>
              <a:spcAft>
                <a:spcPts val="0"/>
              </a:spcAft>
              <a:buClrTx/>
              <a:buSzTx/>
              <a:buFont typeface="Courier New" panose="020B0604020202020204" pitchFamily="34" charset="0"/>
              <a:buChar char="o"/>
              <a:tabLst/>
              <a:defRPr/>
            </a:pPr>
            <a:r>
              <a:rPr kumimoji="0" lang="en-GB" sz="2000" b="0" i="0" u="none" strike="noStrike" kern="1200" cap="none" spc="0" normalizeH="0" baseline="0" noProof="0">
                <a:ln>
                  <a:noFill/>
                </a:ln>
                <a:solidFill>
                  <a:prstClr val="white"/>
                </a:solidFill>
                <a:effectLst/>
                <a:uLnTx/>
                <a:uFillTx/>
                <a:latin typeface="Calibri" panose="020F0502020204030204"/>
                <a:ea typeface="+mn-ea"/>
                <a:cs typeface="+mn-cs"/>
              </a:rPr>
              <a:t>	Digital Support Technician</a:t>
            </a:r>
            <a:endParaRPr lang="en-GB" sz="2000" b="0" i="0" u="none" strike="noStrike" kern="1200" cap="none" spc="0" normalizeH="0" baseline="0" noProof="0">
              <a:ln>
                <a:noFill/>
              </a:ln>
              <a:solidFill>
                <a:prstClr val="white"/>
              </a:solidFill>
              <a:effectLst/>
              <a:uLnTx/>
              <a:uFillTx/>
              <a:latin typeface="Calibri" panose="020F0502020204030204"/>
              <a:ea typeface="Calibri" panose="020F0502020204030204"/>
              <a:cs typeface="Calibri" panose="020F0502020204030204"/>
            </a:endParaRPr>
          </a:p>
          <a:p>
            <a:pPr marL="285750" marR="0" lvl="0" indent="-285750" algn="l" defTabSz="4572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a:ln>
                  <a:noFill/>
                </a:ln>
                <a:solidFill>
                  <a:prstClr val="white"/>
                </a:solidFill>
                <a:effectLst/>
                <a:uLnTx/>
                <a:uFillTx/>
                <a:latin typeface="Calibri" panose="020F0502020204030204"/>
                <a:ea typeface="+mn-ea"/>
                <a:cs typeface="+mn-cs"/>
              </a:rPr>
              <a:t>Level 3 Software Development Technician </a:t>
            </a:r>
          </a:p>
          <a:p>
            <a:pPr marL="285750" marR="0" lvl="0" indent="-285750" algn="l" defTabSz="4572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a:ln>
                  <a:noFill/>
                </a:ln>
                <a:solidFill>
                  <a:prstClr val="white"/>
                </a:solidFill>
                <a:effectLst/>
                <a:uLnTx/>
                <a:uFillTx/>
                <a:latin typeface="Calibri" panose="020F0502020204030204"/>
                <a:ea typeface="+mn-ea"/>
                <a:cs typeface="+mn-cs"/>
              </a:rPr>
              <a:t>Higher Apprenticeships: Data Analyst, Network Engineer, Cyber Security Technologist, Software Developer</a:t>
            </a:r>
          </a:p>
          <a:p>
            <a:pPr marL="285750" marR="0" lvl="0" indent="-285750" algn="l" defTabSz="4572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a:ln>
                  <a:noFill/>
                </a:ln>
                <a:solidFill>
                  <a:prstClr val="white"/>
                </a:solidFill>
                <a:effectLst/>
                <a:uLnTx/>
                <a:uFillTx/>
                <a:latin typeface="Calibri" panose="020F0502020204030204"/>
                <a:ea typeface="+mn-ea"/>
                <a:cs typeface="+mn-cs"/>
              </a:rPr>
              <a:t>BSc (Hons) Digital Technology Solutions Degree Apprenticeship Top-up</a:t>
            </a:r>
          </a:p>
        </p:txBody>
      </p:sp>
    </p:spTree>
    <p:extLst>
      <p:ext uri="{BB962C8B-B14F-4D97-AF65-F5344CB8AC3E}">
        <p14:creationId xmlns:p14="http://schemas.microsoft.com/office/powerpoint/2010/main" val="3777310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text&#10;&#10;Description automatically generated">
            <a:extLst>
              <a:ext uri="{FF2B5EF4-FFF2-40B4-BE49-F238E27FC236}">
                <a16:creationId xmlns:a16="http://schemas.microsoft.com/office/drawing/2014/main" id="{B08B82BC-DD80-774A-8A28-1C04A73F7A44}"/>
              </a:ext>
            </a:extLst>
          </p:cNvPr>
          <p:cNvPicPr>
            <a:picLocks noChangeAspect="1"/>
          </p:cNvPicPr>
          <p:nvPr/>
        </p:nvPicPr>
        <p:blipFill>
          <a:blip r:embed="rId3"/>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0D13D0FC-180F-441E-AC79-DD79DC0D1A91}"/>
              </a:ext>
            </a:extLst>
          </p:cNvPr>
          <p:cNvSpPr txBox="1"/>
          <p:nvPr/>
        </p:nvSpPr>
        <p:spPr>
          <a:xfrm>
            <a:off x="6167750" y="219059"/>
            <a:ext cx="5012072" cy="646331"/>
          </a:xfrm>
          <a:prstGeom prst="rect">
            <a:avLst/>
          </a:prstGeom>
          <a:noFill/>
        </p:spPr>
        <p:txBody>
          <a:bodyPr wrap="square" lIns="91440" tIns="45720" rIns="91440" bIns="45720" rtlCol="0" anchor="t">
            <a:spAutoFit/>
          </a:bodyPr>
          <a:lstStyle/>
          <a:p>
            <a:r>
              <a:rPr lang="en-US" sz="3600" b="1" i="1">
                <a:solidFill>
                  <a:srgbClr val="EA6752"/>
                </a:solidFill>
                <a:latin typeface="Poppins"/>
                <a:cs typeface="Poppins" pitchFamily="2" charset="77"/>
              </a:rPr>
              <a:t>Entry Levels </a:t>
            </a:r>
          </a:p>
        </p:txBody>
      </p:sp>
      <p:sp>
        <p:nvSpPr>
          <p:cNvPr id="4" name="TextBox 3">
            <a:extLst>
              <a:ext uri="{FF2B5EF4-FFF2-40B4-BE49-F238E27FC236}">
                <a16:creationId xmlns:a16="http://schemas.microsoft.com/office/drawing/2014/main" id="{036C3780-C7CE-4546-A5BF-19BDF1E9AC83}"/>
              </a:ext>
            </a:extLst>
          </p:cNvPr>
          <p:cNvSpPr txBox="1"/>
          <p:nvPr/>
        </p:nvSpPr>
        <p:spPr>
          <a:xfrm>
            <a:off x="5795700" y="1428452"/>
            <a:ext cx="5892715" cy="1261884"/>
          </a:xfrm>
          <a:prstGeom prst="rect">
            <a:avLst/>
          </a:prstGeom>
        </p:spPr>
        <p:style>
          <a:lnRef idx="1">
            <a:schemeClr val="dk1"/>
          </a:lnRef>
          <a:fillRef idx="2">
            <a:schemeClr val="dk1"/>
          </a:fillRef>
          <a:effectRef idx="1">
            <a:schemeClr val="dk1"/>
          </a:effectRef>
          <a:fontRef idx="minor">
            <a:schemeClr val="dk1"/>
          </a:fontRef>
        </p:style>
        <p:txBody>
          <a:bodyPr wrap="square" lIns="91440" tIns="45720" rIns="91440" bIns="45720" rtlCol="0" anchor="t">
            <a:spAutoFit/>
          </a:bodyPr>
          <a:lstStyle/>
          <a:p>
            <a:r>
              <a:rPr lang="en-US" sz="2800" b="1">
                <a:solidFill>
                  <a:schemeClr val="bg1"/>
                </a:solidFill>
              </a:rPr>
              <a:t>Level 2:</a:t>
            </a:r>
          </a:p>
          <a:p>
            <a:r>
              <a:rPr lang="en-US" sz="2400" b="1">
                <a:solidFill>
                  <a:schemeClr val="bg1"/>
                </a:solidFill>
              </a:rPr>
              <a:t>4 GCSE: Grades </a:t>
            </a:r>
            <a:r>
              <a:rPr lang="en-US" sz="2400">
                <a:solidFill>
                  <a:schemeClr val="bg1"/>
                </a:solidFill>
              </a:rPr>
              <a:t>2/3 (Including </a:t>
            </a:r>
            <a:r>
              <a:rPr lang="en-US" sz="2400" err="1">
                <a:solidFill>
                  <a:schemeClr val="bg1"/>
                </a:solidFill>
              </a:rPr>
              <a:t>Maths</a:t>
            </a:r>
            <a:r>
              <a:rPr lang="en-US" sz="2400">
                <a:solidFill>
                  <a:schemeClr val="bg1"/>
                </a:solidFill>
              </a:rPr>
              <a:t> and English </a:t>
            </a:r>
          </a:p>
        </p:txBody>
      </p:sp>
      <p:sp>
        <p:nvSpPr>
          <p:cNvPr id="5" name="TextBox 4">
            <a:extLst>
              <a:ext uri="{FF2B5EF4-FFF2-40B4-BE49-F238E27FC236}">
                <a16:creationId xmlns:a16="http://schemas.microsoft.com/office/drawing/2014/main" id="{81A7C46C-9876-4AD4-8BB9-9AC2D69C13CB}"/>
              </a:ext>
            </a:extLst>
          </p:cNvPr>
          <p:cNvSpPr txBox="1"/>
          <p:nvPr/>
        </p:nvSpPr>
        <p:spPr>
          <a:xfrm>
            <a:off x="5795701" y="2771995"/>
            <a:ext cx="5892716" cy="1261884"/>
          </a:xfrm>
          <a:prstGeom prst="rect">
            <a:avLst/>
          </a:prstGeom>
        </p:spPr>
        <p:style>
          <a:lnRef idx="1">
            <a:schemeClr val="dk1"/>
          </a:lnRef>
          <a:fillRef idx="2">
            <a:schemeClr val="dk1"/>
          </a:fillRef>
          <a:effectRef idx="1">
            <a:schemeClr val="dk1"/>
          </a:effectRef>
          <a:fontRef idx="minor">
            <a:schemeClr val="dk1"/>
          </a:fontRef>
        </p:style>
        <p:txBody>
          <a:bodyPr wrap="square" lIns="91440" tIns="45720" rIns="91440" bIns="45720" rtlCol="0" anchor="t">
            <a:spAutoFit/>
          </a:bodyPr>
          <a:lstStyle/>
          <a:p>
            <a:r>
              <a:rPr lang="en-US" sz="2800" b="1">
                <a:solidFill>
                  <a:schemeClr val="bg1"/>
                </a:solidFill>
              </a:rPr>
              <a:t>Level 3: </a:t>
            </a:r>
          </a:p>
          <a:p>
            <a:r>
              <a:rPr lang="en-US" sz="2400" b="1">
                <a:solidFill>
                  <a:schemeClr val="bg1"/>
                </a:solidFill>
              </a:rPr>
              <a:t>4 GCSE: Grades 4 or above</a:t>
            </a:r>
            <a:r>
              <a:rPr lang="en-US" sz="2400">
                <a:solidFill>
                  <a:schemeClr val="bg1"/>
                </a:solidFill>
              </a:rPr>
              <a:t> (Including </a:t>
            </a:r>
            <a:r>
              <a:rPr lang="en-US" sz="2400" err="1">
                <a:solidFill>
                  <a:schemeClr val="bg1"/>
                </a:solidFill>
              </a:rPr>
              <a:t>Maths</a:t>
            </a:r>
            <a:r>
              <a:rPr lang="en-US" sz="2400">
                <a:solidFill>
                  <a:schemeClr val="bg1"/>
                </a:solidFill>
              </a:rPr>
              <a:t> and English </a:t>
            </a:r>
          </a:p>
        </p:txBody>
      </p:sp>
      <p:sp>
        <p:nvSpPr>
          <p:cNvPr id="6" name="TextBox 5">
            <a:extLst>
              <a:ext uri="{FF2B5EF4-FFF2-40B4-BE49-F238E27FC236}">
                <a16:creationId xmlns:a16="http://schemas.microsoft.com/office/drawing/2014/main" id="{74C6157C-7965-441F-92CE-7EC198C64AC0}"/>
              </a:ext>
            </a:extLst>
          </p:cNvPr>
          <p:cNvSpPr txBox="1"/>
          <p:nvPr/>
        </p:nvSpPr>
        <p:spPr>
          <a:xfrm>
            <a:off x="5795701" y="4109239"/>
            <a:ext cx="5892716" cy="1261884"/>
          </a:xfrm>
          <a:prstGeom prst="rect">
            <a:avLst/>
          </a:prstGeom>
        </p:spPr>
        <p:style>
          <a:lnRef idx="1">
            <a:schemeClr val="dk1"/>
          </a:lnRef>
          <a:fillRef idx="2">
            <a:schemeClr val="dk1"/>
          </a:fillRef>
          <a:effectRef idx="1">
            <a:schemeClr val="dk1"/>
          </a:effectRef>
          <a:fontRef idx="minor">
            <a:schemeClr val="dk1"/>
          </a:fontRef>
        </p:style>
        <p:txBody>
          <a:bodyPr wrap="square" lIns="91440" tIns="45720" rIns="91440" bIns="45720" rtlCol="0" anchor="t">
            <a:spAutoFit/>
          </a:bodyPr>
          <a:lstStyle/>
          <a:p>
            <a:r>
              <a:rPr lang="en-US" sz="2800" b="1">
                <a:solidFill>
                  <a:schemeClr val="bg1"/>
                </a:solidFill>
              </a:rPr>
              <a:t>Level 3 – T-Level DPDD</a:t>
            </a:r>
          </a:p>
          <a:p>
            <a:r>
              <a:rPr lang="en-US" sz="2400" b="1">
                <a:solidFill>
                  <a:schemeClr val="bg1"/>
                </a:solidFill>
              </a:rPr>
              <a:t>5 GCSE: Grades 5 or above</a:t>
            </a:r>
            <a:r>
              <a:rPr lang="en-US" sz="2400">
                <a:solidFill>
                  <a:schemeClr val="bg1"/>
                </a:solidFill>
              </a:rPr>
              <a:t> (Including </a:t>
            </a:r>
            <a:r>
              <a:rPr lang="en-US" sz="2400" err="1">
                <a:solidFill>
                  <a:schemeClr val="bg1"/>
                </a:solidFill>
              </a:rPr>
              <a:t>Maths</a:t>
            </a:r>
            <a:r>
              <a:rPr lang="en-US" sz="2400">
                <a:solidFill>
                  <a:schemeClr val="bg1"/>
                </a:solidFill>
              </a:rPr>
              <a:t> and English </a:t>
            </a:r>
            <a:endParaRPr lang="en-US" sz="2400">
              <a:solidFill>
                <a:schemeClr val="bg1"/>
              </a:solidFill>
              <a:ea typeface="Calibri"/>
              <a:cs typeface="Calibri"/>
            </a:endParaRPr>
          </a:p>
        </p:txBody>
      </p:sp>
    </p:spTree>
    <p:extLst>
      <p:ext uri="{BB962C8B-B14F-4D97-AF65-F5344CB8AC3E}">
        <p14:creationId xmlns:p14="http://schemas.microsoft.com/office/powerpoint/2010/main" val="156956906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A2D2F34D79638409876F1DC25118CF4" ma:contentTypeVersion="22" ma:contentTypeDescription="Create a new document." ma:contentTypeScope="" ma:versionID="14491efdf221d8bc58b2dcdcd6a79094">
  <xsd:schema xmlns:xsd="http://www.w3.org/2001/XMLSchema" xmlns:xs="http://www.w3.org/2001/XMLSchema" xmlns:p="http://schemas.microsoft.com/office/2006/metadata/properties" xmlns:ns1="http://schemas.microsoft.com/sharepoint/v3" xmlns:ns2="97148cc2-a657-48f2-8ff6-4d0f9dc1c1c3" xmlns:ns3="cd7af3ca-b65f-45d6-a60f-8f38b68686af" targetNamespace="http://schemas.microsoft.com/office/2006/metadata/properties" ma:root="true" ma:fieldsID="6a47458e93c772c864fc94f5320f3584" ns1:_="" ns2:_="" ns3:_="">
    <xsd:import namespace="http://schemas.microsoft.com/sharepoint/v3"/>
    <xsd:import namespace="97148cc2-a657-48f2-8ff6-4d0f9dc1c1c3"/>
    <xsd:import namespace="cd7af3ca-b65f-45d6-a60f-8f38b68686a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MediaLengthInSeconds" minOccurs="0"/>
                <xsd:element ref="ns3:SharedWithUsers" minOccurs="0"/>
                <xsd:element ref="ns3:SharedWithDetails" minOccurs="0"/>
                <xsd:element ref="ns1:_ip_UnifiedCompliancePolicyProperties" minOccurs="0"/>
                <xsd:element ref="ns1:_ip_UnifiedCompliancePolicyUIAction"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148cc2-a657-48f2-8ff6-4d0f9dc1c1c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87c8ee4-d1cb-493a-b1c2-7de609d09735" ma:termSetId="09814cd3-568e-fe90-9814-8d621ff8fb84" ma:anchorId="fba54fb3-c3e1-fe81-a776-ca4b69148c4d" ma:open="true" ma:isKeyword="false">
      <xsd:complexType>
        <xsd:sequence>
          <xsd:element ref="pc:Terms" minOccurs="0" maxOccurs="1"/>
        </xsd:sequence>
      </xsd:complexType>
    </xsd:element>
    <xsd:element name="MediaLengthInSeconds" ma:index="21" nillable="true" ma:displayName="MediaLengthInSeconds" ma:hidden="true" ma:internalName="MediaLengthInSeconds" ma:readOnly="true">
      <xsd:simpleType>
        <xsd:restriction base="dms:Unknown"/>
      </xsd:simple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7af3ca-b65f-45d6-a60f-8f38b68686af"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8d0718e7-13ff-4bbb-9e58-08c9c324fd63}" ma:internalName="TaxCatchAll" ma:showField="CatchAllData" ma:web="cd7af3ca-b65f-45d6-a60f-8f38b68686af">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TaxCatchAll xmlns="cd7af3ca-b65f-45d6-a60f-8f38b68686af" xsi:nil="true"/>
    <lcf76f155ced4ddcb4097134ff3c332f xmlns="97148cc2-a657-48f2-8ff6-4d0f9dc1c1c3">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7A25E0B-2A47-4BCF-A787-B011AD51E966}">
  <ds:schemaRefs>
    <ds:schemaRef ds:uri="97148cc2-a657-48f2-8ff6-4d0f9dc1c1c3"/>
    <ds:schemaRef ds:uri="cd7af3ca-b65f-45d6-a60f-8f38b68686a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F4A7103C-AAB4-4304-9977-21EBC1F31BA6}">
  <ds:schemaRefs>
    <ds:schemaRef ds:uri="052e4d9b-c0dc-4db1-a449-7b8a15c90cad"/>
    <ds:schemaRef ds:uri="17d533a2-e72a-417a-a53f-772671793507"/>
    <ds:schemaRef ds:uri="49ac9dbf-2aed-4fab-bd45-663247675ba6"/>
    <ds:schemaRef ds:uri="97148cc2-a657-48f2-8ff6-4d0f9dc1c1c3"/>
    <ds:schemaRef ds:uri="cd7af3ca-b65f-45d6-a60f-8f38b68686a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F5E21EE3-96DB-4EC8-9537-A4A37B0B5B5E}">
  <ds:schemaRefs>
    <ds:schemaRef ds:uri="http://schemas.microsoft.com/sharepoint/v3/contenttype/forms"/>
  </ds:schemaRefs>
</ds:datastoreItem>
</file>

<file path=docMetadata/LabelInfo.xml><?xml version="1.0" encoding="utf-8"?>
<clbl:labelList xmlns:clbl="http://schemas.microsoft.com/office/2020/mipLabelMetadata">
  <clbl:label id="{a74ff820-1a60-458c-b766-bfb06c811cbe}" enabled="0" method="" siteId="{a74ff820-1a60-458c-b766-bfb06c811cbe}" removed="1"/>
</clbl:labelList>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28</Slides>
  <Notes>18</Notes>
  <HiddenSlides>0</HiddenSlide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revision>3</cp:revision>
  <dcterms:created xsi:type="dcterms:W3CDTF">2020-11-03T12:53:45Z</dcterms:created>
  <dcterms:modified xsi:type="dcterms:W3CDTF">2026-06-22T10:13:28Z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0x0101001A2D2F34D79638409876F1DC25118CF4</vt:lpwstr>
  </property>
  <property fmtid="{D5CDD505-2E9C-101B-9397-08002B2CF9AE}" pid="3" name="MediaServiceImageTags">
    <vt:lpwstr/>
  </property>
</Properties>
</file>