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7"/>
  </p:notesMasterIdLst>
  <p:sldIdLst>
    <p:sldId id="256" r:id="rId5"/>
    <p:sldId id="270" r:id="rId6"/>
    <p:sldId id="261" r:id="rId7"/>
    <p:sldId id="271" r:id="rId8"/>
    <p:sldId id="272" r:id="rId9"/>
    <p:sldId id="273" r:id="rId10"/>
    <p:sldId id="452" r:id="rId11"/>
    <p:sldId id="284" r:id="rId12"/>
    <p:sldId id="285" r:id="rId13"/>
    <p:sldId id="259" r:id="rId14"/>
    <p:sldId id="262" r:id="rId15"/>
    <p:sldId id="451" r:id="rId16"/>
    <p:sldId id="298" r:id="rId17"/>
    <p:sldId id="299" r:id="rId18"/>
    <p:sldId id="293" r:id="rId19"/>
    <p:sldId id="994" r:id="rId20"/>
    <p:sldId id="995" r:id="rId21"/>
    <p:sldId id="996" r:id="rId22"/>
    <p:sldId id="257" r:id="rId23"/>
    <p:sldId id="264" r:id="rId24"/>
    <p:sldId id="308" r:id="rId25"/>
    <p:sldId id="997" r:id="rId26"/>
    <p:sldId id="307" r:id="rId27"/>
    <p:sldId id="999" r:id="rId28"/>
    <p:sldId id="998" r:id="rId29"/>
    <p:sldId id="300" r:id="rId30"/>
    <p:sldId id="1000" r:id="rId31"/>
    <p:sldId id="309" r:id="rId32"/>
    <p:sldId id="303" r:id="rId33"/>
    <p:sldId id="304" r:id="rId34"/>
    <p:sldId id="305" r:id="rId35"/>
    <p:sldId id="274"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7DE1"/>
    <a:srgbClr val="4D4084"/>
    <a:srgbClr val="F0EC73"/>
    <a:srgbClr val="A2CC84"/>
    <a:srgbClr val="EA6752"/>
    <a:srgbClr val="F5AEBF"/>
    <a:srgbClr val="96D4E9"/>
    <a:srgbClr val="D155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C8C84E-BD6F-2D71-28A3-72426284F6BB}" v="3" dt="2026-06-22T10:11:46.466"/>
    <p1510:client id="{5DCBFC9B-06D0-1C20-0E03-4CD16EFD2202}" v="41" dt="2026-06-22T07:56:57.049"/>
    <p1510:client id="{82A358D1-C812-1382-31B1-2BF2F6D37F11}" v="7" dt="2026-06-23T15:39:14.8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ye Carson" userId="S::111354@newdur.ac.uk::f242cea5-83c2-4586-8938-02a0022873f1" providerId="AD" clId="Web-{82A358D1-C812-1382-31B1-2BF2F6D37F11}"/>
    <pc:docChg chg="modSld">
      <pc:chgData name="Faye Carson" userId="S::111354@newdur.ac.uk::f242cea5-83c2-4586-8938-02a0022873f1" providerId="AD" clId="Web-{82A358D1-C812-1382-31B1-2BF2F6D37F11}" dt="2026-06-23T15:39:14.896" v="6"/>
      <pc:docMkLst>
        <pc:docMk/>
      </pc:docMkLst>
      <pc:sldChg chg="mod modShow">
        <pc:chgData name="Faye Carson" userId="S::111354@newdur.ac.uk::f242cea5-83c2-4586-8938-02a0022873f1" providerId="AD" clId="Web-{82A358D1-C812-1382-31B1-2BF2F6D37F11}" dt="2026-06-23T15:36:02.419" v="1"/>
        <pc:sldMkLst>
          <pc:docMk/>
          <pc:sldMk cId="3456699146" sldId="256"/>
        </pc:sldMkLst>
      </pc:sldChg>
      <pc:sldChg chg="mod modShow">
        <pc:chgData name="Faye Carson" userId="S::111354@newdur.ac.uk::f242cea5-83c2-4586-8938-02a0022873f1" providerId="AD" clId="Web-{82A358D1-C812-1382-31B1-2BF2F6D37F11}" dt="2026-06-23T15:37:52.799" v="3"/>
        <pc:sldMkLst>
          <pc:docMk/>
          <pc:sldMk cId="1434851482" sldId="270"/>
        </pc:sldMkLst>
      </pc:sldChg>
      <pc:sldChg chg="mod modShow">
        <pc:chgData name="Faye Carson" userId="S::111354@newdur.ac.uk::f242cea5-83c2-4586-8938-02a0022873f1" providerId="AD" clId="Web-{82A358D1-C812-1382-31B1-2BF2F6D37F11}" dt="2026-06-23T15:36:20.420" v="2"/>
        <pc:sldMkLst>
          <pc:docMk/>
          <pc:sldMk cId="915261162" sldId="271"/>
        </pc:sldMkLst>
      </pc:sldChg>
      <pc:sldChg chg="mod modShow">
        <pc:chgData name="Faye Carson" userId="S::111354@newdur.ac.uk::f242cea5-83c2-4586-8938-02a0022873f1" providerId="AD" clId="Web-{82A358D1-C812-1382-31B1-2BF2F6D37F11}" dt="2026-06-23T15:38:47.676" v="4"/>
        <pc:sldMkLst>
          <pc:docMk/>
          <pc:sldMk cId="0" sldId="994"/>
        </pc:sldMkLst>
      </pc:sldChg>
      <pc:sldChg chg="mod modShow">
        <pc:chgData name="Faye Carson" userId="S::111354@newdur.ac.uk::f242cea5-83c2-4586-8938-02a0022873f1" providerId="AD" clId="Web-{82A358D1-C812-1382-31B1-2BF2F6D37F11}" dt="2026-06-23T15:39:06.271" v="5"/>
        <pc:sldMkLst>
          <pc:docMk/>
          <pc:sldMk cId="0" sldId="995"/>
        </pc:sldMkLst>
      </pc:sldChg>
      <pc:sldChg chg="mod modShow">
        <pc:chgData name="Faye Carson" userId="S::111354@newdur.ac.uk::f242cea5-83c2-4586-8938-02a0022873f1" providerId="AD" clId="Web-{82A358D1-C812-1382-31B1-2BF2F6D37F11}" dt="2026-06-23T15:39:14.896" v="6"/>
        <pc:sldMkLst>
          <pc:docMk/>
          <pc:sldMk cId="3378309791" sldId="996"/>
        </pc:sldMkLst>
      </pc:sldChg>
    </pc:docChg>
  </pc:docChgLst>
  <pc:docChgLst>
    <pc:chgData name="Lucy Reed" userId="S::110333@newdur.ac.uk::03fb5877-b5a4-4b62-84d9-3273cbac31bb" providerId="AD" clId="Web-{D9647BA1-D5AE-7EFA-1A8E-F58276701B15}"/>
    <pc:docChg chg="modSld">
      <pc:chgData name="Lucy Reed" userId="S::110333@newdur.ac.uk::03fb5877-b5a4-4b62-84d9-3273cbac31bb" providerId="AD" clId="Web-{D9647BA1-D5AE-7EFA-1A8E-F58276701B15}" dt="2026-06-02T07:50:34.752" v="89" actId="20577"/>
      <pc:docMkLst>
        <pc:docMk/>
      </pc:docMkLst>
      <pc:sldChg chg="modSp">
        <pc:chgData name="Lucy Reed" userId="S::110333@newdur.ac.uk::03fb5877-b5a4-4b62-84d9-3273cbac31bb" providerId="AD" clId="Web-{D9647BA1-D5AE-7EFA-1A8E-F58276701B15}" dt="2026-06-02T07:49:53.343" v="83" actId="20577"/>
        <pc:sldMkLst>
          <pc:docMk/>
          <pc:sldMk cId="3791160565" sldId="261"/>
        </pc:sldMkLst>
        <pc:spChg chg="mod">
          <ac:chgData name="Lucy Reed" userId="S::110333@newdur.ac.uk::03fb5877-b5a4-4b62-84d9-3273cbac31bb" providerId="AD" clId="Web-{D9647BA1-D5AE-7EFA-1A8E-F58276701B15}" dt="2026-06-02T07:49:53.343" v="83" actId="20577"/>
          <ac:spMkLst>
            <pc:docMk/>
            <pc:sldMk cId="3791160565" sldId="261"/>
            <ac:spMk id="8" creationId="{58BA4178-45B5-0740-AA9A-2BCADBF1CE30}"/>
          </ac:spMkLst>
        </pc:spChg>
      </pc:sldChg>
      <pc:sldChg chg="modSp">
        <pc:chgData name="Lucy Reed" userId="S::110333@newdur.ac.uk::03fb5877-b5a4-4b62-84d9-3273cbac31bb" providerId="AD" clId="Web-{D9647BA1-D5AE-7EFA-1A8E-F58276701B15}" dt="2026-06-02T07:50:34.752" v="89" actId="20577"/>
        <pc:sldMkLst>
          <pc:docMk/>
          <pc:sldMk cId="2183444842" sldId="272"/>
        </pc:sldMkLst>
        <pc:spChg chg="mod">
          <ac:chgData name="Lucy Reed" userId="S::110333@newdur.ac.uk::03fb5877-b5a4-4b62-84d9-3273cbac31bb" providerId="AD" clId="Web-{D9647BA1-D5AE-7EFA-1A8E-F58276701B15}" dt="2026-06-02T07:50:34.752" v="89" actId="20577"/>
          <ac:spMkLst>
            <pc:docMk/>
            <pc:sldMk cId="2183444842" sldId="272"/>
            <ac:spMk id="9" creationId="{0F962EE0-F775-A049-B115-103909D4783F}"/>
          </ac:spMkLst>
        </pc:spChg>
      </pc:sldChg>
    </pc:docChg>
  </pc:docChgLst>
  <pc:docChgLst>
    <pc:chgData name="Rahela Begum" userId="S::112248@newdur.ac.uk::39cd3f91-8369-40d8-ae44-3a833e1ba417" providerId="AD" clId="Web-{5DCBFC9B-06D0-1C20-0E03-4CD16EFD2202}"/>
    <pc:docChg chg="addSld delSld modSld sldOrd">
      <pc:chgData name="Rahela Begum" userId="S::112248@newdur.ac.uk::39cd3f91-8369-40d8-ae44-3a833e1ba417" providerId="AD" clId="Web-{5DCBFC9B-06D0-1C20-0E03-4CD16EFD2202}" dt="2026-06-22T07:56:56.424" v="29"/>
      <pc:docMkLst>
        <pc:docMk/>
      </pc:docMkLst>
      <pc:sldChg chg="addSp delSp modSp">
        <pc:chgData name="Rahela Begum" userId="S::112248@newdur.ac.uk::39cd3f91-8369-40d8-ae44-3a833e1ba417" providerId="AD" clId="Web-{5DCBFC9B-06D0-1C20-0E03-4CD16EFD2202}" dt="2026-06-22T07:53:49.934" v="1"/>
        <pc:sldMkLst>
          <pc:docMk/>
          <pc:sldMk cId="497064211" sldId="298"/>
        </pc:sldMkLst>
        <pc:picChg chg="add mod">
          <ac:chgData name="Rahela Begum" userId="S::112248@newdur.ac.uk::39cd3f91-8369-40d8-ae44-3a833e1ba417" providerId="AD" clId="Web-{5DCBFC9B-06D0-1C20-0E03-4CD16EFD2202}" dt="2026-06-22T07:53:49.934" v="1"/>
          <ac:picMkLst>
            <pc:docMk/>
            <pc:sldMk cId="497064211" sldId="298"/>
            <ac:picMk id="2" creationId="{6BBEA958-854E-30B2-364B-4BE22967BFF0}"/>
          </ac:picMkLst>
        </pc:picChg>
        <pc:picChg chg="del">
          <ac:chgData name="Rahela Begum" userId="S::112248@newdur.ac.uk::39cd3f91-8369-40d8-ae44-3a833e1ba417" providerId="AD" clId="Web-{5DCBFC9B-06D0-1C20-0E03-4CD16EFD2202}" dt="2026-06-22T07:53:43.137" v="0"/>
          <ac:picMkLst>
            <pc:docMk/>
            <pc:sldMk cId="497064211" sldId="298"/>
            <ac:picMk id="4" creationId="{A72E345B-EF10-BCB2-8365-9E1A8A5F20CA}"/>
          </ac:picMkLst>
        </pc:picChg>
      </pc:sldChg>
      <pc:sldChg chg="addSp delSp modSp">
        <pc:chgData name="Rahela Begum" userId="S::112248@newdur.ac.uk::39cd3f91-8369-40d8-ae44-3a833e1ba417" providerId="AD" clId="Web-{5DCBFC9B-06D0-1C20-0E03-4CD16EFD2202}" dt="2026-06-22T07:54:01.262" v="3"/>
        <pc:sldMkLst>
          <pc:docMk/>
          <pc:sldMk cId="2988147542" sldId="299"/>
        </pc:sldMkLst>
        <pc:picChg chg="add mod">
          <ac:chgData name="Rahela Begum" userId="S::112248@newdur.ac.uk::39cd3f91-8369-40d8-ae44-3a833e1ba417" providerId="AD" clId="Web-{5DCBFC9B-06D0-1C20-0E03-4CD16EFD2202}" dt="2026-06-22T07:54:01.262" v="3"/>
          <ac:picMkLst>
            <pc:docMk/>
            <pc:sldMk cId="2988147542" sldId="299"/>
            <ac:picMk id="2" creationId="{E8BA5A58-7AD2-16C6-8E3F-1F8728688EA4}"/>
          </ac:picMkLst>
        </pc:picChg>
        <pc:picChg chg="del">
          <ac:chgData name="Rahela Begum" userId="S::112248@newdur.ac.uk::39cd3f91-8369-40d8-ae44-3a833e1ba417" providerId="AD" clId="Web-{5DCBFC9B-06D0-1C20-0E03-4CD16EFD2202}" dt="2026-06-22T07:53:54.387" v="2"/>
          <ac:picMkLst>
            <pc:docMk/>
            <pc:sldMk cId="2988147542" sldId="299"/>
            <ac:picMk id="3" creationId="{C1A601B7-689A-F8E3-B60D-404EED6E806F}"/>
          </ac:picMkLst>
        </pc:picChg>
      </pc:sldChg>
      <pc:sldChg chg="addSp modSp add del">
        <pc:chgData name="Rahela Begum" userId="S::112248@newdur.ac.uk::39cd3f91-8369-40d8-ae44-3a833e1ba417" providerId="AD" clId="Web-{5DCBFC9B-06D0-1C20-0E03-4CD16EFD2202}" dt="2026-06-22T07:55:58.688" v="17"/>
        <pc:sldMkLst>
          <pc:docMk/>
          <pc:sldMk cId="4024647996" sldId="300"/>
        </pc:sldMkLst>
        <pc:picChg chg="add mod">
          <ac:chgData name="Rahela Begum" userId="S::112248@newdur.ac.uk::39cd3f91-8369-40d8-ae44-3a833e1ba417" providerId="AD" clId="Web-{5DCBFC9B-06D0-1C20-0E03-4CD16EFD2202}" dt="2026-06-22T07:55:58.688" v="17"/>
          <ac:picMkLst>
            <pc:docMk/>
            <pc:sldMk cId="4024647996" sldId="300"/>
            <ac:picMk id="2" creationId="{679CF3DF-FB90-2D3B-371B-5E55BD78584C}"/>
          </ac:picMkLst>
        </pc:picChg>
      </pc:sldChg>
      <pc:sldChg chg="del">
        <pc:chgData name="Rahela Begum" userId="S::112248@newdur.ac.uk::39cd3f91-8369-40d8-ae44-3a833e1ba417" providerId="AD" clId="Web-{5DCBFC9B-06D0-1C20-0E03-4CD16EFD2202}" dt="2026-06-22T07:56:18.048" v="21"/>
        <pc:sldMkLst>
          <pc:docMk/>
          <pc:sldMk cId="3098855664" sldId="301"/>
        </pc:sldMkLst>
      </pc:sldChg>
      <pc:sldChg chg="del">
        <pc:chgData name="Rahela Begum" userId="S::112248@newdur.ac.uk::39cd3f91-8369-40d8-ae44-3a833e1ba417" providerId="AD" clId="Web-{5DCBFC9B-06D0-1C20-0E03-4CD16EFD2202}" dt="2026-06-22T07:56:15.719" v="20"/>
        <pc:sldMkLst>
          <pc:docMk/>
          <pc:sldMk cId="2195922991" sldId="302"/>
        </pc:sldMkLst>
      </pc:sldChg>
      <pc:sldChg chg="addSp delSp modSp">
        <pc:chgData name="Rahela Begum" userId="S::112248@newdur.ac.uk::39cd3f91-8369-40d8-ae44-3a833e1ba417" providerId="AD" clId="Web-{5DCBFC9B-06D0-1C20-0E03-4CD16EFD2202}" dt="2026-06-22T07:56:37.517" v="25"/>
        <pc:sldMkLst>
          <pc:docMk/>
          <pc:sldMk cId="1775914536" sldId="303"/>
        </pc:sldMkLst>
        <pc:picChg chg="add mod">
          <ac:chgData name="Rahela Begum" userId="S::112248@newdur.ac.uk::39cd3f91-8369-40d8-ae44-3a833e1ba417" providerId="AD" clId="Web-{5DCBFC9B-06D0-1C20-0E03-4CD16EFD2202}" dt="2026-06-22T07:56:37.517" v="25"/>
          <ac:picMkLst>
            <pc:docMk/>
            <pc:sldMk cId="1775914536" sldId="303"/>
            <ac:picMk id="2" creationId="{9AE0F2F6-1EBD-819A-6248-799811CC6DD7}"/>
          </ac:picMkLst>
        </pc:picChg>
        <pc:picChg chg="del">
          <ac:chgData name="Rahela Begum" userId="S::112248@newdur.ac.uk::39cd3f91-8369-40d8-ae44-3a833e1ba417" providerId="AD" clId="Web-{5DCBFC9B-06D0-1C20-0E03-4CD16EFD2202}" dt="2026-06-22T07:56:31.720" v="24"/>
          <ac:picMkLst>
            <pc:docMk/>
            <pc:sldMk cId="1775914536" sldId="303"/>
            <ac:picMk id="3" creationId="{25455B9F-686E-FDED-B092-14D047946EA9}"/>
          </ac:picMkLst>
        </pc:picChg>
      </pc:sldChg>
      <pc:sldChg chg="addSp delSp modSp">
        <pc:chgData name="Rahela Begum" userId="S::112248@newdur.ac.uk::39cd3f91-8369-40d8-ae44-3a833e1ba417" providerId="AD" clId="Web-{5DCBFC9B-06D0-1C20-0E03-4CD16EFD2202}" dt="2026-06-22T07:56:48.736" v="27"/>
        <pc:sldMkLst>
          <pc:docMk/>
          <pc:sldMk cId="3823759210" sldId="304"/>
        </pc:sldMkLst>
        <pc:picChg chg="add mod">
          <ac:chgData name="Rahela Begum" userId="S::112248@newdur.ac.uk::39cd3f91-8369-40d8-ae44-3a833e1ba417" providerId="AD" clId="Web-{5DCBFC9B-06D0-1C20-0E03-4CD16EFD2202}" dt="2026-06-22T07:56:48.736" v="27"/>
          <ac:picMkLst>
            <pc:docMk/>
            <pc:sldMk cId="3823759210" sldId="304"/>
            <ac:picMk id="2" creationId="{EBCAEFA6-426C-633C-592F-B4294970806D}"/>
          </ac:picMkLst>
        </pc:picChg>
        <pc:picChg chg="del">
          <ac:chgData name="Rahela Begum" userId="S::112248@newdur.ac.uk::39cd3f91-8369-40d8-ae44-3a833e1ba417" providerId="AD" clId="Web-{5DCBFC9B-06D0-1C20-0E03-4CD16EFD2202}" dt="2026-06-22T07:56:40.455" v="26"/>
          <ac:picMkLst>
            <pc:docMk/>
            <pc:sldMk cId="3823759210" sldId="304"/>
            <ac:picMk id="3" creationId="{FF6B63D4-5885-DA72-3825-DA1223B33E40}"/>
          </ac:picMkLst>
        </pc:picChg>
      </pc:sldChg>
      <pc:sldChg chg="addSp delSp modSp">
        <pc:chgData name="Rahela Begum" userId="S::112248@newdur.ac.uk::39cd3f91-8369-40d8-ae44-3a833e1ba417" providerId="AD" clId="Web-{5DCBFC9B-06D0-1C20-0E03-4CD16EFD2202}" dt="2026-06-22T07:56:56.424" v="29"/>
        <pc:sldMkLst>
          <pc:docMk/>
          <pc:sldMk cId="1446783845" sldId="305"/>
        </pc:sldMkLst>
        <pc:picChg chg="add mod">
          <ac:chgData name="Rahela Begum" userId="S::112248@newdur.ac.uk::39cd3f91-8369-40d8-ae44-3a833e1ba417" providerId="AD" clId="Web-{5DCBFC9B-06D0-1C20-0E03-4CD16EFD2202}" dt="2026-06-22T07:56:56.424" v="29"/>
          <ac:picMkLst>
            <pc:docMk/>
            <pc:sldMk cId="1446783845" sldId="305"/>
            <ac:picMk id="2" creationId="{204D9702-B5E7-B179-9C16-F6AEAA8E4E56}"/>
          </ac:picMkLst>
        </pc:picChg>
        <pc:picChg chg="del">
          <ac:chgData name="Rahela Begum" userId="S::112248@newdur.ac.uk::39cd3f91-8369-40d8-ae44-3a833e1ba417" providerId="AD" clId="Web-{5DCBFC9B-06D0-1C20-0E03-4CD16EFD2202}" dt="2026-06-22T07:56:50.236" v="28"/>
          <ac:picMkLst>
            <pc:docMk/>
            <pc:sldMk cId="1446783845" sldId="305"/>
            <ac:picMk id="3" creationId="{F4E73A32-8B7A-D565-022F-7E377EE8F1FF}"/>
          </ac:picMkLst>
        </pc:picChg>
      </pc:sldChg>
      <pc:sldChg chg="addSp delSp modSp">
        <pc:chgData name="Rahela Begum" userId="S::112248@newdur.ac.uk::39cd3f91-8369-40d8-ae44-3a833e1ba417" providerId="AD" clId="Web-{5DCBFC9B-06D0-1C20-0E03-4CD16EFD2202}" dt="2026-06-22T07:55:34.781" v="13"/>
        <pc:sldMkLst>
          <pc:docMk/>
          <pc:sldMk cId="1480522159" sldId="307"/>
        </pc:sldMkLst>
        <pc:picChg chg="add mod">
          <ac:chgData name="Rahela Begum" userId="S::112248@newdur.ac.uk::39cd3f91-8369-40d8-ae44-3a833e1ba417" providerId="AD" clId="Web-{5DCBFC9B-06D0-1C20-0E03-4CD16EFD2202}" dt="2026-06-22T07:55:34.781" v="13"/>
          <ac:picMkLst>
            <pc:docMk/>
            <pc:sldMk cId="1480522159" sldId="307"/>
            <ac:picMk id="2" creationId="{FA9B0E77-CEF5-EDA5-141D-19708A900277}"/>
          </ac:picMkLst>
        </pc:picChg>
        <pc:picChg chg="del">
          <ac:chgData name="Rahela Begum" userId="S::112248@newdur.ac.uk::39cd3f91-8369-40d8-ae44-3a833e1ba417" providerId="AD" clId="Web-{5DCBFC9B-06D0-1C20-0E03-4CD16EFD2202}" dt="2026-06-22T07:55:20.358" v="11"/>
          <ac:picMkLst>
            <pc:docMk/>
            <pc:sldMk cId="1480522159" sldId="307"/>
            <ac:picMk id="4" creationId="{A557A9E2-3600-70BE-E252-CF3FE35F335B}"/>
          </ac:picMkLst>
        </pc:picChg>
      </pc:sldChg>
      <pc:sldChg chg="addSp delSp modSp">
        <pc:chgData name="Rahela Begum" userId="S::112248@newdur.ac.uk::39cd3f91-8369-40d8-ae44-3a833e1ba417" providerId="AD" clId="Web-{5DCBFC9B-06D0-1C20-0E03-4CD16EFD2202}" dt="2026-06-22T07:54:55.764" v="7"/>
        <pc:sldMkLst>
          <pc:docMk/>
          <pc:sldMk cId="4183088990" sldId="308"/>
        </pc:sldMkLst>
        <pc:picChg chg="add mod">
          <ac:chgData name="Rahela Begum" userId="S::112248@newdur.ac.uk::39cd3f91-8369-40d8-ae44-3a833e1ba417" providerId="AD" clId="Web-{5DCBFC9B-06D0-1C20-0E03-4CD16EFD2202}" dt="2026-06-22T07:54:55.764" v="7"/>
          <ac:picMkLst>
            <pc:docMk/>
            <pc:sldMk cId="4183088990" sldId="308"/>
            <ac:picMk id="2" creationId="{C4B2E290-6FC3-58AB-AE2F-1179AE6E0A10}"/>
          </ac:picMkLst>
        </pc:picChg>
        <pc:picChg chg="del">
          <ac:chgData name="Rahela Begum" userId="S::112248@newdur.ac.uk::39cd3f91-8369-40d8-ae44-3a833e1ba417" providerId="AD" clId="Web-{5DCBFC9B-06D0-1C20-0E03-4CD16EFD2202}" dt="2026-06-22T07:54:07.090" v="4"/>
          <ac:picMkLst>
            <pc:docMk/>
            <pc:sldMk cId="4183088990" sldId="308"/>
            <ac:picMk id="3" creationId="{D037B381-C9E1-C646-2750-9311BC9334CC}"/>
          </ac:picMkLst>
        </pc:picChg>
      </pc:sldChg>
      <pc:sldChg chg="addSp delSp modSp">
        <pc:chgData name="Rahela Begum" userId="S::112248@newdur.ac.uk::39cd3f91-8369-40d8-ae44-3a833e1ba417" providerId="AD" clId="Web-{5DCBFC9B-06D0-1C20-0E03-4CD16EFD2202}" dt="2026-06-22T07:56:28.876" v="23"/>
        <pc:sldMkLst>
          <pc:docMk/>
          <pc:sldMk cId="373194138" sldId="309"/>
        </pc:sldMkLst>
        <pc:picChg chg="add mod">
          <ac:chgData name="Rahela Begum" userId="S::112248@newdur.ac.uk::39cd3f91-8369-40d8-ae44-3a833e1ba417" providerId="AD" clId="Web-{5DCBFC9B-06D0-1C20-0E03-4CD16EFD2202}" dt="2026-06-22T07:56:28.876" v="23"/>
          <ac:picMkLst>
            <pc:docMk/>
            <pc:sldMk cId="373194138" sldId="309"/>
            <ac:picMk id="2" creationId="{8C30461C-ABF7-8AA2-C178-6FC58B0F2F19}"/>
          </ac:picMkLst>
        </pc:picChg>
        <pc:picChg chg="del">
          <ac:chgData name="Rahela Begum" userId="S::112248@newdur.ac.uk::39cd3f91-8369-40d8-ae44-3a833e1ba417" providerId="AD" clId="Web-{5DCBFC9B-06D0-1C20-0E03-4CD16EFD2202}" dt="2026-06-22T07:56:19.735" v="22"/>
          <ac:picMkLst>
            <pc:docMk/>
            <pc:sldMk cId="373194138" sldId="309"/>
            <ac:picMk id="3" creationId="{FCA499BD-5CFF-353E-247D-B2FDA5E5142E}"/>
          </ac:picMkLst>
        </pc:picChg>
      </pc:sldChg>
      <pc:sldChg chg="addSp modSp new">
        <pc:chgData name="Rahela Begum" userId="S::112248@newdur.ac.uk::39cd3f91-8369-40d8-ae44-3a833e1ba417" providerId="AD" clId="Web-{5DCBFC9B-06D0-1C20-0E03-4CD16EFD2202}" dt="2026-06-22T07:55:02.592" v="8"/>
        <pc:sldMkLst>
          <pc:docMk/>
          <pc:sldMk cId="2953317715" sldId="997"/>
        </pc:sldMkLst>
        <pc:picChg chg="add mod">
          <ac:chgData name="Rahela Begum" userId="S::112248@newdur.ac.uk::39cd3f91-8369-40d8-ae44-3a833e1ba417" providerId="AD" clId="Web-{5DCBFC9B-06D0-1C20-0E03-4CD16EFD2202}" dt="2026-06-22T07:55:02.592" v="8"/>
          <ac:picMkLst>
            <pc:docMk/>
            <pc:sldMk cId="2953317715" sldId="997"/>
            <ac:picMk id="2" creationId="{996730E7-7CCC-9E34-BA5F-7026F8E36D68}"/>
          </ac:picMkLst>
        </pc:picChg>
      </pc:sldChg>
      <pc:sldChg chg="addSp modSp new ord">
        <pc:chgData name="Rahela Begum" userId="S::112248@newdur.ac.uk::39cd3f91-8369-40d8-ae44-3a833e1ba417" providerId="AD" clId="Web-{5DCBFC9B-06D0-1C20-0E03-4CD16EFD2202}" dt="2026-06-22T07:55:17.874" v="10"/>
        <pc:sldMkLst>
          <pc:docMk/>
          <pc:sldMk cId="2360755314" sldId="998"/>
        </pc:sldMkLst>
        <pc:picChg chg="add mod">
          <ac:chgData name="Rahela Begum" userId="S::112248@newdur.ac.uk::39cd3f91-8369-40d8-ae44-3a833e1ba417" providerId="AD" clId="Web-{5DCBFC9B-06D0-1C20-0E03-4CD16EFD2202}" dt="2026-06-22T07:55:13.655" v="9"/>
          <ac:picMkLst>
            <pc:docMk/>
            <pc:sldMk cId="2360755314" sldId="998"/>
            <ac:picMk id="2" creationId="{28E5D7EF-E227-B271-17A0-583E81D44AAF}"/>
          </ac:picMkLst>
        </pc:picChg>
      </pc:sldChg>
      <pc:sldChg chg="addSp modSp new">
        <pc:chgData name="Rahela Begum" userId="S::112248@newdur.ac.uk::39cd3f91-8369-40d8-ae44-3a833e1ba417" providerId="AD" clId="Web-{5DCBFC9B-06D0-1C20-0E03-4CD16EFD2202}" dt="2026-06-22T07:55:42.734" v="14"/>
        <pc:sldMkLst>
          <pc:docMk/>
          <pc:sldMk cId="1065299593" sldId="999"/>
        </pc:sldMkLst>
        <pc:picChg chg="add mod">
          <ac:chgData name="Rahela Begum" userId="S::112248@newdur.ac.uk::39cd3f91-8369-40d8-ae44-3a833e1ba417" providerId="AD" clId="Web-{5DCBFC9B-06D0-1C20-0E03-4CD16EFD2202}" dt="2026-06-22T07:55:42.734" v="14"/>
          <ac:picMkLst>
            <pc:docMk/>
            <pc:sldMk cId="1065299593" sldId="999"/>
            <ac:picMk id="2" creationId="{8F1EFCF0-B82C-638C-10B2-4A771FDFE88F}"/>
          </ac:picMkLst>
        </pc:picChg>
      </pc:sldChg>
      <pc:sldChg chg="addSp modSp new">
        <pc:chgData name="Rahela Begum" userId="S::112248@newdur.ac.uk::39cd3f91-8369-40d8-ae44-3a833e1ba417" providerId="AD" clId="Web-{5DCBFC9B-06D0-1C20-0E03-4CD16EFD2202}" dt="2026-06-22T07:56:12.219" v="19"/>
        <pc:sldMkLst>
          <pc:docMk/>
          <pc:sldMk cId="1184623764" sldId="1000"/>
        </pc:sldMkLst>
        <pc:picChg chg="add mod">
          <ac:chgData name="Rahela Begum" userId="S::112248@newdur.ac.uk::39cd3f91-8369-40d8-ae44-3a833e1ba417" providerId="AD" clId="Web-{5DCBFC9B-06D0-1C20-0E03-4CD16EFD2202}" dt="2026-06-22T07:56:12.219" v="19"/>
          <ac:picMkLst>
            <pc:docMk/>
            <pc:sldMk cId="1184623764" sldId="1000"/>
            <ac:picMk id="2" creationId="{5788AB8D-33DB-33BC-E46D-A9CB8F51D3CD}"/>
          </ac:picMkLst>
        </pc:picChg>
      </pc:sldChg>
    </pc:docChg>
  </pc:docChgLst>
  <pc:docChgLst>
    <pc:chgData name="Rahela Begum" userId="S::112248@newdur.ac.uk::39cd3f91-8369-40d8-ae44-3a833e1ba417" providerId="AD" clId="Web-{3DC8C84E-BD6F-2D71-28A3-72426284F6BB}"/>
    <pc:docChg chg="modSld">
      <pc:chgData name="Rahela Begum" userId="S::112248@newdur.ac.uk::39cd3f91-8369-40d8-ae44-3a833e1ba417" providerId="AD" clId="Web-{3DC8C84E-BD6F-2D71-28A3-72426284F6BB}" dt="2026-06-22T10:11:42.981" v="1"/>
      <pc:docMkLst>
        <pc:docMk/>
      </pc:docMkLst>
      <pc:sldChg chg="addSp delSp modSp">
        <pc:chgData name="Rahela Begum" userId="S::112248@newdur.ac.uk::39cd3f91-8369-40d8-ae44-3a833e1ba417" providerId="AD" clId="Web-{3DC8C84E-BD6F-2D71-28A3-72426284F6BB}" dt="2026-06-22T10:11:42.981" v="1"/>
        <pc:sldMkLst>
          <pc:docMk/>
          <pc:sldMk cId="3823759210" sldId="304"/>
        </pc:sldMkLst>
        <pc:picChg chg="del">
          <ac:chgData name="Rahela Begum" userId="S::112248@newdur.ac.uk::39cd3f91-8369-40d8-ae44-3a833e1ba417" providerId="AD" clId="Web-{3DC8C84E-BD6F-2D71-28A3-72426284F6BB}" dt="2026-06-22T10:11:35.903" v="0"/>
          <ac:picMkLst>
            <pc:docMk/>
            <pc:sldMk cId="3823759210" sldId="304"/>
            <ac:picMk id="2" creationId="{EBCAEFA6-426C-633C-592F-B4294970806D}"/>
          </ac:picMkLst>
        </pc:picChg>
        <pc:picChg chg="add mod">
          <ac:chgData name="Rahela Begum" userId="S::112248@newdur.ac.uk::39cd3f91-8369-40d8-ae44-3a833e1ba417" providerId="AD" clId="Web-{3DC8C84E-BD6F-2D71-28A3-72426284F6BB}" dt="2026-06-22T10:11:42.981" v="1"/>
          <ac:picMkLst>
            <pc:docMk/>
            <pc:sldMk cId="3823759210" sldId="304"/>
            <ac:picMk id="3" creationId="{2B8B85AF-C773-73E5-0126-80384A53963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CE113B-A0D0-0349-97CC-4CC47EDFB07D}" type="datetimeFigureOut">
              <a:rPr lang="en-US" smtClean="0"/>
              <a:t>6/23/2026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07BD0-0319-7248-9F22-029488DC0A31}" type="slidenum">
              <a:rPr lang="en-US" smtClean="0"/>
              <a:t>‹#›</a:t>
            </a:fld>
            <a:endParaRPr lang="en-US"/>
          </a:p>
        </p:txBody>
      </p:sp>
    </p:spTree>
    <p:extLst>
      <p:ext uri="{BB962C8B-B14F-4D97-AF65-F5344CB8AC3E}">
        <p14:creationId xmlns:p14="http://schemas.microsoft.com/office/powerpoint/2010/main" val="93537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a:t>
            </a:fld>
            <a:endParaRPr lang="en-US"/>
          </a:p>
        </p:txBody>
      </p:sp>
    </p:spTree>
    <p:extLst>
      <p:ext uri="{BB962C8B-B14F-4D97-AF65-F5344CB8AC3E}">
        <p14:creationId xmlns:p14="http://schemas.microsoft.com/office/powerpoint/2010/main" val="1814780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20</a:t>
            </a:fld>
            <a:endParaRPr lang="en-US"/>
          </a:p>
        </p:txBody>
      </p:sp>
    </p:spTree>
    <p:extLst>
      <p:ext uri="{BB962C8B-B14F-4D97-AF65-F5344CB8AC3E}">
        <p14:creationId xmlns:p14="http://schemas.microsoft.com/office/powerpoint/2010/main" val="130945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21</a:t>
            </a:fld>
            <a:endParaRPr lang="en-US"/>
          </a:p>
        </p:txBody>
      </p:sp>
    </p:spTree>
    <p:extLst>
      <p:ext uri="{BB962C8B-B14F-4D97-AF65-F5344CB8AC3E}">
        <p14:creationId xmlns:p14="http://schemas.microsoft.com/office/powerpoint/2010/main" val="2995670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23</a:t>
            </a:fld>
            <a:endParaRPr lang="en-US"/>
          </a:p>
        </p:txBody>
      </p:sp>
    </p:spTree>
    <p:extLst>
      <p:ext uri="{BB962C8B-B14F-4D97-AF65-F5344CB8AC3E}">
        <p14:creationId xmlns:p14="http://schemas.microsoft.com/office/powerpoint/2010/main" val="897437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26</a:t>
            </a:fld>
            <a:endParaRPr lang="en-US"/>
          </a:p>
        </p:txBody>
      </p:sp>
    </p:spTree>
    <p:extLst>
      <p:ext uri="{BB962C8B-B14F-4D97-AF65-F5344CB8AC3E}">
        <p14:creationId xmlns:p14="http://schemas.microsoft.com/office/powerpoint/2010/main" val="24314830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28</a:t>
            </a:fld>
            <a:endParaRPr lang="en-US"/>
          </a:p>
        </p:txBody>
      </p:sp>
    </p:spTree>
    <p:extLst>
      <p:ext uri="{BB962C8B-B14F-4D97-AF65-F5344CB8AC3E}">
        <p14:creationId xmlns:p14="http://schemas.microsoft.com/office/powerpoint/2010/main" val="20374026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29</a:t>
            </a:fld>
            <a:endParaRPr lang="en-US"/>
          </a:p>
        </p:txBody>
      </p:sp>
    </p:spTree>
    <p:extLst>
      <p:ext uri="{BB962C8B-B14F-4D97-AF65-F5344CB8AC3E}">
        <p14:creationId xmlns:p14="http://schemas.microsoft.com/office/powerpoint/2010/main" val="18271975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30</a:t>
            </a:fld>
            <a:endParaRPr lang="en-US"/>
          </a:p>
        </p:txBody>
      </p:sp>
    </p:spTree>
    <p:extLst>
      <p:ext uri="{BB962C8B-B14F-4D97-AF65-F5344CB8AC3E}">
        <p14:creationId xmlns:p14="http://schemas.microsoft.com/office/powerpoint/2010/main" val="16829651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31</a:t>
            </a:fld>
            <a:endParaRPr lang="en-US"/>
          </a:p>
        </p:txBody>
      </p:sp>
    </p:spTree>
    <p:extLst>
      <p:ext uri="{BB962C8B-B14F-4D97-AF65-F5344CB8AC3E}">
        <p14:creationId xmlns:p14="http://schemas.microsoft.com/office/powerpoint/2010/main" val="408287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4</a:t>
            </a:fld>
            <a:endParaRPr lang="en-US"/>
          </a:p>
        </p:txBody>
      </p:sp>
    </p:spTree>
    <p:extLst>
      <p:ext uri="{BB962C8B-B14F-4D97-AF65-F5344CB8AC3E}">
        <p14:creationId xmlns:p14="http://schemas.microsoft.com/office/powerpoint/2010/main" val="3870678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5</a:t>
            </a:fld>
            <a:endParaRPr lang="en-US"/>
          </a:p>
        </p:txBody>
      </p:sp>
    </p:spTree>
    <p:extLst>
      <p:ext uri="{BB962C8B-B14F-4D97-AF65-F5344CB8AC3E}">
        <p14:creationId xmlns:p14="http://schemas.microsoft.com/office/powerpoint/2010/main" val="2921399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6</a:t>
            </a:fld>
            <a:endParaRPr lang="en-US"/>
          </a:p>
        </p:txBody>
      </p:sp>
    </p:spTree>
    <p:extLst>
      <p:ext uri="{BB962C8B-B14F-4D97-AF65-F5344CB8AC3E}">
        <p14:creationId xmlns:p14="http://schemas.microsoft.com/office/powerpoint/2010/main" val="3667241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11</a:t>
            </a:fld>
            <a:endParaRPr lang="en-US"/>
          </a:p>
        </p:txBody>
      </p:sp>
    </p:spTree>
    <p:extLst>
      <p:ext uri="{BB962C8B-B14F-4D97-AF65-F5344CB8AC3E}">
        <p14:creationId xmlns:p14="http://schemas.microsoft.com/office/powerpoint/2010/main" val="1169205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12</a:t>
            </a:fld>
            <a:endParaRPr lang="en-US"/>
          </a:p>
        </p:txBody>
      </p:sp>
    </p:spTree>
    <p:extLst>
      <p:ext uri="{BB962C8B-B14F-4D97-AF65-F5344CB8AC3E}">
        <p14:creationId xmlns:p14="http://schemas.microsoft.com/office/powerpoint/2010/main" val="3325417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13</a:t>
            </a:fld>
            <a:endParaRPr lang="en-US"/>
          </a:p>
        </p:txBody>
      </p:sp>
    </p:spTree>
    <p:extLst>
      <p:ext uri="{BB962C8B-B14F-4D97-AF65-F5344CB8AC3E}">
        <p14:creationId xmlns:p14="http://schemas.microsoft.com/office/powerpoint/2010/main" val="3755112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07BD0-0319-7248-9F22-029488DC0A31}" type="slidenum">
              <a:rPr lang="en-US" smtClean="0"/>
              <a:t>14</a:t>
            </a:fld>
            <a:endParaRPr lang="en-US"/>
          </a:p>
        </p:txBody>
      </p:sp>
    </p:spTree>
    <p:extLst>
      <p:ext uri="{BB962C8B-B14F-4D97-AF65-F5344CB8AC3E}">
        <p14:creationId xmlns:p14="http://schemas.microsoft.com/office/powerpoint/2010/main" val="3089617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3</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3893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29549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93601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2884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a:t>Insert your title here</a:t>
            </a:r>
            <a:br>
              <a:rPr lang="en-US"/>
            </a:br>
            <a:r>
              <a:rPr lang="en-US"/>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Author/speaker</a:t>
            </a:r>
          </a:p>
          <a:p>
            <a:r>
              <a:rPr lang="en-US"/>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a:p>
          </p:txBody>
        </p:sp>
      </p:grpSp>
    </p:spTree>
    <p:extLst>
      <p:ext uri="{BB962C8B-B14F-4D97-AF65-F5344CB8AC3E}">
        <p14:creationId xmlns:p14="http://schemas.microsoft.com/office/powerpoint/2010/main" val="729825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3EF8F071-7A91-D345-96A5-1673F72D07BE}" type="datetimeFigureOut">
              <a:rPr lang="en-US" smtClean="0"/>
              <a:t>6/23/2026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56911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88901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745FAB2-F877-3542-B0ED-EC03D262A48D}"/>
              </a:ext>
            </a:extLst>
          </p:cNvPr>
          <p:cNvSpPr>
            <a:spLocks noGrp="1"/>
          </p:cNvSpPr>
          <p:nvPr>
            <p:ph type="pic" sz="quarter" idx="15"/>
          </p:nvPr>
        </p:nvSpPr>
        <p:spPr>
          <a:xfrm>
            <a:off x="6460574" y="914952"/>
            <a:ext cx="5346700" cy="2374900"/>
          </a:xfrm>
        </p:spPr>
        <p:txBody>
          <a:bodyPr/>
          <a:lstStyle/>
          <a:p>
            <a:endParaRPr lang="en-US"/>
          </a:p>
        </p:txBody>
      </p:sp>
      <p:sp>
        <p:nvSpPr>
          <p:cNvPr id="11" name="Picture Placeholder 9">
            <a:extLst>
              <a:ext uri="{FF2B5EF4-FFF2-40B4-BE49-F238E27FC236}">
                <a16:creationId xmlns:a16="http://schemas.microsoft.com/office/drawing/2014/main" id="{7F9A03F6-06ED-8145-A4EC-5D33CA2BB397}"/>
              </a:ext>
            </a:extLst>
          </p:cNvPr>
          <p:cNvSpPr>
            <a:spLocks noGrp="1"/>
          </p:cNvSpPr>
          <p:nvPr>
            <p:ph type="pic" sz="quarter" idx="16"/>
          </p:nvPr>
        </p:nvSpPr>
        <p:spPr>
          <a:xfrm>
            <a:off x="6460574" y="3548821"/>
            <a:ext cx="5346700" cy="2374900"/>
          </a:xfrm>
        </p:spPr>
        <p:txBody>
          <a:bodyPr/>
          <a:lstStyle/>
          <a:p>
            <a:endParaRPr lang="en-US"/>
          </a:p>
        </p:txBody>
      </p:sp>
    </p:spTree>
    <p:extLst>
      <p:ext uri="{BB962C8B-B14F-4D97-AF65-F5344CB8AC3E}">
        <p14:creationId xmlns:p14="http://schemas.microsoft.com/office/powerpoint/2010/main" val="364677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EF8F071-7A91-D345-96A5-1673F72D07BE}" type="datetimeFigureOut">
              <a:rPr lang="en-US" smtClean="0"/>
              <a:t>6/23/2026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660269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3EF8F071-7A91-D345-96A5-1673F72D07BE}" type="datetimeFigureOut">
              <a:rPr lang="en-US" smtClean="0"/>
              <a:t>6/23/2026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603440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3EF8F071-7A91-D345-96A5-1673F72D07BE}" type="datetimeFigureOut">
              <a:rPr lang="en-US" smtClean="0"/>
              <a:t>6/23/2026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685261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6/23/2026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95842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1318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6/23/2026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26009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4"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5" r:id="rId13"/>
  </p:sldLayoutIdLst>
  <p:txStyles>
    <p:titleStyle>
      <a:lvl1pPr algn="l" defTabSz="914400" rtl="0" eaLnBrk="1" latinLnBrk="0" hangingPunct="1">
        <a:lnSpc>
          <a:spcPct val="90000"/>
        </a:lnSpc>
        <a:spcBef>
          <a:spcPct val="0"/>
        </a:spcBef>
        <a:buNone/>
        <a:defRPr sz="4400" kern="120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png"/><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www.youtube.com/watch?v=NgYW6iNxnR8&amp;feature=share"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62456" y="3013501"/>
            <a:ext cx="5801710" cy="830997"/>
          </a:xfrm>
          <a:prstGeom prst="rect">
            <a:avLst/>
          </a:prstGeom>
          <a:noFill/>
        </p:spPr>
        <p:txBody>
          <a:bodyPr wrap="square" rtlCol="0">
            <a:spAutoFit/>
          </a:bodyPr>
          <a:lstStyle/>
          <a:p>
            <a:r>
              <a:rPr lang="en-US" sz="4800" b="1">
                <a:solidFill>
                  <a:schemeClr val="bg1"/>
                </a:solidFill>
                <a:latin typeface="Poppins SemiBold" pitchFamily="2" charset="77"/>
                <a:cs typeface="Poppins SemiBold" pitchFamily="2" charset="77"/>
              </a:rPr>
              <a:t>NCD Get Ready </a:t>
            </a:r>
          </a:p>
        </p:txBody>
      </p:sp>
    </p:spTree>
    <p:extLst>
      <p:ext uri="{BB962C8B-B14F-4D97-AF65-F5344CB8AC3E}">
        <p14:creationId xmlns:p14="http://schemas.microsoft.com/office/powerpoint/2010/main" val="3456699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2"/>
          <a:stretch>
            <a:fillRect/>
          </a:stretch>
        </p:blipFill>
        <p:spPr>
          <a:xfrm>
            <a:off x="2467" y="0"/>
            <a:ext cx="12187066" cy="6858000"/>
          </a:xfrm>
          <a:prstGeom prst="rect">
            <a:avLst/>
          </a:prstGeom>
        </p:spPr>
      </p:pic>
      <p:pic>
        <p:nvPicPr>
          <p:cNvPr id="7" name="Picture 6" descr="Chart, line chart&#10;&#10;Description automatically generated">
            <a:extLst>
              <a:ext uri="{FF2B5EF4-FFF2-40B4-BE49-F238E27FC236}">
                <a16:creationId xmlns:a16="http://schemas.microsoft.com/office/drawing/2014/main" id="{39A2ADAD-5718-AA4B-B8CB-D20D99755197}"/>
              </a:ext>
            </a:extLst>
          </p:cNvPr>
          <p:cNvPicPr>
            <a:picLocks noChangeAspect="1"/>
          </p:cNvPicPr>
          <p:nvPr/>
        </p:nvPicPr>
        <p:blipFill>
          <a:blip r:embed="rId3"/>
          <a:stretch>
            <a:fillRect/>
          </a:stretch>
        </p:blipFill>
        <p:spPr>
          <a:xfrm>
            <a:off x="4759205" y="1840388"/>
            <a:ext cx="2673590" cy="1853189"/>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84208" y="1720840"/>
            <a:ext cx="5032718" cy="3416320"/>
          </a:xfrm>
          <a:prstGeom prst="rect">
            <a:avLst/>
          </a:prstGeom>
          <a:noFill/>
        </p:spPr>
        <p:txBody>
          <a:bodyPr wrap="square" lIns="91440" tIns="45720" rIns="91440" bIns="45720" rtlCol="0" anchor="t">
            <a:spAutoFit/>
          </a:bodyPr>
          <a:lstStyle/>
          <a:p>
            <a:pPr algn="r"/>
            <a:r>
              <a:rPr lang="en-US" sz="5400" b="1">
                <a:latin typeface="Poppins SemiBold"/>
                <a:cs typeface="Poppins SemiBold"/>
              </a:rPr>
              <a:t> What will  you need to succeed?</a:t>
            </a:r>
            <a:endParaRPr lang="en-US" sz="5400" b="1">
              <a:latin typeface="Poppins SemiBold" pitchFamily="2" charset="77"/>
              <a:cs typeface="Poppins SemiBold" pitchFamily="2" charset="77"/>
            </a:endParaRPr>
          </a:p>
        </p:txBody>
      </p:sp>
      <p:sp>
        <p:nvSpPr>
          <p:cNvPr id="8" name="TextBox 7">
            <a:extLst>
              <a:ext uri="{FF2B5EF4-FFF2-40B4-BE49-F238E27FC236}">
                <a16:creationId xmlns:a16="http://schemas.microsoft.com/office/drawing/2014/main" id="{58BA4178-45B5-0740-AA9A-2BCADBF1CE30}"/>
              </a:ext>
            </a:extLst>
          </p:cNvPr>
          <p:cNvSpPr txBox="1"/>
          <p:nvPr/>
        </p:nvSpPr>
        <p:spPr>
          <a:xfrm>
            <a:off x="6199322" y="950175"/>
            <a:ext cx="5260477" cy="5509200"/>
          </a:xfrm>
          <a:prstGeom prst="rect">
            <a:avLst/>
          </a:prstGeom>
          <a:noFill/>
        </p:spPr>
        <p:txBody>
          <a:bodyPr wrap="square" lIns="91440" tIns="45720" rIns="91440" bIns="45720" rtlCol="0" anchor="t">
            <a:spAutoFit/>
          </a:bodyPr>
          <a:lstStyle/>
          <a:p>
            <a:endParaRPr lang="en-US" sz="1600">
              <a:latin typeface="Source Sans Pro" panose="020B0503030403020204" pitchFamily="34" charset="0"/>
              <a:ea typeface="Source Sans Pro" panose="020B0503030403020204" pitchFamily="34" charset="0"/>
              <a:cs typeface="Poppins SemiBold" pitchFamily="2" charset="77"/>
            </a:endParaRPr>
          </a:p>
          <a:p>
            <a:endParaRPr lang="en-US" sz="2800">
              <a:latin typeface="Source Sans Pro"/>
              <a:ea typeface="Source Sans Pro"/>
              <a:cs typeface="Poppins SemiBold"/>
            </a:endParaRPr>
          </a:p>
          <a:p>
            <a:pPr marL="342900" indent="-342900">
              <a:buFont typeface="Arial,Sans-Serif" panose="020B0604020202020204" pitchFamily="34" charset="0"/>
              <a:buChar char="•"/>
            </a:pPr>
            <a:r>
              <a:rPr lang="en-US" sz="2800">
                <a:latin typeface="Source Sans Pro"/>
                <a:ea typeface="Source Sans Pro"/>
                <a:cs typeface="Poppins SemiBold"/>
              </a:rPr>
              <a:t>Statement of Results</a:t>
            </a:r>
          </a:p>
          <a:p>
            <a:pPr marL="342900" indent="-342900">
              <a:buFont typeface="Arial,Sans-Serif" panose="020B0604020202020204" pitchFamily="34" charset="0"/>
              <a:buChar char="•"/>
            </a:pPr>
            <a:r>
              <a:rPr lang="en-US" sz="2800">
                <a:latin typeface="Source Sans Pro"/>
                <a:ea typeface="Source Sans Pro"/>
                <a:cs typeface="Poppins SemiBold"/>
              </a:rPr>
              <a:t>£30 Enrichment Fee</a:t>
            </a:r>
          </a:p>
          <a:p>
            <a:pPr marL="342900" indent="-342900">
              <a:buFont typeface="Arial,Sans-Serif" panose="020B0604020202020204" pitchFamily="34" charset="0"/>
              <a:buChar char="•"/>
            </a:pPr>
            <a:r>
              <a:rPr lang="en-US" sz="2800">
                <a:latin typeface="Source Sans Pro"/>
                <a:ea typeface="Source Sans Pro"/>
                <a:cs typeface="Poppins SemiBold"/>
              </a:rPr>
              <a:t>Pen (at least 2)</a:t>
            </a:r>
            <a:endParaRPr lang="en-US" sz="2800">
              <a:ea typeface="Calibri"/>
              <a:cs typeface="Calibri"/>
            </a:endParaRPr>
          </a:p>
          <a:p>
            <a:pPr marL="342900" indent="-342900">
              <a:buFont typeface="Arial,Sans-Serif" panose="020B0604020202020204" pitchFamily="34" charset="0"/>
              <a:buChar char="•"/>
            </a:pPr>
            <a:r>
              <a:rPr lang="en-US" sz="2800">
                <a:latin typeface="Source Sans Pro"/>
                <a:ea typeface="Source Sans Pro"/>
                <a:cs typeface="Poppins SemiBold"/>
              </a:rPr>
              <a:t>A4 – lined Paper </a:t>
            </a:r>
          </a:p>
          <a:p>
            <a:pPr marL="342900" indent="-342900">
              <a:buFont typeface="Arial,Sans-Serif" panose="020B0604020202020204" pitchFamily="34" charset="0"/>
              <a:buChar char="•"/>
            </a:pPr>
            <a:r>
              <a:rPr lang="en-US" sz="2800">
                <a:latin typeface="Source Sans Pro"/>
                <a:ea typeface="Source Sans Pro"/>
                <a:cs typeface="Poppins SemiBold"/>
              </a:rPr>
              <a:t>A4 Lever Arch Folder (at least 2)</a:t>
            </a:r>
          </a:p>
          <a:p>
            <a:pPr marL="342900" indent="-342900">
              <a:buFont typeface="Arial,Sans-Serif" panose="020B0604020202020204" pitchFamily="34" charset="0"/>
              <a:buChar char="•"/>
            </a:pPr>
            <a:r>
              <a:rPr lang="en-US" sz="2800">
                <a:latin typeface="Source Sans Pro"/>
                <a:ea typeface="Source Sans Pro"/>
                <a:cs typeface="Poppins SemiBold"/>
              </a:rPr>
              <a:t>Calculator</a:t>
            </a:r>
          </a:p>
          <a:p>
            <a:pPr marL="342900" indent="-342900">
              <a:buFont typeface="Arial,Sans-Serif" panose="020B0604020202020204" pitchFamily="34" charset="0"/>
              <a:buChar char="•"/>
            </a:pPr>
            <a:r>
              <a:rPr lang="en-US" sz="2800">
                <a:latin typeface="Source Sans Pro"/>
                <a:ea typeface="Source Sans Pro"/>
                <a:cs typeface="Poppins SemiBold"/>
              </a:rPr>
              <a:t>Smart Professional Dress</a:t>
            </a:r>
          </a:p>
          <a:p>
            <a:pPr marL="342900" indent="-342900">
              <a:buFont typeface="Arial,Sans-Serif" panose="020B0604020202020204" pitchFamily="34" charset="0"/>
              <a:buChar char="•"/>
            </a:pPr>
            <a:r>
              <a:rPr lang="en-US" sz="2800">
                <a:latin typeface="Source Sans Pro"/>
                <a:ea typeface="Source Sans Pro"/>
                <a:cs typeface="Poppins SemiBold"/>
              </a:rPr>
              <a:t>Drive </a:t>
            </a:r>
          </a:p>
          <a:p>
            <a:pPr marL="342900" indent="-342900">
              <a:buFont typeface="Arial,Sans-Serif" panose="020B0604020202020204" pitchFamily="34" charset="0"/>
              <a:buChar char="•"/>
            </a:pPr>
            <a:r>
              <a:rPr lang="en-US" sz="2800">
                <a:latin typeface="Source Sans Pro"/>
                <a:ea typeface="Source Sans Pro"/>
                <a:cs typeface="Poppins SemiBold"/>
              </a:rPr>
              <a:t>Ambition</a:t>
            </a:r>
          </a:p>
          <a:p>
            <a:pPr marL="342900" indent="-342900">
              <a:buFont typeface="Arial,Sans-Serif" panose="020B0604020202020204" pitchFamily="34" charset="0"/>
              <a:buChar char="•"/>
            </a:pPr>
            <a:r>
              <a:rPr lang="en-US" sz="2800">
                <a:latin typeface="Source Sans Pro"/>
                <a:ea typeface="Source Sans Pro"/>
                <a:cs typeface="Poppins SemiBold"/>
              </a:rPr>
              <a:t>Positivity</a:t>
            </a:r>
          </a:p>
          <a:p>
            <a:pPr marL="342900" indent="-342900">
              <a:buFont typeface="Arial,Sans-Serif" panose="020B0604020202020204" pitchFamily="34" charset="0"/>
              <a:buChar char="•"/>
            </a:pPr>
            <a:r>
              <a:rPr lang="en-US" sz="2800">
                <a:latin typeface="Source Sans Pro"/>
                <a:ea typeface="Source Sans Pro"/>
                <a:cs typeface="Poppins SemiBold"/>
              </a:rPr>
              <a:t>and an Attitude to Learn </a:t>
            </a:r>
            <a:endParaRPr lang="en-US" sz="2800">
              <a:latin typeface="Source Sans Pro" panose="020B0503030403020204" pitchFamily="34" charset="0"/>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3563571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1754326"/>
          </a:xfrm>
          <a:prstGeom prst="rect">
            <a:avLst/>
          </a:prstGeom>
          <a:noFill/>
        </p:spPr>
        <p:txBody>
          <a:bodyPr wrap="square" rtlCol="0">
            <a:spAutoFit/>
          </a:bodyPr>
          <a:lstStyle/>
          <a:p>
            <a:pPr algn="r"/>
            <a:r>
              <a:rPr lang="en-US" sz="5400" b="1">
                <a:latin typeface="Poppins SemiBold" pitchFamily="2" charset="77"/>
                <a:cs typeface="Poppins SemiBold" pitchFamily="2" charset="77"/>
              </a:rPr>
              <a:t>Business Expectations </a:t>
            </a:r>
          </a:p>
        </p:txBody>
      </p:sp>
      <p:sp>
        <p:nvSpPr>
          <p:cNvPr id="8" name="TextBox 7">
            <a:extLst>
              <a:ext uri="{FF2B5EF4-FFF2-40B4-BE49-F238E27FC236}">
                <a16:creationId xmlns:a16="http://schemas.microsoft.com/office/drawing/2014/main" id="{58BA4178-45B5-0740-AA9A-2BCADBF1CE30}"/>
              </a:ext>
            </a:extLst>
          </p:cNvPr>
          <p:cNvSpPr txBox="1"/>
          <p:nvPr/>
        </p:nvSpPr>
        <p:spPr>
          <a:xfrm>
            <a:off x="381965" y="1310233"/>
            <a:ext cx="4523918" cy="5755422"/>
          </a:xfrm>
          <a:prstGeom prst="rect">
            <a:avLst/>
          </a:prstGeom>
          <a:noFill/>
        </p:spPr>
        <p:txBody>
          <a:bodyPr wrap="square" lIns="91440" tIns="45720" rIns="91440" bIns="45720" rtlCol="0" anchor="t">
            <a:spAutoFit/>
          </a:bodyPr>
          <a:lstStyle/>
          <a:p>
            <a:pPr marL="285750" indent="-285750">
              <a:buFont typeface="Arial"/>
              <a:buChar char="•"/>
            </a:pPr>
            <a:r>
              <a:rPr lang="en-US" sz="1600">
                <a:latin typeface="Century Gothic"/>
                <a:ea typeface="Source Sans Pro"/>
                <a:cs typeface="Poppins SemiBold"/>
              </a:rPr>
              <a:t>Full attendance to all lessons</a:t>
            </a:r>
            <a:endParaRPr lang="en-US">
              <a:latin typeface="Century Gothic"/>
              <a:ea typeface="Source Sans Pro"/>
              <a:cs typeface="Poppins SemiBold"/>
            </a:endParaRPr>
          </a:p>
          <a:p>
            <a:pPr marL="285750" indent="-285750">
              <a:buFont typeface="Arial"/>
              <a:buChar char="•"/>
            </a:pPr>
            <a:endParaRPr lang="en-US"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rPr>
              <a:t>Ability to maintain excellent punctuality</a:t>
            </a:r>
          </a:p>
          <a:p>
            <a:pPr marL="285750" indent="-285750">
              <a:buFont typeface="Arial"/>
              <a:buChar char="•"/>
            </a:pPr>
            <a:endParaRPr lang="en-GB" sz="1600">
              <a:latin typeface="Century Gothic"/>
              <a:ea typeface="Source Sans Pro" panose="020B0503030403020204" pitchFamily="34" charset="0"/>
            </a:endParaRPr>
          </a:p>
          <a:p>
            <a:pPr marL="285750" indent="-285750">
              <a:buFont typeface="Arial"/>
              <a:buChar char="•"/>
            </a:pPr>
            <a:r>
              <a:rPr lang="en-GB" sz="1600">
                <a:latin typeface="Century Gothic"/>
                <a:ea typeface="Source Sans Pro"/>
                <a:cs typeface="Poppins SemiBold"/>
              </a:rPr>
              <a:t>Positive and enthusiastic attitude</a:t>
            </a:r>
          </a:p>
          <a:p>
            <a:pPr marL="285750" indent="-285750">
              <a:buFont typeface="Arial"/>
              <a:buChar char="•"/>
            </a:pPr>
            <a:endParaRPr lang="en-GB"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Ability to meet deadlines</a:t>
            </a:r>
          </a:p>
          <a:p>
            <a:pPr marL="285750" indent="-285750">
              <a:buFont typeface="Arial"/>
              <a:buChar char="•"/>
            </a:pPr>
            <a:endParaRPr lang="en-GB"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Commitment to study program (including homework, English and Maths, work placement, enrichment)</a:t>
            </a:r>
          </a:p>
          <a:p>
            <a:pPr marL="285750" indent="-285750">
              <a:buFont typeface="Arial"/>
              <a:buChar char="•"/>
            </a:pPr>
            <a:r>
              <a:rPr lang="en-GB" sz="1600">
                <a:latin typeface="Century Gothic"/>
                <a:ea typeface="Source Sans Pro"/>
                <a:cs typeface="Poppins SemiBold"/>
              </a:rPr>
              <a:t>Full participation in all lessons</a:t>
            </a:r>
            <a:endParaRPr lang="en-US" sz="1600">
              <a:latin typeface="Century Gothic"/>
              <a:ea typeface="Source Sans Pro"/>
              <a:cs typeface="Poppins SemiBold"/>
            </a:endParaRPr>
          </a:p>
          <a:p>
            <a:pPr marL="285750" indent="-285750">
              <a:buFont typeface="Arial"/>
              <a:buChar char="•"/>
            </a:pPr>
            <a:endParaRPr lang="en-GB"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Strong communication skills</a:t>
            </a:r>
            <a:endParaRPr lang="en-US" sz="1600">
              <a:latin typeface="Century Gothic"/>
              <a:ea typeface="Source Sans Pro"/>
              <a:cs typeface="Poppins SemiBold"/>
            </a:endParaRPr>
          </a:p>
          <a:p>
            <a:pPr marL="285750" indent="-285750">
              <a:buFont typeface="Arial"/>
              <a:buChar char="•"/>
            </a:pPr>
            <a:endParaRPr lang="en-GB"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Professional presentation </a:t>
            </a:r>
            <a:endParaRPr lang="en-US" sz="1600">
              <a:latin typeface="Century Gothic"/>
              <a:ea typeface="Source Sans Pro"/>
              <a:cs typeface="Poppins SemiBold"/>
            </a:endParaRPr>
          </a:p>
          <a:p>
            <a:pPr marL="285750" indent="-285750">
              <a:buFont typeface="Arial"/>
              <a:buChar char="•"/>
            </a:pPr>
            <a:endParaRPr lang="en-GB"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Phones – respect and maturity  </a:t>
            </a:r>
            <a:endParaRPr lang="en-US" sz="1600">
              <a:latin typeface="Century Gothic"/>
              <a:ea typeface="Source Sans Pro"/>
              <a:cs typeface="Poppins SemiBold"/>
            </a:endParaRPr>
          </a:p>
          <a:p>
            <a:pPr marL="285750" indent="-285750">
              <a:buFont typeface="Arial"/>
              <a:buChar char="•"/>
            </a:pPr>
            <a:endParaRPr lang="en-US" sz="1600">
              <a:latin typeface="Century Gothic"/>
              <a:ea typeface="Source Sans Pro" panose="020B0503030403020204" pitchFamily="34" charset="0"/>
              <a:cs typeface="Poppins SemiBold" pitchFamily="2" charset="77"/>
            </a:endParaRPr>
          </a:p>
          <a:p>
            <a:pPr marL="285750" indent="-285750">
              <a:buFont typeface="Arial"/>
              <a:buChar char="•"/>
            </a:pPr>
            <a:r>
              <a:rPr lang="en-GB" sz="1600">
                <a:latin typeface="Century Gothic"/>
                <a:ea typeface="Source Sans Pro"/>
                <a:cs typeface="Poppins SemiBold"/>
              </a:rPr>
              <a:t>Attend all lessons appropriately prepared</a:t>
            </a:r>
            <a:r>
              <a:rPr lang="en-GB" sz="1600">
                <a:latin typeface="Source Sans Pro"/>
                <a:ea typeface="Source Sans Pro"/>
                <a:cs typeface="Poppins SemiBold"/>
              </a:rPr>
              <a:t> </a:t>
            </a:r>
            <a:endParaRPr lang="en-US" sz="1600">
              <a:latin typeface="Source Sans Pro"/>
              <a:ea typeface="Source Sans Pro"/>
              <a:cs typeface="Poppins SemiBold"/>
            </a:endParaRPr>
          </a:p>
          <a:p>
            <a:endParaRPr lang="en-US" sz="1600">
              <a:latin typeface="Source Sans Pro" panose="020B0503030403020204" pitchFamily="34" charset="0"/>
              <a:ea typeface="Source Sans Pro" panose="020B0503030403020204" pitchFamily="34" charset="0"/>
              <a:cs typeface="Poppins SemiBold" pitchFamily="2" charset="77"/>
            </a:endParaRPr>
          </a:p>
          <a:p>
            <a:endParaRPr lang="en-GB" sz="1600">
              <a:latin typeface="Source Sans Pro" panose="020B0503030403020204" pitchFamily="34" charset="0"/>
              <a:ea typeface="Source Sans Pro" panose="020B0503030403020204" pitchFamily="34" charset="0"/>
              <a:cs typeface="Poppins SemiBold" pitchFamily="2" charset="77"/>
            </a:endParaRPr>
          </a:p>
        </p:txBody>
      </p:sp>
      <p:pic>
        <p:nvPicPr>
          <p:cNvPr id="10" name="Picture 9" descr="Icon&#10;&#10;Description automatically generated">
            <a:extLst>
              <a:ext uri="{FF2B5EF4-FFF2-40B4-BE49-F238E27FC236}">
                <a16:creationId xmlns:a16="http://schemas.microsoft.com/office/drawing/2014/main" id="{4467E743-00A4-E24B-A256-A5B61C0A7D51}"/>
              </a:ext>
            </a:extLst>
          </p:cNvPr>
          <p:cNvPicPr>
            <a:picLocks noChangeAspect="1"/>
          </p:cNvPicPr>
          <p:nvPr/>
        </p:nvPicPr>
        <p:blipFill>
          <a:blip r:embed="rId4"/>
          <a:stretch>
            <a:fillRect/>
          </a:stretch>
        </p:blipFill>
        <p:spPr>
          <a:xfrm>
            <a:off x="377414" y="388890"/>
            <a:ext cx="437231" cy="456663"/>
          </a:xfrm>
          <a:prstGeom prst="rect">
            <a:avLst/>
          </a:prstGeom>
        </p:spPr>
      </p:pic>
      <p:sp>
        <p:nvSpPr>
          <p:cNvPr id="11" name="TextBox 10">
            <a:extLst>
              <a:ext uri="{FF2B5EF4-FFF2-40B4-BE49-F238E27FC236}">
                <a16:creationId xmlns:a16="http://schemas.microsoft.com/office/drawing/2014/main" id="{23181931-3D4A-3E43-A1CB-E8982391302D}"/>
              </a:ext>
            </a:extLst>
          </p:cNvPr>
          <p:cNvSpPr txBox="1"/>
          <p:nvPr/>
        </p:nvSpPr>
        <p:spPr>
          <a:xfrm>
            <a:off x="6100522" y="4400019"/>
            <a:ext cx="4409233" cy="1569660"/>
          </a:xfrm>
          <a:prstGeom prst="rect">
            <a:avLst/>
          </a:prstGeom>
          <a:noFill/>
        </p:spPr>
        <p:txBody>
          <a:bodyPr wrap="square" lIns="91440" tIns="45720" rIns="91440" bIns="45720" rtlCol="0" anchor="t">
            <a:spAutoFit/>
          </a:bodyPr>
          <a:lstStyle/>
          <a:p>
            <a:pPr marL="285750" indent="-285750">
              <a:buFont typeface="Arial"/>
              <a:buChar char="•"/>
            </a:pPr>
            <a:r>
              <a:rPr lang="en-US" sz="1600">
                <a:latin typeface="Century Gothic"/>
                <a:ea typeface="Source Sans Pro"/>
                <a:cs typeface="Poppins SemiBold"/>
              </a:rPr>
              <a:t>Good links with the community </a:t>
            </a:r>
            <a:endParaRPr lang="en-US">
              <a:latin typeface="Century Gothic"/>
            </a:endParaRPr>
          </a:p>
          <a:p>
            <a:pPr marL="285750" indent="-285750">
              <a:buFont typeface="Arial"/>
              <a:buChar char="•"/>
            </a:pPr>
            <a:endParaRPr lang="en-US" sz="1600">
              <a:latin typeface="Century Gothic"/>
              <a:ea typeface="Source Sans Pro" panose="020B0503030403020204" pitchFamily="34" charset="0"/>
              <a:cs typeface="Poppins SemiBold" pitchFamily="2" charset="77"/>
            </a:endParaRPr>
          </a:p>
          <a:p>
            <a:pPr marL="285750" indent="-285750">
              <a:buFont typeface="Arial"/>
              <a:buChar char="•"/>
            </a:pPr>
            <a:r>
              <a:rPr lang="en-US" sz="1600">
                <a:latin typeface="Century Gothic"/>
                <a:ea typeface="Source Sans Pro"/>
                <a:cs typeface="Poppins SemiBold"/>
              </a:rPr>
              <a:t>Part time work – 8-12 hours per week </a:t>
            </a:r>
            <a:endParaRPr lang="en-US" sz="1600">
              <a:latin typeface="Century Gothic"/>
              <a:ea typeface="Source Sans Pro" panose="020B0503030403020204" pitchFamily="34" charset="0"/>
              <a:cs typeface="Poppins SemiBold" pitchFamily="2" charset="77"/>
            </a:endParaRPr>
          </a:p>
          <a:p>
            <a:pPr marL="285750" indent="-285750">
              <a:buFont typeface="Arial"/>
              <a:buChar char="•"/>
            </a:pPr>
            <a:endParaRPr lang="en-US" sz="1600">
              <a:latin typeface="Century Gothic"/>
              <a:ea typeface="Source Sans Pro" panose="020B0503030403020204" pitchFamily="34" charset="0"/>
              <a:cs typeface="Poppins SemiBold" pitchFamily="2" charset="77"/>
            </a:endParaRPr>
          </a:p>
          <a:p>
            <a:pPr marL="285750" indent="-285750">
              <a:buFont typeface="Arial"/>
              <a:buChar char="•"/>
            </a:pPr>
            <a:r>
              <a:rPr lang="en-US" sz="1600">
                <a:latin typeface="Century Gothic"/>
                <a:ea typeface="Source Sans Pro"/>
                <a:cs typeface="Poppins SemiBold"/>
              </a:rPr>
              <a:t>Professionalism and maturity </a:t>
            </a:r>
            <a:endParaRPr lang="en-US" sz="1600">
              <a:latin typeface="Century Gothic"/>
              <a:ea typeface="Source Sans Pro" panose="020B0503030403020204" pitchFamily="34" charset="0"/>
              <a:cs typeface="Poppins SemiBold" pitchFamily="2" charset="77"/>
            </a:endParaRPr>
          </a:p>
          <a:p>
            <a:pPr marL="285750" indent="-285750">
              <a:buFont typeface="Arial"/>
              <a:buChar char="•"/>
            </a:pPr>
            <a:endParaRPr lang="en-US" sz="1600">
              <a:latin typeface="Source Sans Pro" panose="020B0503030403020204" pitchFamily="34" charset="0"/>
              <a:ea typeface="Source Sans Pro" panose="020B0503030403020204" pitchFamily="34" charset="0"/>
              <a:cs typeface="Poppins SemiBold" pitchFamily="2" charset="77"/>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a:stretch>
            <a:fillRect/>
          </a:stretch>
        </p:blipFill>
        <p:spPr>
          <a:xfrm>
            <a:off x="6100374" y="3204436"/>
            <a:ext cx="437231" cy="456663"/>
          </a:xfrm>
          <a:prstGeom prst="rect">
            <a:avLst/>
          </a:prstGeom>
        </p:spPr>
      </p:pic>
      <p:sp>
        <p:nvSpPr>
          <p:cNvPr id="14" name="TextBox 13">
            <a:extLst>
              <a:ext uri="{FF2B5EF4-FFF2-40B4-BE49-F238E27FC236}">
                <a16:creationId xmlns:a16="http://schemas.microsoft.com/office/drawing/2014/main" id="{BC00236C-5678-494D-A962-0CE7C08CC31C}"/>
              </a:ext>
            </a:extLst>
          </p:cNvPr>
          <p:cNvSpPr txBox="1"/>
          <p:nvPr/>
        </p:nvSpPr>
        <p:spPr>
          <a:xfrm>
            <a:off x="378882" y="840349"/>
            <a:ext cx="3401844" cy="400110"/>
          </a:xfrm>
          <a:prstGeom prst="rect">
            <a:avLst/>
          </a:prstGeom>
          <a:noFill/>
        </p:spPr>
        <p:txBody>
          <a:bodyPr wrap="square" lIns="91440" tIns="45720" rIns="91440" bIns="45720" rtlCol="0" anchor="t">
            <a:spAutoFit/>
          </a:bodyPr>
          <a:lstStyle/>
          <a:p>
            <a:r>
              <a:rPr lang="en-US" sz="2000" b="1">
                <a:solidFill>
                  <a:srgbClr val="2A7DE1"/>
                </a:solidFill>
                <a:latin typeface="Century Gothic"/>
                <a:ea typeface="Source Sans Pro"/>
                <a:cs typeface="Poppins SemiBold"/>
              </a:rPr>
              <a:t>In College </a:t>
            </a:r>
            <a:endParaRPr lang="en-US" sz="2000" b="1">
              <a:solidFill>
                <a:srgbClr val="2A7DE1"/>
              </a:solidFill>
              <a:latin typeface="Poppins SemiBold" pitchFamily="2" charset="77"/>
              <a:ea typeface="Source Sans Pro" panose="020B0503030403020204" pitchFamily="34" charset="0"/>
              <a:cs typeface="Poppins SemiBold" pitchFamily="2" charset="77"/>
            </a:endParaRPr>
          </a:p>
        </p:txBody>
      </p:sp>
      <p:sp>
        <p:nvSpPr>
          <p:cNvPr id="16" name="TextBox 15">
            <a:extLst>
              <a:ext uri="{FF2B5EF4-FFF2-40B4-BE49-F238E27FC236}">
                <a16:creationId xmlns:a16="http://schemas.microsoft.com/office/drawing/2014/main" id="{F0599C4D-7D27-E340-9603-58A039B0A73E}"/>
              </a:ext>
            </a:extLst>
          </p:cNvPr>
          <p:cNvSpPr txBox="1"/>
          <p:nvPr/>
        </p:nvSpPr>
        <p:spPr>
          <a:xfrm>
            <a:off x="6092711" y="3753270"/>
            <a:ext cx="3401844" cy="400110"/>
          </a:xfrm>
          <a:prstGeom prst="rect">
            <a:avLst/>
          </a:prstGeom>
          <a:noFill/>
        </p:spPr>
        <p:txBody>
          <a:bodyPr wrap="square" lIns="91440" tIns="45720" rIns="91440" bIns="45720" rtlCol="0" anchor="t">
            <a:spAutoFit/>
          </a:bodyPr>
          <a:lstStyle/>
          <a:p>
            <a:r>
              <a:rPr lang="en-US" sz="2000" b="1">
                <a:solidFill>
                  <a:srgbClr val="2A7DE1"/>
                </a:solidFill>
                <a:latin typeface="Century Gothic"/>
                <a:ea typeface="Source Sans Pro"/>
                <a:cs typeface="Poppins SemiBold"/>
              </a:rPr>
              <a:t>Outside of College </a:t>
            </a:r>
            <a:endParaRPr lang="en-US" sz="2000" b="1">
              <a:solidFill>
                <a:srgbClr val="2A7DE1"/>
              </a:solidFill>
              <a:latin typeface="Century Gothic"/>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4127525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721196" y="336882"/>
            <a:ext cx="10198850" cy="923330"/>
          </a:xfrm>
          <a:prstGeom prst="rect">
            <a:avLst/>
          </a:prstGeom>
          <a:noFill/>
        </p:spPr>
        <p:txBody>
          <a:bodyPr wrap="square" rtlCol="0">
            <a:spAutoFit/>
          </a:bodyPr>
          <a:lstStyle/>
          <a:p>
            <a:r>
              <a:rPr lang="en-US" sz="5400" b="1">
                <a:latin typeface="Poppins SemiBold" panose="00000700000000000000" pitchFamily="2" charset="0"/>
                <a:cs typeface="Poppins SemiBold" panose="00000700000000000000" pitchFamily="2" charset="0"/>
              </a:rPr>
              <a:t>Student Expectations</a:t>
            </a:r>
          </a:p>
        </p:txBody>
      </p:sp>
      <p:sp>
        <p:nvSpPr>
          <p:cNvPr id="2" name="TextBox 1">
            <a:extLst>
              <a:ext uri="{FF2B5EF4-FFF2-40B4-BE49-F238E27FC236}">
                <a16:creationId xmlns:a16="http://schemas.microsoft.com/office/drawing/2014/main" id="{0D1CE9A1-C506-46F6-930A-2815ECFDB4B5}"/>
              </a:ext>
            </a:extLst>
          </p:cNvPr>
          <p:cNvSpPr txBox="1"/>
          <p:nvPr/>
        </p:nvSpPr>
        <p:spPr>
          <a:xfrm>
            <a:off x="721196" y="1260707"/>
            <a:ext cx="11151350" cy="4886979"/>
          </a:xfrm>
          <a:prstGeom prst="rect">
            <a:avLst/>
          </a:prstGeom>
          <a:noFill/>
        </p:spPr>
        <p:txBody>
          <a:bodyPr wrap="square" lIns="91440" tIns="45720" rIns="91440" bIns="45720" rtlCol="0" anchor="t">
            <a:spAutoFit/>
          </a:bodyPr>
          <a:lstStyle/>
          <a:p>
            <a:pPr>
              <a:lnSpc>
                <a:spcPct val="150000"/>
              </a:lnSpc>
              <a:spcAft>
                <a:spcPts val="600"/>
              </a:spcAft>
              <a:buClr>
                <a:srgbClr val="D15559"/>
              </a:buClr>
            </a:pPr>
            <a:r>
              <a:rPr lang="en-US" b="1" spc="-150">
                <a:solidFill>
                  <a:srgbClr val="2A7DE1"/>
                </a:solidFill>
                <a:latin typeface="Century Gothic"/>
                <a:ea typeface="Source Sans Pro"/>
                <a:cs typeface="Poppins SemiBold"/>
              </a:rPr>
              <a:t>&gt;&gt;</a:t>
            </a:r>
            <a:r>
              <a:rPr lang="en-US" b="1">
                <a:solidFill>
                  <a:srgbClr val="2A7DE1"/>
                </a:solidFill>
                <a:latin typeface="Century Gothic"/>
                <a:ea typeface="Source Sans Pro"/>
                <a:cs typeface="Poppins SemiBold"/>
              </a:rPr>
              <a:t> </a:t>
            </a:r>
            <a:r>
              <a:rPr lang="en-US">
                <a:latin typeface="Century Gothic"/>
                <a:ea typeface="Source Sans Pro"/>
                <a:cs typeface="Poppins SemiBold"/>
              </a:rPr>
              <a:t>You attend College regularly and have high attendance</a:t>
            </a:r>
          </a:p>
          <a:p>
            <a:pPr>
              <a:lnSpc>
                <a:spcPct val="150000"/>
              </a:lnSpc>
              <a:spcAft>
                <a:spcPts val="600"/>
              </a:spcAft>
              <a:buClr>
                <a:srgbClr val="D15559"/>
              </a:buClr>
            </a:pPr>
            <a:r>
              <a:rPr lang="en-US" b="1" spc="-150">
                <a:solidFill>
                  <a:srgbClr val="2A7DE1"/>
                </a:solidFill>
                <a:latin typeface="Century Gothic"/>
                <a:ea typeface="Source Sans Pro"/>
                <a:cs typeface="Poppins SemiBold"/>
              </a:rPr>
              <a:t>&gt;&gt;</a:t>
            </a:r>
            <a:r>
              <a:rPr lang="en-US" b="1">
                <a:solidFill>
                  <a:srgbClr val="2A7DE1"/>
                </a:solidFill>
                <a:latin typeface="Century Gothic"/>
                <a:ea typeface="Source Sans Pro"/>
                <a:cs typeface="Poppins SemiBold"/>
              </a:rPr>
              <a:t> </a:t>
            </a:r>
            <a:r>
              <a:rPr lang="en-US">
                <a:latin typeface="Century Gothic"/>
                <a:ea typeface="Source Sans Pro"/>
                <a:cs typeface="Poppins SemiBold"/>
              </a:rPr>
              <a:t>You are polite and respectful to each other and members of the College and wider community</a:t>
            </a:r>
          </a:p>
          <a:p>
            <a:pPr>
              <a:lnSpc>
                <a:spcPct val="150000"/>
              </a:lnSpc>
              <a:spcAft>
                <a:spcPts val="600"/>
              </a:spcAft>
              <a:buClr>
                <a:srgbClr val="D15559"/>
              </a:buClr>
            </a:pPr>
            <a:r>
              <a:rPr lang="en-US" b="1" spc="-150">
                <a:solidFill>
                  <a:srgbClr val="2A7DE1"/>
                </a:solidFill>
                <a:latin typeface="Century Gothic"/>
                <a:ea typeface="Source Sans Pro"/>
                <a:cs typeface="Poppins SemiBold"/>
              </a:rPr>
              <a:t>&gt;&gt;</a:t>
            </a:r>
            <a:r>
              <a:rPr lang="en-US" b="1">
                <a:solidFill>
                  <a:srgbClr val="2A7DE1"/>
                </a:solidFill>
                <a:latin typeface="Century Gothic"/>
                <a:ea typeface="Source Sans Pro"/>
                <a:cs typeface="Poppins SemiBold"/>
              </a:rPr>
              <a:t> </a:t>
            </a:r>
            <a:r>
              <a:rPr lang="en-US">
                <a:latin typeface="Century Gothic"/>
                <a:ea typeface="Source Sans Pro"/>
                <a:cs typeface="Poppins SemiBold"/>
              </a:rPr>
              <a:t>You take pride in your work and have a positive attitude</a:t>
            </a:r>
          </a:p>
          <a:p>
            <a:pPr>
              <a:lnSpc>
                <a:spcPct val="150000"/>
              </a:lnSpc>
              <a:spcAft>
                <a:spcPts val="600"/>
              </a:spcAft>
              <a:buClr>
                <a:srgbClr val="D15559"/>
              </a:buClr>
            </a:pPr>
            <a:r>
              <a:rPr lang="en-US" b="1" spc="-150">
                <a:solidFill>
                  <a:srgbClr val="2A7DE1"/>
                </a:solidFill>
                <a:latin typeface="Century Gothic"/>
                <a:ea typeface="Source Sans Pro"/>
                <a:cs typeface="Poppins SemiBold"/>
              </a:rPr>
              <a:t>&gt;&gt;</a:t>
            </a:r>
            <a:r>
              <a:rPr lang="en-US" b="1">
                <a:solidFill>
                  <a:srgbClr val="2A7DE1"/>
                </a:solidFill>
                <a:latin typeface="Century Gothic"/>
                <a:ea typeface="Source Sans Pro"/>
                <a:cs typeface="Poppins SemiBold"/>
              </a:rPr>
              <a:t> </a:t>
            </a:r>
            <a:r>
              <a:rPr lang="en-US">
                <a:latin typeface="Century Gothic"/>
                <a:ea typeface="Source Sans Pro"/>
                <a:cs typeface="Poppins SemiBold"/>
              </a:rPr>
              <a:t>You only spoke or use e-cigarettes in the designated areas</a:t>
            </a:r>
          </a:p>
          <a:p>
            <a:pPr>
              <a:lnSpc>
                <a:spcPct val="150000"/>
              </a:lnSpc>
              <a:spcAft>
                <a:spcPts val="600"/>
              </a:spcAft>
              <a:buClr>
                <a:srgbClr val="D15559"/>
              </a:buClr>
            </a:pPr>
            <a:r>
              <a:rPr lang="en-US" b="1" spc="-150">
                <a:solidFill>
                  <a:srgbClr val="0070C0"/>
                </a:solidFill>
                <a:latin typeface="Century Gothic"/>
                <a:ea typeface="Source Sans Pro"/>
                <a:cs typeface="Poppins SemiBold"/>
              </a:rPr>
              <a:t>&gt;&gt;</a:t>
            </a:r>
            <a:r>
              <a:rPr lang="en-US" b="1">
                <a:solidFill>
                  <a:srgbClr val="0070C0"/>
                </a:solidFill>
                <a:latin typeface="Century Gothic"/>
                <a:ea typeface="Source Sans Pro"/>
                <a:cs typeface="Poppins SemiBold"/>
              </a:rPr>
              <a:t> </a:t>
            </a:r>
            <a:r>
              <a:rPr lang="en-US">
                <a:latin typeface="Century Gothic"/>
                <a:ea typeface="Source Sans Pro"/>
                <a:cs typeface="Poppins SemiBold"/>
              </a:rPr>
              <a:t>You come to lessons prepared for work and meet all of your deadlines</a:t>
            </a:r>
          </a:p>
          <a:p>
            <a:pPr>
              <a:lnSpc>
                <a:spcPct val="150000"/>
              </a:lnSpc>
              <a:spcAft>
                <a:spcPts val="600"/>
              </a:spcAft>
              <a:buClr>
                <a:srgbClr val="D15559"/>
              </a:buClr>
            </a:pPr>
            <a:r>
              <a:rPr lang="en-US" b="1" spc="-150">
                <a:solidFill>
                  <a:srgbClr val="0070C0"/>
                </a:solidFill>
                <a:latin typeface="Century Gothic"/>
                <a:ea typeface="Source Sans Pro"/>
                <a:cs typeface="Poppins SemiBold"/>
              </a:rPr>
              <a:t>&gt;&gt;  </a:t>
            </a:r>
            <a:r>
              <a:rPr lang="en-US">
                <a:latin typeface="Century Gothic"/>
                <a:ea typeface="Source Sans Pro"/>
                <a:cs typeface="Poppins SemiBold"/>
              </a:rPr>
              <a:t>You help keep the College and local community clean and tidy</a:t>
            </a:r>
          </a:p>
          <a:p>
            <a:pPr>
              <a:lnSpc>
                <a:spcPct val="150000"/>
              </a:lnSpc>
              <a:spcAft>
                <a:spcPts val="600"/>
              </a:spcAft>
              <a:buClr>
                <a:srgbClr val="D15559"/>
              </a:buClr>
            </a:pPr>
            <a:r>
              <a:rPr lang="en-US" b="1" spc="-150">
                <a:solidFill>
                  <a:srgbClr val="0070C0"/>
                </a:solidFill>
                <a:latin typeface="Century Gothic"/>
                <a:ea typeface="Source Sans Pro"/>
                <a:cs typeface="Poppins SemiBold"/>
              </a:rPr>
              <a:t>&gt;&gt;  </a:t>
            </a:r>
            <a:r>
              <a:rPr lang="en-US">
                <a:latin typeface="Century Gothic"/>
                <a:ea typeface="Source Sans Pro"/>
                <a:cs typeface="Poppins SemiBold"/>
              </a:rPr>
              <a:t>You only use mobile devices in learning sessions when directed</a:t>
            </a:r>
          </a:p>
          <a:p>
            <a:pPr>
              <a:lnSpc>
                <a:spcPct val="150000"/>
              </a:lnSpc>
              <a:spcAft>
                <a:spcPts val="600"/>
              </a:spcAft>
              <a:buClr>
                <a:srgbClr val="D15559"/>
              </a:buClr>
            </a:pPr>
            <a:r>
              <a:rPr lang="en-US" b="1" spc="-150">
                <a:solidFill>
                  <a:srgbClr val="0070C0"/>
                </a:solidFill>
                <a:latin typeface="Century Gothic"/>
                <a:ea typeface="Source Sans Pro"/>
                <a:cs typeface="Poppins SemiBold"/>
              </a:rPr>
              <a:t>&gt;&gt; </a:t>
            </a:r>
            <a:r>
              <a:rPr lang="en-US">
                <a:latin typeface="Century Gothic"/>
                <a:ea typeface="Source Sans Pro"/>
                <a:cs typeface="Poppins SemiBold"/>
              </a:rPr>
              <a:t>You use all forms of social media in a positive way</a:t>
            </a:r>
          </a:p>
          <a:p>
            <a:pPr>
              <a:lnSpc>
                <a:spcPct val="150000"/>
              </a:lnSpc>
              <a:spcAft>
                <a:spcPts val="600"/>
              </a:spcAft>
              <a:buClr>
                <a:srgbClr val="D15559"/>
              </a:buClr>
            </a:pPr>
            <a:r>
              <a:rPr lang="en-US" b="1" spc="-150">
                <a:solidFill>
                  <a:srgbClr val="0070C0"/>
                </a:solidFill>
                <a:latin typeface="Century Gothic"/>
                <a:ea typeface="Source Sans Pro"/>
                <a:cs typeface="Poppins SemiBold"/>
              </a:rPr>
              <a:t>&gt;&gt; </a:t>
            </a:r>
            <a:r>
              <a:rPr lang="en-US">
                <a:latin typeface="Century Gothic"/>
                <a:ea typeface="Source Sans Pro"/>
                <a:cs typeface="Poppins SemiBold"/>
              </a:rPr>
              <a:t>You take pride in your work and have a positive attitude</a:t>
            </a:r>
          </a:p>
          <a:p>
            <a:pPr>
              <a:lnSpc>
                <a:spcPct val="150000"/>
              </a:lnSpc>
              <a:spcAft>
                <a:spcPts val="600"/>
              </a:spcAft>
              <a:buClr>
                <a:srgbClr val="D15559"/>
              </a:buClr>
            </a:pPr>
            <a:r>
              <a:rPr lang="en-US" b="1" spc="-150">
                <a:solidFill>
                  <a:srgbClr val="0070C0"/>
                </a:solidFill>
                <a:latin typeface="Century Gothic"/>
                <a:ea typeface="Source Sans Pro"/>
                <a:cs typeface="Poppins SemiBold"/>
              </a:rPr>
              <a:t> The College has a zero tolerance with regards to bullying and drugs</a:t>
            </a:r>
            <a:endParaRPr lang="en-US">
              <a:latin typeface="Century Gothic"/>
              <a:ea typeface="Source Sans Pro"/>
              <a:cs typeface="Poppins SemiBold"/>
            </a:endParaRPr>
          </a:p>
        </p:txBody>
      </p:sp>
    </p:spTree>
    <p:extLst>
      <p:ext uri="{BB962C8B-B14F-4D97-AF65-F5344CB8AC3E}">
        <p14:creationId xmlns:p14="http://schemas.microsoft.com/office/powerpoint/2010/main" val="3512963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looking at a stack of papers&#10;&#10;AI-generated content may be incorrect.">
            <a:extLst>
              <a:ext uri="{FF2B5EF4-FFF2-40B4-BE49-F238E27FC236}">
                <a16:creationId xmlns:a16="http://schemas.microsoft.com/office/drawing/2014/main" id="{6BBEA958-854E-30B2-364B-4BE22967BFF0}"/>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97064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working on a machine&#10;&#10;AI-generated content may be incorrect.">
            <a:extLst>
              <a:ext uri="{FF2B5EF4-FFF2-40B4-BE49-F238E27FC236}">
                <a16:creationId xmlns:a16="http://schemas.microsoft.com/office/drawing/2014/main" id="{E8BA5A58-7AD2-16C6-8E3F-1F8728688EA4}"/>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2988147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8BDD60-79A1-E144-9A45-F310AA454576}"/>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10;&#10;Description automatically generated">
            <a:extLst>
              <a:ext uri="{FF2B5EF4-FFF2-40B4-BE49-F238E27FC236}">
                <a16:creationId xmlns:a16="http://schemas.microsoft.com/office/drawing/2014/main" id="{DC8ECB39-64C7-B945-82EF-75C5AE936785}"/>
              </a:ext>
            </a:extLst>
          </p:cNvPr>
          <p:cNvPicPr>
            <a:picLocks noChangeAspect="1"/>
          </p:cNvPicPr>
          <p:nvPr/>
        </p:nvPicPr>
        <p:blipFill>
          <a:blip r:embed="rId2"/>
          <a:stretch>
            <a:fillRect/>
          </a:stretch>
        </p:blipFill>
        <p:spPr>
          <a:xfrm>
            <a:off x="13268" y="0"/>
            <a:ext cx="12180722"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362013" y="523973"/>
            <a:ext cx="5044638" cy="1938992"/>
          </a:xfrm>
          <a:prstGeom prst="rect">
            <a:avLst/>
          </a:prstGeom>
          <a:noFill/>
        </p:spPr>
        <p:txBody>
          <a:bodyPr wrap="square" rtlCol="0">
            <a:spAutoFit/>
          </a:bodyPr>
          <a:lstStyle/>
          <a:p>
            <a:r>
              <a:rPr lang="en-US" sz="6000" b="1">
                <a:solidFill>
                  <a:schemeClr val="bg1"/>
                </a:solidFill>
                <a:latin typeface="Poppins SemiBold" pitchFamily="2" charset="77"/>
                <a:cs typeface="Poppins SemiBold" pitchFamily="2" charset="77"/>
              </a:rPr>
              <a:t>Work </a:t>
            </a:r>
          </a:p>
          <a:p>
            <a:r>
              <a:rPr lang="en-US" sz="6000" b="1">
                <a:solidFill>
                  <a:schemeClr val="bg1"/>
                </a:solidFill>
                <a:latin typeface="Poppins SemiBold" pitchFamily="2" charset="77"/>
                <a:cs typeface="Poppins SemiBold" pitchFamily="2" charset="77"/>
              </a:rPr>
              <a:t>Experience</a:t>
            </a:r>
          </a:p>
        </p:txBody>
      </p:sp>
      <p:sp>
        <p:nvSpPr>
          <p:cNvPr id="2" name="TextBox 1">
            <a:extLst>
              <a:ext uri="{FF2B5EF4-FFF2-40B4-BE49-F238E27FC236}">
                <a16:creationId xmlns:a16="http://schemas.microsoft.com/office/drawing/2014/main" id="{C1629888-31CC-4333-8255-1C5194916E59}"/>
              </a:ext>
            </a:extLst>
          </p:cNvPr>
          <p:cNvSpPr txBox="1"/>
          <p:nvPr/>
        </p:nvSpPr>
        <p:spPr>
          <a:xfrm>
            <a:off x="5414313" y="873881"/>
            <a:ext cx="6406740" cy="5293757"/>
          </a:xfrm>
          <a:prstGeom prst="rect">
            <a:avLst/>
          </a:prstGeom>
          <a:noFill/>
        </p:spPr>
        <p:txBody>
          <a:bodyPr wrap="square" lIns="91440" tIns="45720" rIns="91440" bIns="45720" rtlCol="0" anchor="t">
            <a:spAutoFit/>
          </a:bodyPr>
          <a:lstStyle/>
          <a:p>
            <a:endParaRPr lang="en-US">
              <a:solidFill>
                <a:schemeClr val="bg1"/>
              </a:solidFill>
              <a:latin typeface="Century Gothic" panose="020B0502020202020204" pitchFamily="34" charset="0"/>
            </a:endParaRPr>
          </a:p>
          <a:p>
            <a:r>
              <a:rPr lang="en-US" sz="3200">
                <a:solidFill>
                  <a:schemeClr val="bg1"/>
                </a:solidFill>
                <a:latin typeface="Century Gothic" panose="020B0502020202020204" pitchFamily="34" charset="0"/>
              </a:rPr>
              <a:t>As part of your Study </a:t>
            </a:r>
            <a:r>
              <a:rPr lang="en-US" sz="3200" err="1">
                <a:solidFill>
                  <a:schemeClr val="bg1"/>
                </a:solidFill>
                <a:latin typeface="Century Gothic" panose="020B0502020202020204" pitchFamily="34" charset="0"/>
              </a:rPr>
              <a:t>Programme</a:t>
            </a:r>
            <a:r>
              <a:rPr lang="en-US" sz="3200">
                <a:solidFill>
                  <a:schemeClr val="bg1"/>
                </a:solidFill>
                <a:latin typeface="Century Gothic" panose="020B0502020202020204" pitchFamily="34" charset="0"/>
              </a:rPr>
              <a:t> you </a:t>
            </a:r>
            <a:r>
              <a:rPr lang="en-US" sz="3200" b="1">
                <a:solidFill>
                  <a:schemeClr val="bg1"/>
                </a:solidFill>
                <a:latin typeface="Century Gothic" panose="020B0502020202020204" pitchFamily="34" charset="0"/>
              </a:rPr>
              <a:t>ARE REQUIRED </a:t>
            </a:r>
            <a:r>
              <a:rPr lang="en-US" sz="3200">
                <a:solidFill>
                  <a:schemeClr val="bg1"/>
                </a:solidFill>
                <a:latin typeface="Century Gothic" panose="020B0502020202020204" pitchFamily="34" charset="0"/>
              </a:rPr>
              <a:t> to attend a </a:t>
            </a:r>
            <a:r>
              <a:rPr lang="en-US" sz="3200" b="1" u="sng">
                <a:solidFill>
                  <a:srgbClr val="00B050"/>
                </a:solidFill>
                <a:latin typeface="Century Gothic" panose="020B0502020202020204" pitchFamily="34" charset="0"/>
              </a:rPr>
              <a:t>minimum work placement of 10 days </a:t>
            </a:r>
            <a:r>
              <a:rPr lang="en-US" sz="3200">
                <a:solidFill>
                  <a:schemeClr val="bg1"/>
                </a:solidFill>
                <a:latin typeface="Century Gothic" panose="020B0502020202020204" pitchFamily="34" charset="0"/>
              </a:rPr>
              <a:t>which is supported and </a:t>
            </a:r>
            <a:r>
              <a:rPr lang="en-US" sz="3200" err="1">
                <a:solidFill>
                  <a:schemeClr val="bg1"/>
                </a:solidFill>
                <a:latin typeface="Century Gothic" panose="020B0502020202020204" pitchFamily="34" charset="0"/>
              </a:rPr>
              <a:t>organised</a:t>
            </a:r>
            <a:r>
              <a:rPr lang="en-US" sz="3200">
                <a:solidFill>
                  <a:schemeClr val="bg1"/>
                </a:solidFill>
                <a:latin typeface="Century Gothic" panose="020B0502020202020204" pitchFamily="34" charset="0"/>
              </a:rPr>
              <a:t> by the Work Placement Team in the College. </a:t>
            </a:r>
            <a:endParaRPr lang="en-GB" sz="3200">
              <a:solidFill>
                <a:schemeClr val="bg1"/>
              </a:solidFill>
              <a:latin typeface="Century Gothic" panose="020B0502020202020204" pitchFamily="34" charset="0"/>
            </a:endParaRPr>
          </a:p>
          <a:p>
            <a:r>
              <a:rPr lang="en-US" sz="3200">
                <a:solidFill>
                  <a:schemeClr val="bg1"/>
                </a:solidFill>
                <a:latin typeface="Century Gothic" panose="020B0502020202020204" pitchFamily="34" charset="0"/>
              </a:rPr>
              <a:t>This MUST take place around your timetabled sessions. </a:t>
            </a:r>
            <a:endParaRPr lang="en-GB" sz="3200">
              <a:solidFill>
                <a:schemeClr val="bg1"/>
              </a:solidFill>
              <a:latin typeface="Century Gothic" panose="020B0502020202020204" pitchFamily="34" charset="0"/>
              <a:ea typeface="Calibri"/>
              <a:cs typeface="Calibri"/>
            </a:endParaRPr>
          </a:p>
        </p:txBody>
      </p:sp>
    </p:spTree>
    <p:extLst>
      <p:ext uri="{BB962C8B-B14F-4D97-AF65-F5344CB8AC3E}">
        <p14:creationId xmlns:p14="http://schemas.microsoft.com/office/powerpoint/2010/main" val="1689041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grpSp>
        <p:nvGrpSpPr>
          <p:cNvPr id="2" name="Group 2"/>
          <p:cNvGrpSpPr/>
          <p:nvPr/>
        </p:nvGrpSpPr>
        <p:grpSpPr>
          <a:xfrm>
            <a:off x="400552" y="-38914"/>
            <a:ext cx="10576558" cy="1738327"/>
            <a:chOff x="0" y="0"/>
            <a:chExt cx="21153115" cy="3476654"/>
          </a:xfrm>
        </p:grpSpPr>
        <p:sp>
          <p:nvSpPr>
            <p:cNvPr id="3" name="Freeform 3"/>
            <p:cNvSpPr/>
            <p:nvPr/>
          </p:nvSpPr>
          <p:spPr>
            <a:xfrm>
              <a:off x="0" y="0"/>
              <a:ext cx="20836618" cy="2683459"/>
            </a:xfrm>
            <a:custGeom>
              <a:avLst/>
              <a:gdLst/>
              <a:ahLst/>
              <a:cxnLst/>
              <a:rect l="l" t="t" r="r" b="b"/>
              <a:pathLst>
                <a:path w="20836618" h="2683459">
                  <a:moveTo>
                    <a:pt x="0" y="0"/>
                  </a:moveTo>
                  <a:lnTo>
                    <a:pt x="20836618" y="0"/>
                  </a:lnTo>
                  <a:lnTo>
                    <a:pt x="20836618" y="2683459"/>
                  </a:lnTo>
                  <a:lnTo>
                    <a:pt x="0" y="2683459"/>
                  </a:lnTo>
                  <a:close/>
                </a:path>
              </a:pathLst>
            </a:custGeom>
            <a:solidFill>
              <a:srgbClr val="000000">
                <a:alpha val="0"/>
              </a:srgbClr>
            </a:solidFill>
          </p:spPr>
          <p:txBody>
            <a:bodyPr/>
            <a:lstStyle/>
            <a:p>
              <a:endParaRPr lang="en-GB" sz="1200"/>
            </a:p>
          </p:txBody>
        </p:sp>
        <p:sp>
          <p:nvSpPr>
            <p:cNvPr id="4" name="TextBox 4"/>
            <p:cNvSpPr txBox="1"/>
            <p:nvPr/>
          </p:nvSpPr>
          <p:spPr>
            <a:xfrm>
              <a:off x="316497" y="716995"/>
              <a:ext cx="20836618" cy="2759659"/>
            </a:xfrm>
            <a:prstGeom prst="rect">
              <a:avLst/>
            </a:prstGeom>
          </p:spPr>
          <p:txBody>
            <a:bodyPr lIns="0" tIns="0" rIns="0" bIns="0" rtlCol="0" anchor="t"/>
            <a:lstStyle/>
            <a:p>
              <a:pPr>
                <a:lnSpc>
                  <a:spcPts val="6480"/>
                </a:lnSpc>
              </a:pPr>
              <a:r>
                <a:rPr lang="en-US" sz="5400" b="1" i="1">
                  <a:solidFill>
                    <a:srgbClr val="D15559"/>
                  </a:solidFill>
                  <a:latin typeface="Poppins Bold Italics"/>
                  <a:ea typeface="Poppins Bold Italics"/>
                  <a:cs typeface="Poppins Bold Italics"/>
                  <a:sym typeface="Poppins Bold Italics"/>
                </a:rPr>
                <a:t>Work Placement</a:t>
              </a:r>
            </a:p>
          </p:txBody>
        </p:sp>
      </p:grpSp>
      <p:sp>
        <p:nvSpPr>
          <p:cNvPr id="5" name="Freeform 5"/>
          <p:cNvSpPr/>
          <p:nvPr/>
        </p:nvSpPr>
        <p:spPr>
          <a:xfrm>
            <a:off x="7906241" y="-127366"/>
            <a:ext cx="4989007" cy="1430182"/>
          </a:xfrm>
          <a:custGeom>
            <a:avLst/>
            <a:gdLst/>
            <a:ahLst/>
            <a:cxnLst/>
            <a:rect l="l" t="t" r="r" b="b"/>
            <a:pathLst>
              <a:path w="7483510" h="2145273">
                <a:moveTo>
                  <a:pt x="0" y="0"/>
                </a:moveTo>
                <a:lnTo>
                  <a:pt x="7483511" y="0"/>
                </a:lnTo>
                <a:lnTo>
                  <a:pt x="7483511" y="2145273"/>
                </a:lnTo>
                <a:lnTo>
                  <a:pt x="0" y="2145273"/>
                </a:lnTo>
                <a:lnTo>
                  <a:pt x="0" y="0"/>
                </a:lnTo>
                <a:close/>
              </a:path>
            </a:pathLst>
          </a:custGeom>
          <a:blipFill>
            <a:blip r:embed="rId3"/>
            <a:stretch>
              <a:fillRect/>
            </a:stretch>
          </a:blipFill>
        </p:spPr>
        <p:txBody>
          <a:bodyPr/>
          <a:lstStyle/>
          <a:p>
            <a:endParaRPr lang="en-GB" sz="1200"/>
          </a:p>
        </p:txBody>
      </p:sp>
      <p:sp>
        <p:nvSpPr>
          <p:cNvPr id="6" name="TextBox 6"/>
          <p:cNvSpPr txBox="1"/>
          <p:nvPr/>
        </p:nvSpPr>
        <p:spPr>
          <a:xfrm>
            <a:off x="685800" y="1567251"/>
            <a:ext cx="6192814" cy="4610814"/>
          </a:xfrm>
          <a:prstGeom prst="rect">
            <a:avLst/>
          </a:prstGeom>
        </p:spPr>
        <p:txBody>
          <a:bodyPr lIns="0" tIns="0" rIns="0" bIns="0" rtlCol="0" anchor="t">
            <a:spAutoFit/>
          </a:bodyPr>
          <a:lstStyle/>
          <a:p>
            <a:pPr>
              <a:lnSpc>
                <a:spcPts val="3258"/>
              </a:lnSpc>
              <a:spcBef>
                <a:spcPct val="0"/>
              </a:spcBef>
            </a:pPr>
            <a:r>
              <a:rPr lang="en-US" sz="2102" spc="126">
                <a:solidFill>
                  <a:srgbClr val="FFFFFF"/>
                </a:solidFill>
                <a:latin typeface="Century Gothic" panose="020B0502020202020204" pitchFamily="34" charset="0"/>
                <a:ea typeface="Now"/>
                <a:cs typeface="Now"/>
                <a:sym typeface="Now"/>
              </a:rPr>
              <a:t>You are required to complete a minimum of 315 hours in an Industry Placement. This will take place one day per week throughout the term.</a:t>
            </a:r>
          </a:p>
          <a:p>
            <a:pPr>
              <a:lnSpc>
                <a:spcPts val="3258"/>
              </a:lnSpc>
              <a:spcBef>
                <a:spcPct val="0"/>
              </a:spcBef>
            </a:pPr>
            <a:endParaRPr lang="en-US" sz="2102" spc="126">
              <a:solidFill>
                <a:srgbClr val="FFFFFF"/>
              </a:solidFill>
              <a:latin typeface="Century Gothic" panose="020B0502020202020204" pitchFamily="34" charset="0"/>
              <a:ea typeface="Now"/>
              <a:cs typeface="Now"/>
              <a:sym typeface="Now"/>
            </a:endParaRPr>
          </a:p>
          <a:p>
            <a:pPr>
              <a:lnSpc>
                <a:spcPts val="3258"/>
              </a:lnSpc>
              <a:spcBef>
                <a:spcPct val="0"/>
              </a:spcBef>
            </a:pPr>
            <a:r>
              <a:rPr lang="en-US" sz="2102" spc="126">
                <a:solidFill>
                  <a:srgbClr val="FFFFFF"/>
                </a:solidFill>
                <a:latin typeface="Century Gothic" panose="020B0502020202020204" pitchFamily="34" charset="0"/>
                <a:ea typeface="Now"/>
                <a:cs typeface="Now"/>
                <a:sym typeface="Now"/>
              </a:rPr>
              <a:t>The placement is designed to provide you with a comprehensive understanding of the Management and Administration sector, while also equipping you with essential occupational and core skills needed to enter the field.</a:t>
            </a:r>
          </a:p>
        </p:txBody>
      </p:sp>
      <p:sp>
        <p:nvSpPr>
          <p:cNvPr id="7" name="Freeform 7" descr="A picture containing text  Description automatically generated"/>
          <p:cNvSpPr/>
          <p:nvPr/>
        </p:nvSpPr>
        <p:spPr>
          <a:xfrm>
            <a:off x="6673428" y="357684"/>
            <a:ext cx="5418777" cy="6858000"/>
          </a:xfrm>
          <a:custGeom>
            <a:avLst/>
            <a:gdLst/>
            <a:ahLst/>
            <a:cxnLst/>
            <a:rect l="l" t="t" r="r" b="b"/>
            <a:pathLst>
              <a:path w="8128166" h="10287000">
                <a:moveTo>
                  <a:pt x="0" y="0"/>
                </a:moveTo>
                <a:lnTo>
                  <a:pt x="8128166" y="0"/>
                </a:lnTo>
                <a:lnTo>
                  <a:pt x="8128166" y="10287000"/>
                </a:lnTo>
                <a:lnTo>
                  <a:pt x="0" y="10287000"/>
                </a:lnTo>
                <a:lnTo>
                  <a:pt x="0" y="0"/>
                </a:lnTo>
                <a:close/>
              </a:path>
            </a:pathLst>
          </a:custGeom>
          <a:blipFill>
            <a:blip r:embed="rId4"/>
            <a:stretch>
              <a:fillRect l="-124995"/>
            </a:stretch>
          </a:blipFill>
        </p:spPr>
        <p:txBody>
          <a:bodyPr/>
          <a:lstStyle/>
          <a:p>
            <a:endParaRPr lang="en-GB" sz="12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grpSp>
        <p:nvGrpSpPr>
          <p:cNvPr id="2" name="Group 2"/>
          <p:cNvGrpSpPr/>
          <p:nvPr/>
        </p:nvGrpSpPr>
        <p:grpSpPr>
          <a:xfrm>
            <a:off x="685800" y="1633141"/>
            <a:ext cx="2082517" cy="2082517"/>
            <a:chOff x="0" y="0"/>
            <a:chExt cx="812800" cy="812800"/>
          </a:xfrm>
        </p:grpSpPr>
        <p:sp>
          <p:nvSpPr>
            <p:cNvPr id="3" name="Freeform 3"/>
            <p:cNvSpPr/>
            <p:nvPr/>
          </p:nvSpPr>
          <p:spPr>
            <a:xfrm>
              <a:off x="0" y="0"/>
              <a:ext cx="812800" cy="812800"/>
            </a:xfrm>
            <a:custGeom>
              <a:avLst/>
              <a:gdLst/>
              <a:ahLst/>
              <a:cxnLst/>
              <a:rect l="l" t="t" r="r" b="b"/>
              <a:pathLst>
                <a:path w="812800" h="812800">
                  <a:moveTo>
                    <a:pt x="57003" y="0"/>
                  </a:moveTo>
                  <a:lnTo>
                    <a:pt x="755797" y="0"/>
                  </a:lnTo>
                  <a:cubicBezTo>
                    <a:pt x="787279" y="0"/>
                    <a:pt x="812800" y="25521"/>
                    <a:pt x="812800" y="57003"/>
                  </a:cubicBezTo>
                  <a:lnTo>
                    <a:pt x="812800" y="755797"/>
                  </a:lnTo>
                  <a:cubicBezTo>
                    <a:pt x="812800" y="787279"/>
                    <a:pt x="787279" y="812800"/>
                    <a:pt x="755797" y="812800"/>
                  </a:cubicBezTo>
                  <a:lnTo>
                    <a:pt x="57003" y="812800"/>
                  </a:lnTo>
                  <a:cubicBezTo>
                    <a:pt x="25521" y="812800"/>
                    <a:pt x="0" y="787279"/>
                    <a:pt x="0" y="755797"/>
                  </a:cubicBezTo>
                  <a:lnTo>
                    <a:pt x="0" y="57003"/>
                  </a:lnTo>
                  <a:cubicBezTo>
                    <a:pt x="0" y="25521"/>
                    <a:pt x="25521" y="0"/>
                    <a:pt x="57003" y="0"/>
                  </a:cubicBezTo>
                  <a:close/>
                </a:path>
              </a:pathLst>
            </a:custGeom>
            <a:blipFill>
              <a:blip r:embed="rId2"/>
              <a:stretch>
                <a:fillRect l="-324" r="-324"/>
              </a:stretch>
            </a:blipFill>
          </p:spPr>
          <p:txBody>
            <a:bodyPr/>
            <a:lstStyle/>
            <a:p>
              <a:endParaRPr lang="en-GB" sz="1200"/>
            </a:p>
          </p:txBody>
        </p:sp>
      </p:grpSp>
      <p:grpSp>
        <p:nvGrpSpPr>
          <p:cNvPr id="4" name="Group 4"/>
          <p:cNvGrpSpPr/>
          <p:nvPr/>
        </p:nvGrpSpPr>
        <p:grpSpPr>
          <a:xfrm>
            <a:off x="9401270" y="4027641"/>
            <a:ext cx="2082517" cy="2082517"/>
            <a:chOff x="0" y="0"/>
            <a:chExt cx="812800" cy="812800"/>
          </a:xfrm>
        </p:grpSpPr>
        <p:sp>
          <p:nvSpPr>
            <p:cNvPr id="5" name="Freeform 5"/>
            <p:cNvSpPr/>
            <p:nvPr/>
          </p:nvSpPr>
          <p:spPr>
            <a:xfrm>
              <a:off x="0" y="0"/>
              <a:ext cx="812800" cy="812800"/>
            </a:xfrm>
            <a:custGeom>
              <a:avLst/>
              <a:gdLst/>
              <a:ahLst/>
              <a:cxnLst/>
              <a:rect l="l" t="t" r="r" b="b"/>
              <a:pathLst>
                <a:path w="812800" h="812800">
                  <a:moveTo>
                    <a:pt x="57003" y="0"/>
                  </a:moveTo>
                  <a:lnTo>
                    <a:pt x="755797" y="0"/>
                  </a:lnTo>
                  <a:cubicBezTo>
                    <a:pt x="787279" y="0"/>
                    <a:pt x="812800" y="25521"/>
                    <a:pt x="812800" y="57003"/>
                  </a:cubicBezTo>
                  <a:lnTo>
                    <a:pt x="812800" y="755797"/>
                  </a:lnTo>
                  <a:cubicBezTo>
                    <a:pt x="812800" y="787279"/>
                    <a:pt x="787279" y="812800"/>
                    <a:pt x="755797" y="812800"/>
                  </a:cubicBezTo>
                  <a:lnTo>
                    <a:pt x="57003" y="812800"/>
                  </a:lnTo>
                  <a:cubicBezTo>
                    <a:pt x="25521" y="812800"/>
                    <a:pt x="0" y="787279"/>
                    <a:pt x="0" y="755797"/>
                  </a:cubicBezTo>
                  <a:lnTo>
                    <a:pt x="0" y="57003"/>
                  </a:lnTo>
                  <a:cubicBezTo>
                    <a:pt x="0" y="25521"/>
                    <a:pt x="25521" y="0"/>
                    <a:pt x="57003" y="0"/>
                  </a:cubicBezTo>
                  <a:close/>
                </a:path>
              </a:pathLst>
            </a:custGeom>
            <a:blipFill>
              <a:blip r:embed="rId3"/>
              <a:stretch>
                <a:fillRect/>
              </a:stretch>
            </a:blipFill>
          </p:spPr>
          <p:txBody>
            <a:bodyPr/>
            <a:lstStyle/>
            <a:p>
              <a:endParaRPr lang="en-GB" sz="1200"/>
            </a:p>
          </p:txBody>
        </p:sp>
      </p:grpSp>
      <p:sp>
        <p:nvSpPr>
          <p:cNvPr id="6" name="TextBox 6"/>
          <p:cNvSpPr txBox="1"/>
          <p:nvPr/>
        </p:nvSpPr>
        <p:spPr>
          <a:xfrm>
            <a:off x="3070738" y="1956367"/>
            <a:ext cx="8095057" cy="1814599"/>
          </a:xfrm>
          <a:prstGeom prst="rect">
            <a:avLst/>
          </a:prstGeom>
        </p:spPr>
        <p:txBody>
          <a:bodyPr lIns="0" tIns="0" rIns="0" bIns="0" rtlCol="0" anchor="t">
            <a:spAutoFit/>
          </a:bodyPr>
          <a:lstStyle/>
          <a:p>
            <a:pPr>
              <a:lnSpc>
                <a:spcPts val="2447"/>
              </a:lnSpc>
              <a:spcBef>
                <a:spcPct val="0"/>
              </a:spcBef>
            </a:pPr>
            <a:r>
              <a:rPr lang="en-US" sz="1578" spc="95">
                <a:solidFill>
                  <a:srgbClr val="FFFFFF"/>
                </a:solidFill>
                <a:latin typeface="Century Gothic" panose="020B0502020202020204" pitchFamily="34" charset="0"/>
                <a:ea typeface="Now"/>
                <a:cs typeface="Now"/>
                <a:sym typeface="Now"/>
              </a:rPr>
              <a:t>“Taking part in my industry placement at the Digital Learning Centre at New College Durham really boosted my confidence. I developed hands-on skills using digital software packages, which not only helped me during the placement but also made it easier to understand and apply the theory we covered in class.”</a:t>
            </a:r>
          </a:p>
          <a:p>
            <a:pPr>
              <a:lnSpc>
                <a:spcPts val="2447"/>
              </a:lnSpc>
              <a:spcBef>
                <a:spcPct val="0"/>
              </a:spcBef>
            </a:pPr>
            <a:endParaRPr lang="en-US" sz="1578" spc="95">
              <a:solidFill>
                <a:srgbClr val="FFFFFF"/>
              </a:solidFill>
              <a:latin typeface="Century Gothic" panose="020B0502020202020204" pitchFamily="34" charset="0"/>
              <a:ea typeface="Now"/>
              <a:cs typeface="Now"/>
              <a:sym typeface="Now"/>
            </a:endParaRPr>
          </a:p>
        </p:txBody>
      </p:sp>
      <p:sp>
        <p:nvSpPr>
          <p:cNvPr id="7" name="TextBox 7"/>
          <p:cNvSpPr txBox="1"/>
          <p:nvPr/>
        </p:nvSpPr>
        <p:spPr>
          <a:xfrm>
            <a:off x="8864389" y="3575244"/>
            <a:ext cx="8095057" cy="276999"/>
          </a:xfrm>
          <a:prstGeom prst="rect">
            <a:avLst/>
          </a:prstGeom>
        </p:spPr>
        <p:txBody>
          <a:bodyPr lIns="0" tIns="0" rIns="0" bIns="0" rtlCol="0" anchor="t">
            <a:spAutoFit/>
          </a:bodyPr>
          <a:lstStyle/>
          <a:p>
            <a:pPr>
              <a:lnSpc>
                <a:spcPts val="2447"/>
              </a:lnSpc>
              <a:spcBef>
                <a:spcPct val="0"/>
              </a:spcBef>
            </a:pPr>
            <a:r>
              <a:rPr lang="en-US" sz="1578" spc="95">
                <a:solidFill>
                  <a:srgbClr val="FFFFFF"/>
                </a:solidFill>
                <a:latin typeface="Century Gothic" panose="020B0502020202020204" pitchFamily="34" charset="0"/>
                <a:ea typeface="Now"/>
                <a:cs typeface="Now"/>
                <a:sym typeface="Now"/>
              </a:rPr>
              <a:t> - Jamie Malkin, NCD</a:t>
            </a:r>
          </a:p>
        </p:txBody>
      </p:sp>
      <p:sp>
        <p:nvSpPr>
          <p:cNvPr id="8" name="TextBox 8"/>
          <p:cNvSpPr txBox="1"/>
          <p:nvPr/>
        </p:nvSpPr>
        <p:spPr>
          <a:xfrm>
            <a:off x="549241" y="6110158"/>
            <a:ext cx="4438153" cy="276999"/>
          </a:xfrm>
          <a:prstGeom prst="rect">
            <a:avLst/>
          </a:prstGeom>
        </p:spPr>
        <p:txBody>
          <a:bodyPr lIns="0" tIns="0" rIns="0" bIns="0" rtlCol="0" anchor="t">
            <a:spAutoFit/>
          </a:bodyPr>
          <a:lstStyle/>
          <a:p>
            <a:pPr>
              <a:lnSpc>
                <a:spcPts val="2447"/>
              </a:lnSpc>
              <a:spcBef>
                <a:spcPct val="0"/>
              </a:spcBef>
            </a:pPr>
            <a:r>
              <a:rPr lang="en-US" sz="1578" spc="95">
                <a:solidFill>
                  <a:srgbClr val="FFFFFF"/>
                </a:solidFill>
                <a:latin typeface="Century Gothic" panose="020B0502020202020204" pitchFamily="34" charset="0"/>
                <a:ea typeface="Now"/>
                <a:cs typeface="Now"/>
                <a:sym typeface="Now"/>
              </a:rPr>
              <a:t> - Bryony Morris and Georgia Anderson,  </a:t>
            </a:r>
          </a:p>
        </p:txBody>
      </p:sp>
      <p:grpSp>
        <p:nvGrpSpPr>
          <p:cNvPr id="9" name="Group 9"/>
          <p:cNvGrpSpPr/>
          <p:nvPr/>
        </p:nvGrpSpPr>
        <p:grpSpPr>
          <a:xfrm>
            <a:off x="400552" y="503866"/>
            <a:ext cx="10418309" cy="1341729"/>
            <a:chOff x="0" y="0"/>
            <a:chExt cx="20836618" cy="2683459"/>
          </a:xfrm>
        </p:grpSpPr>
        <p:sp>
          <p:nvSpPr>
            <p:cNvPr id="10" name="Freeform 10"/>
            <p:cNvSpPr/>
            <p:nvPr/>
          </p:nvSpPr>
          <p:spPr>
            <a:xfrm>
              <a:off x="0" y="0"/>
              <a:ext cx="20836618" cy="2683459"/>
            </a:xfrm>
            <a:custGeom>
              <a:avLst/>
              <a:gdLst/>
              <a:ahLst/>
              <a:cxnLst/>
              <a:rect l="l" t="t" r="r" b="b"/>
              <a:pathLst>
                <a:path w="20836618" h="2683459">
                  <a:moveTo>
                    <a:pt x="0" y="0"/>
                  </a:moveTo>
                  <a:lnTo>
                    <a:pt x="20836618" y="0"/>
                  </a:lnTo>
                  <a:lnTo>
                    <a:pt x="20836618" y="2683459"/>
                  </a:lnTo>
                  <a:lnTo>
                    <a:pt x="0" y="2683459"/>
                  </a:lnTo>
                  <a:close/>
                </a:path>
              </a:pathLst>
            </a:custGeom>
            <a:solidFill>
              <a:srgbClr val="DC7B63">
                <a:alpha val="0"/>
              </a:srgbClr>
            </a:solidFill>
          </p:spPr>
          <p:txBody>
            <a:bodyPr/>
            <a:lstStyle/>
            <a:p>
              <a:endParaRPr lang="en-GB" sz="1200"/>
            </a:p>
          </p:txBody>
        </p:sp>
        <p:sp>
          <p:nvSpPr>
            <p:cNvPr id="11" name="TextBox 11"/>
            <p:cNvSpPr txBox="1"/>
            <p:nvPr/>
          </p:nvSpPr>
          <p:spPr>
            <a:xfrm>
              <a:off x="0" y="-76200"/>
              <a:ext cx="20836618" cy="2759659"/>
            </a:xfrm>
            <a:prstGeom prst="rect">
              <a:avLst/>
            </a:prstGeom>
          </p:spPr>
          <p:txBody>
            <a:bodyPr lIns="0" tIns="0" rIns="0" bIns="0" rtlCol="0" anchor="t"/>
            <a:lstStyle/>
            <a:p>
              <a:pPr>
                <a:lnSpc>
                  <a:spcPts val="6480"/>
                </a:lnSpc>
              </a:pPr>
              <a:r>
                <a:rPr lang="en-US" sz="5400" b="1" i="1">
                  <a:solidFill>
                    <a:srgbClr val="2A7DE1"/>
                  </a:solidFill>
                  <a:latin typeface="Poppins Bold Italics"/>
                  <a:ea typeface="Poppins Bold Italics"/>
                  <a:cs typeface="Poppins Bold Italics"/>
                  <a:sym typeface="Poppins Bold Italics"/>
                </a:rPr>
                <a:t>What Our Students Say...</a:t>
              </a:r>
            </a:p>
          </p:txBody>
        </p:sp>
      </p:grpSp>
      <p:sp>
        <p:nvSpPr>
          <p:cNvPr id="12" name="TextBox 12"/>
          <p:cNvSpPr txBox="1"/>
          <p:nvPr/>
        </p:nvSpPr>
        <p:spPr>
          <a:xfrm>
            <a:off x="939865" y="4104465"/>
            <a:ext cx="8095057" cy="1815882"/>
          </a:xfrm>
          <a:prstGeom prst="rect">
            <a:avLst/>
          </a:prstGeom>
        </p:spPr>
        <p:txBody>
          <a:bodyPr lIns="0" tIns="0" rIns="0" bIns="0" rtlCol="0" anchor="t">
            <a:spAutoFit/>
          </a:bodyPr>
          <a:lstStyle/>
          <a:p>
            <a:pPr algn="r">
              <a:lnSpc>
                <a:spcPts val="2447"/>
              </a:lnSpc>
              <a:spcBef>
                <a:spcPct val="0"/>
              </a:spcBef>
            </a:pPr>
            <a:r>
              <a:rPr lang="en-US" sz="1578" spc="95">
                <a:solidFill>
                  <a:srgbClr val="FFFFFF"/>
                </a:solidFill>
                <a:latin typeface="Century Gothic" panose="020B0502020202020204" pitchFamily="34" charset="0"/>
                <a:ea typeface="Now"/>
                <a:cs typeface="Now"/>
                <a:sym typeface="Now"/>
              </a:rPr>
              <a:t>“Our placement at </a:t>
            </a:r>
            <a:r>
              <a:rPr lang="en-US" sz="1578" spc="95" err="1">
                <a:solidFill>
                  <a:srgbClr val="FFFFFF"/>
                </a:solidFill>
                <a:latin typeface="Century Gothic" panose="020B0502020202020204" pitchFamily="34" charset="0"/>
                <a:ea typeface="Now"/>
                <a:cs typeface="Now"/>
                <a:sym typeface="Now"/>
              </a:rPr>
              <a:t>Livin</a:t>
            </a:r>
            <a:r>
              <a:rPr lang="en-US" sz="1578" spc="95">
                <a:solidFill>
                  <a:srgbClr val="FFFFFF"/>
                </a:solidFill>
                <a:latin typeface="Century Gothic" panose="020B0502020202020204" pitchFamily="34" charset="0"/>
                <a:ea typeface="Now"/>
                <a:cs typeface="Now"/>
                <a:sym typeface="Now"/>
              </a:rPr>
              <a:t> Housing Association was a great experience. One of us worked in the HR department focusing on data entry and control, while the other tracked and monitored project progress on housing development sites. Going together made it even better, we supported each other and learned how to collaborate effectively, which is something we now bring into our classroom projects too.”</a:t>
            </a:r>
          </a:p>
        </p:txBody>
      </p:sp>
      <p:sp>
        <p:nvSpPr>
          <p:cNvPr id="13" name="TextBox 13"/>
          <p:cNvSpPr txBox="1"/>
          <p:nvPr/>
        </p:nvSpPr>
        <p:spPr>
          <a:xfrm>
            <a:off x="781198" y="6375794"/>
            <a:ext cx="4438153" cy="276999"/>
          </a:xfrm>
          <a:prstGeom prst="rect">
            <a:avLst/>
          </a:prstGeom>
        </p:spPr>
        <p:txBody>
          <a:bodyPr lIns="0" tIns="0" rIns="0" bIns="0" rtlCol="0" anchor="t">
            <a:spAutoFit/>
          </a:bodyPr>
          <a:lstStyle/>
          <a:p>
            <a:pPr>
              <a:lnSpc>
                <a:spcPts val="2447"/>
              </a:lnSpc>
              <a:spcBef>
                <a:spcPct val="0"/>
              </a:spcBef>
            </a:pPr>
            <a:r>
              <a:rPr lang="en-US" sz="1578" spc="95">
                <a:solidFill>
                  <a:srgbClr val="FFFFFF"/>
                </a:solidFill>
                <a:latin typeface="Century Gothic" panose="020B0502020202020204" pitchFamily="34" charset="0"/>
                <a:ea typeface="Now"/>
                <a:cs typeface="Now"/>
                <a:sym typeface="Now"/>
              </a:rPr>
              <a:t>Living Housing Association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1041" name="Rectangle 1040">
            <a:extLst>
              <a:ext uri="{FF2B5EF4-FFF2-40B4-BE49-F238E27FC236}">
                <a16:creationId xmlns:a16="http://schemas.microsoft.com/office/drawing/2014/main" id="{33E72FA3-BD00-444A-AD9B-E6C3D069CD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80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76154731-B0B9-4421-C32B-90344723556F}"/>
              </a:ext>
            </a:extLst>
          </p:cNvPr>
          <p:cNvSpPr txBox="1"/>
          <p:nvPr/>
        </p:nvSpPr>
        <p:spPr>
          <a:xfrm>
            <a:off x="446314" y="362201"/>
            <a:ext cx="10515600" cy="1110537"/>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5200" b="1" kern="1200">
                <a:solidFill>
                  <a:schemeClr val="tx1"/>
                </a:solidFill>
                <a:latin typeface="Poppins SemiBold" panose="00000700000000000000" pitchFamily="2" charset="0"/>
                <a:ea typeface="+mj-ea"/>
                <a:cs typeface="Poppins SemiBold" panose="00000700000000000000" pitchFamily="2" charset="0"/>
              </a:rPr>
              <a:t>Work Placement Opportunities</a:t>
            </a:r>
          </a:p>
        </p:txBody>
      </p:sp>
      <p:pic>
        <p:nvPicPr>
          <p:cNvPr id="1036" name="Picture 12" descr="Nissan Motor Manufacturing UK - Wikipedia">
            <a:extLst>
              <a:ext uri="{FF2B5EF4-FFF2-40B4-BE49-F238E27FC236}">
                <a16:creationId xmlns:a16="http://schemas.microsoft.com/office/drawing/2014/main" id="{4FEB7D8B-C58A-C59F-4FE5-624D9E18A15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65970" y="1834939"/>
            <a:ext cx="2458337" cy="20569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Easy Lift | Durham Locate">
            <a:extLst>
              <a:ext uri="{FF2B5EF4-FFF2-40B4-BE49-F238E27FC236}">
                <a16:creationId xmlns:a16="http://schemas.microsoft.com/office/drawing/2014/main" id="{4B95221D-44EE-EA46-A5A0-348D680FFED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20336" y="1834939"/>
            <a:ext cx="2941475" cy="205697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C03D3D54-CD09-6F50-2D16-200C78515FA7}"/>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295755" y="1834939"/>
            <a:ext cx="3577350" cy="205697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Durham County Council - Directory - North East England Chamber of Commerce">
            <a:extLst>
              <a:ext uri="{FF2B5EF4-FFF2-40B4-BE49-F238E27FC236}">
                <a16:creationId xmlns:a16="http://schemas.microsoft.com/office/drawing/2014/main" id="{939A5178-7E96-213A-0351-E16DF008157A}"/>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98740" y="4063630"/>
            <a:ext cx="3792797" cy="16877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urham University - One Education">
            <a:extLst>
              <a:ext uri="{FF2B5EF4-FFF2-40B4-BE49-F238E27FC236}">
                <a16:creationId xmlns:a16="http://schemas.microsoft.com/office/drawing/2014/main" id="{70AAA658-4240-6135-1EDD-D9E9879E9064}"/>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4194675" y="4063630"/>
            <a:ext cx="3792797" cy="164038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sh Group - Directory - North East England Chamber of Commerce">
            <a:extLst>
              <a:ext uri="{FF2B5EF4-FFF2-40B4-BE49-F238E27FC236}">
                <a16:creationId xmlns:a16="http://schemas.microsoft.com/office/drawing/2014/main" id="{EF940076-FEDE-A6CA-3827-92A83327678E}"/>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8188032" y="4063630"/>
            <a:ext cx="3792797" cy="1052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309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8BDD60-79A1-E144-9A45-F310AA454576}"/>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10;&#10;Description automatically generated">
            <a:extLst>
              <a:ext uri="{FF2B5EF4-FFF2-40B4-BE49-F238E27FC236}">
                <a16:creationId xmlns:a16="http://schemas.microsoft.com/office/drawing/2014/main" id="{DC8ECB39-64C7-B945-82EF-75C5AE936785}"/>
              </a:ext>
            </a:extLst>
          </p:cNvPr>
          <p:cNvPicPr>
            <a:picLocks noChangeAspect="1"/>
          </p:cNvPicPr>
          <p:nvPr/>
        </p:nvPicPr>
        <p:blipFill>
          <a:blip r:embed="rId2"/>
          <a:stretch>
            <a:fillRect/>
          </a:stretch>
        </p:blipFill>
        <p:spPr>
          <a:xfrm>
            <a:off x="-260579" y="0"/>
            <a:ext cx="12180722"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91925" y="295235"/>
            <a:ext cx="6590097" cy="1938992"/>
          </a:xfrm>
          <a:prstGeom prst="rect">
            <a:avLst/>
          </a:prstGeom>
          <a:noFill/>
        </p:spPr>
        <p:txBody>
          <a:bodyPr wrap="square" rtlCol="0">
            <a:spAutoFit/>
          </a:bodyPr>
          <a:lstStyle/>
          <a:p>
            <a:r>
              <a:rPr lang="en-US" sz="6000" b="1">
                <a:solidFill>
                  <a:schemeClr val="bg1"/>
                </a:solidFill>
                <a:latin typeface="Poppins SemiBold" pitchFamily="2" charset="77"/>
                <a:cs typeface="Poppins SemiBold" pitchFamily="2" charset="77"/>
              </a:rPr>
              <a:t>Support Mechanisms </a:t>
            </a:r>
          </a:p>
        </p:txBody>
      </p:sp>
      <p:sp>
        <p:nvSpPr>
          <p:cNvPr id="2" name="TextBox 1">
            <a:extLst>
              <a:ext uri="{FF2B5EF4-FFF2-40B4-BE49-F238E27FC236}">
                <a16:creationId xmlns:a16="http://schemas.microsoft.com/office/drawing/2014/main" id="{FB15767F-BCDF-4BCD-AEB3-CD922BF45065}"/>
              </a:ext>
            </a:extLst>
          </p:cNvPr>
          <p:cNvSpPr txBox="1"/>
          <p:nvPr/>
        </p:nvSpPr>
        <p:spPr>
          <a:xfrm>
            <a:off x="680883" y="2719451"/>
            <a:ext cx="5655241" cy="2677656"/>
          </a:xfrm>
          <a:prstGeom prst="rect">
            <a:avLst/>
          </a:prstGeom>
          <a:noFill/>
        </p:spPr>
        <p:txBody>
          <a:bodyPr wrap="square" lIns="91440" tIns="45720" rIns="91440" bIns="45720" rtlCol="0" anchor="t">
            <a:spAutoFit/>
          </a:bodyPr>
          <a:lstStyle/>
          <a:p>
            <a:pPr>
              <a:buClr>
                <a:srgbClr val="0077C7"/>
              </a:buClr>
              <a:buFont typeface="Wingdings" charset="2"/>
              <a:buChar char="§"/>
            </a:pPr>
            <a:r>
              <a:rPr lang="en-US" sz="2400">
                <a:solidFill>
                  <a:schemeClr val="bg1">
                    <a:lumMod val="95000"/>
                  </a:schemeClr>
                </a:solidFill>
                <a:latin typeface="Century Gothic"/>
              </a:rPr>
              <a:t> Advice, Support, Counselling (ASC)</a:t>
            </a:r>
          </a:p>
          <a:p>
            <a:pPr>
              <a:buClr>
                <a:srgbClr val="0077C7"/>
              </a:buClr>
              <a:buFont typeface="Wingdings" charset="2"/>
              <a:buChar char="§"/>
            </a:pPr>
            <a:endParaRPr lang="en-US" sz="2400">
              <a:solidFill>
                <a:schemeClr val="bg1">
                  <a:lumMod val="95000"/>
                </a:schemeClr>
              </a:solidFill>
              <a:latin typeface="Century Gothic"/>
            </a:endParaRPr>
          </a:p>
          <a:p>
            <a:pPr>
              <a:buClr>
                <a:srgbClr val="0077C7"/>
              </a:buClr>
              <a:buFont typeface="Wingdings" charset="2"/>
              <a:buChar char="§"/>
            </a:pPr>
            <a:r>
              <a:rPr lang="en-US" sz="2400">
                <a:solidFill>
                  <a:schemeClr val="bg1">
                    <a:lumMod val="95000"/>
                  </a:schemeClr>
                </a:solidFill>
                <a:latin typeface="Century Gothic"/>
              </a:rPr>
              <a:t> Personal Learning Coaches</a:t>
            </a:r>
          </a:p>
          <a:p>
            <a:pPr>
              <a:buClr>
                <a:srgbClr val="0077C7"/>
              </a:buClr>
              <a:buFont typeface="Wingdings" charset="2"/>
              <a:buChar char="§"/>
            </a:pPr>
            <a:endParaRPr lang="en-US" sz="2400">
              <a:solidFill>
                <a:schemeClr val="bg1">
                  <a:lumMod val="95000"/>
                </a:schemeClr>
              </a:solidFill>
              <a:latin typeface="Century Gothic"/>
            </a:endParaRPr>
          </a:p>
          <a:p>
            <a:pPr>
              <a:buClr>
                <a:srgbClr val="0077C7"/>
              </a:buClr>
              <a:buFont typeface="Wingdings" charset="2"/>
              <a:buChar char="§"/>
            </a:pPr>
            <a:r>
              <a:rPr lang="en-US" sz="2400">
                <a:solidFill>
                  <a:schemeClr val="bg1">
                    <a:lumMod val="95000"/>
                  </a:schemeClr>
                </a:solidFill>
                <a:latin typeface="Century Gothic"/>
              </a:rPr>
              <a:t> Regular tutorial support</a:t>
            </a:r>
          </a:p>
          <a:p>
            <a:pPr>
              <a:buClr>
                <a:srgbClr val="0077C7"/>
              </a:buClr>
              <a:buFont typeface="Wingdings" charset="2"/>
              <a:buChar char="§"/>
            </a:pPr>
            <a:endParaRPr lang="en-US" sz="2400">
              <a:solidFill>
                <a:schemeClr val="bg1">
                  <a:lumMod val="95000"/>
                </a:schemeClr>
              </a:solidFill>
              <a:latin typeface="Century Gothic"/>
            </a:endParaRPr>
          </a:p>
          <a:p>
            <a:pPr>
              <a:buClr>
                <a:srgbClr val="0077C7"/>
              </a:buClr>
              <a:buFont typeface="Wingdings" charset="2"/>
              <a:buChar char="§"/>
            </a:pPr>
            <a:r>
              <a:rPr lang="en-US" sz="2400">
                <a:solidFill>
                  <a:schemeClr val="bg1">
                    <a:lumMod val="95000"/>
                  </a:schemeClr>
                </a:solidFill>
                <a:latin typeface="Century Gothic"/>
              </a:rPr>
              <a:t> Study Support Workshops</a:t>
            </a:r>
          </a:p>
        </p:txBody>
      </p:sp>
    </p:spTree>
    <p:extLst>
      <p:ext uri="{BB962C8B-B14F-4D97-AF65-F5344CB8AC3E}">
        <p14:creationId xmlns:p14="http://schemas.microsoft.com/office/powerpoint/2010/main" val="3259215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sp>
        <p:nvSpPr>
          <p:cNvPr id="7" name="TextBox 6">
            <a:extLst>
              <a:ext uri="{FF2B5EF4-FFF2-40B4-BE49-F238E27FC236}">
                <a16:creationId xmlns:a16="http://schemas.microsoft.com/office/drawing/2014/main" id="{1D4FBF7D-71FC-E545-BDCB-D2F6434C2AA6}"/>
              </a:ext>
            </a:extLst>
          </p:cNvPr>
          <p:cNvSpPr txBox="1"/>
          <p:nvPr/>
        </p:nvSpPr>
        <p:spPr>
          <a:xfrm>
            <a:off x="575074" y="1720840"/>
            <a:ext cx="6590097" cy="2308324"/>
          </a:xfrm>
          <a:prstGeom prst="rect">
            <a:avLst/>
          </a:prstGeom>
          <a:noFill/>
        </p:spPr>
        <p:txBody>
          <a:bodyPr wrap="square" rtlCol="0">
            <a:spAutoFit/>
          </a:bodyPr>
          <a:lstStyle/>
          <a:p>
            <a:r>
              <a:rPr lang="en-US" sz="7200" b="1">
                <a:solidFill>
                  <a:schemeClr val="bg1"/>
                </a:solidFill>
                <a:latin typeface="Poppins" pitchFamily="2" charset="77"/>
                <a:cs typeface="Poppins" pitchFamily="2" charset="77"/>
              </a:rPr>
              <a:t>Always Top Performing</a:t>
            </a:r>
          </a:p>
        </p:txBody>
      </p:sp>
    </p:spTree>
    <p:extLst>
      <p:ext uri="{BB962C8B-B14F-4D97-AF65-F5344CB8AC3E}">
        <p14:creationId xmlns:p14="http://schemas.microsoft.com/office/powerpoint/2010/main" val="14348514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721196" y="711424"/>
            <a:ext cx="6331116" cy="1754326"/>
          </a:xfrm>
          <a:prstGeom prst="rect">
            <a:avLst/>
          </a:prstGeom>
          <a:noFill/>
        </p:spPr>
        <p:txBody>
          <a:bodyPr wrap="square" rtlCol="0">
            <a:spAutoFit/>
          </a:bodyPr>
          <a:lstStyle/>
          <a:p>
            <a:r>
              <a:rPr lang="en-US" sz="5400" b="1">
                <a:latin typeface="Poppins SemiBold" panose="00000700000000000000" pitchFamily="2" charset="0"/>
                <a:cs typeface="Poppins SemiBold" panose="00000700000000000000" pitchFamily="2" charset="0"/>
              </a:rPr>
              <a:t>Advice Support Careers (ASC)</a:t>
            </a:r>
          </a:p>
        </p:txBody>
      </p:sp>
      <p:sp>
        <p:nvSpPr>
          <p:cNvPr id="2" name="TextBox 1">
            <a:extLst>
              <a:ext uri="{FF2B5EF4-FFF2-40B4-BE49-F238E27FC236}">
                <a16:creationId xmlns:a16="http://schemas.microsoft.com/office/drawing/2014/main" id="{0D1CE9A1-C506-46F6-930A-2815ECFDB4B5}"/>
              </a:ext>
            </a:extLst>
          </p:cNvPr>
          <p:cNvSpPr txBox="1"/>
          <p:nvPr/>
        </p:nvSpPr>
        <p:spPr>
          <a:xfrm>
            <a:off x="721196" y="2593680"/>
            <a:ext cx="6743521" cy="3653885"/>
          </a:xfrm>
          <a:prstGeom prst="rect">
            <a:avLst/>
          </a:prstGeom>
          <a:noFill/>
        </p:spPr>
        <p:txBody>
          <a:bodyPr wrap="square" lIns="91440" tIns="45720" rIns="91440" bIns="45720" rtlCol="0" anchor="t">
            <a:spAutoFit/>
          </a:bodyPr>
          <a:lstStyle/>
          <a:p>
            <a:pPr>
              <a:lnSpc>
                <a:spcPct val="150000"/>
              </a:lnSpc>
              <a:spcAft>
                <a:spcPts val="600"/>
              </a:spcAft>
              <a:buClr>
                <a:srgbClr val="D15559"/>
              </a:buClr>
            </a:pPr>
            <a:r>
              <a:rPr lang="en-US" sz="2400" b="1" spc="-150">
                <a:solidFill>
                  <a:srgbClr val="0070C0"/>
                </a:solidFill>
                <a:latin typeface="Century Gothic"/>
                <a:ea typeface="Source Sans Pro"/>
                <a:cs typeface="Poppins SemiBold"/>
              </a:rPr>
              <a:t>&gt;&gt;</a:t>
            </a:r>
            <a:r>
              <a:rPr lang="en-US" sz="1600" b="1">
                <a:solidFill>
                  <a:srgbClr val="2A7DE1"/>
                </a:solidFill>
                <a:latin typeface="Poppins SemiBold"/>
                <a:ea typeface="Source Sans Pro"/>
                <a:cs typeface="Poppins SemiBold"/>
              </a:rPr>
              <a:t> </a:t>
            </a:r>
            <a:r>
              <a:rPr lang="en-US" sz="2400">
                <a:latin typeface="Century Gothic"/>
                <a:ea typeface="Source Sans Pro"/>
                <a:cs typeface="Poppins SemiBold"/>
              </a:rPr>
              <a:t>Careers and Course Guidance</a:t>
            </a:r>
          </a:p>
          <a:p>
            <a:pPr>
              <a:lnSpc>
                <a:spcPct val="150000"/>
              </a:lnSpc>
              <a:spcAft>
                <a:spcPts val="600"/>
              </a:spcAft>
              <a:buClr>
                <a:srgbClr val="D15559"/>
              </a:buClr>
            </a:pPr>
            <a:r>
              <a:rPr lang="en-US" sz="2400" b="1" spc="-150">
                <a:solidFill>
                  <a:srgbClr val="0070C0"/>
                </a:solidFill>
                <a:latin typeface="Century Gothic"/>
                <a:ea typeface="Source Sans Pro"/>
                <a:cs typeface="Poppins SemiBold"/>
              </a:rPr>
              <a:t>&gt;&gt;</a:t>
            </a:r>
            <a:r>
              <a:rPr lang="en-US" sz="2400" b="1">
                <a:solidFill>
                  <a:srgbClr val="0070C0"/>
                </a:solidFill>
                <a:latin typeface="Century Gothic"/>
                <a:ea typeface="Source Sans Pro"/>
                <a:cs typeface="Poppins SemiBold"/>
              </a:rPr>
              <a:t> </a:t>
            </a:r>
            <a:r>
              <a:rPr lang="en-US" sz="2400">
                <a:latin typeface="Century Gothic"/>
                <a:ea typeface="Source Sans Pro"/>
                <a:cs typeface="Poppins SemiBold"/>
              </a:rPr>
              <a:t>Advice on Funding and Welfare Queries </a:t>
            </a:r>
            <a:endParaRPr lang="en-US" sz="2400">
              <a:latin typeface="Century Gothic"/>
              <a:ea typeface="Source Sans Pro" panose="020B0503030403020204" pitchFamily="34" charset="0"/>
              <a:cs typeface="Poppins SemiBold" pitchFamily="2" charset="77"/>
            </a:endParaRPr>
          </a:p>
          <a:p>
            <a:pPr>
              <a:lnSpc>
                <a:spcPct val="150000"/>
              </a:lnSpc>
              <a:spcAft>
                <a:spcPts val="600"/>
              </a:spcAft>
              <a:buClr>
                <a:srgbClr val="D15559"/>
              </a:buClr>
            </a:pPr>
            <a:r>
              <a:rPr lang="en-US" sz="2400" b="1" spc="-150">
                <a:solidFill>
                  <a:srgbClr val="0070C0"/>
                </a:solidFill>
                <a:latin typeface="Century Gothic"/>
                <a:ea typeface="Source Sans Pro"/>
                <a:cs typeface="Poppins SemiBold"/>
              </a:rPr>
              <a:t>&gt;&gt;</a:t>
            </a:r>
            <a:r>
              <a:rPr lang="en-US" sz="2400" b="1">
                <a:solidFill>
                  <a:srgbClr val="0070C0"/>
                </a:solidFill>
                <a:latin typeface="Century Gothic"/>
                <a:ea typeface="Source Sans Pro"/>
                <a:cs typeface="Poppins SemiBold"/>
              </a:rPr>
              <a:t> </a:t>
            </a:r>
            <a:r>
              <a:rPr lang="en-US" sz="2400">
                <a:latin typeface="Century Gothic"/>
                <a:ea typeface="Source Sans Pro"/>
                <a:cs typeface="Poppins SemiBold"/>
              </a:rPr>
              <a:t>Support through Personal Counsellors and Learner Development </a:t>
            </a:r>
            <a:endParaRPr lang="en-US" sz="2400">
              <a:latin typeface="Century Gothic"/>
              <a:ea typeface="Source Sans Pro" panose="020B0503030403020204" pitchFamily="34" charset="0"/>
              <a:cs typeface="Poppins SemiBold" pitchFamily="2" charset="77"/>
            </a:endParaRPr>
          </a:p>
          <a:p>
            <a:pPr>
              <a:lnSpc>
                <a:spcPct val="150000"/>
              </a:lnSpc>
              <a:spcAft>
                <a:spcPts val="600"/>
              </a:spcAft>
              <a:buClr>
                <a:srgbClr val="D15559"/>
              </a:buClr>
            </a:pPr>
            <a:r>
              <a:rPr lang="en-US" sz="2400" b="1" spc="-150">
                <a:solidFill>
                  <a:srgbClr val="0070C0"/>
                </a:solidFill>
                <a:latin typeface="Century Gothic"/>
                <a:ea typeface="Source Sans Pro"/>
                <a:cs typeface="Poppins SemiBold"/>
              </a:rPr>
              <a:t>&gt;&gt;</a:t>
            </a:r>
            <a:r>
              <a:rPr lang="en-US" sz="2400" b="1">
                <a:solidFill>
                  <a:srgbClr val="0070C0"/>
                </a:solidFill>
                <a:latin typeface="Century Gothic"/>
                <a:ea typeface="Source Sans Pro"/>
                <a:cs typeface="Poppins SemiBold"/>
              </a:rPr>
              <a:t> </a:t>
            </a:r>
            <a:r>
              <a:rPr lang="en-US" sz="2400">
                <a:latin typeface="Century Gothic"/>
                <a:ea typeface="Source Sans Pro"/>
                <a:cs typeface="Poppins SemiBold"/>
              </a:rPr>
              <a:t>Safeguarding Team </a:t>
            </a:r>
            <a:endParaRPr lang="en-US" sz="2400">
              <a:latin typeface="Century Gothic"/>
              <a:ea typeface="Source Sans Pro" panose="020B0503030403020204" pitchFamily="34" charset="0"/>
              <a:cs typeface="Poppins SemiBold" pitchFamily="2" charset="77"/>
            </a:endParaRPr>
          </a:p>
          <a:p>
            <a:pPr>
              <a:lnSpc>
                <a:spcPct val="150000"/>
              </a:lnSpc>
              <a:spcAft>
                <a:spcPts val="600"/>
              </a:spcAft>
              <a:buClr>
                <a:srgbClr val="D15559"/>
              </a:buClr>
            </a:pPr>
            <a:endParaRPr lang="en-US" sz="2400">
              <a:latin typeface="Century Gothic"/>
              <a:ea typeface="Source Sans Pro" panose="020B0503030403020204" pitchFamily="34" charset="0"/>
              <a:cs typeface="Poppins SemiBold" pitchFamily="2" charset="77"/>
            </a:endParaRPr>
          </a:p>
        </p:txBody>
      </p:sp>
      <p:pic>
        <p:nvPicPr>
          <p:cNvPr id="8" name="Picture 7">
            <a:extLst>
              <a:ext uri="{FF2B5EF4-FFF2-40B4-BE49-F238E27FC236}">
                <a16:creationId xmlns:a16="http://schemas.microsoft.com/office/drawing/2014/main" id="{8209B1F7-2A5A-47E2-BA61-C6BFA66038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64717" y="0"/>
            <a:ext cx="5139690" cy="5472000"/>
          </a:xfrm>
          <a:prstGeom prst="rect">
            <a:avLst/>
          </a:prstGeom>
        </p:spPr>
      </p:pic>
    </p:spTree>
    <p:extLst>
      <p:ext uri="{BB962C8B-B14F-4D97-AF65-F5344CB8AC3E}">
        <p14:creationId xmlns:p14="http://schemas.microsoft.com/office/powerpoint/2010/main" val="305689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card&#10;&#10;AI-generated content may be incorrect.">
            <a:extLst>
              <a:ext uri="{FF2B5EF4-FFF2-40B4-BE49-F238E27FC236}">
                <a16:creationId xmlns:a16="http://schemas.microsoft.com/office/drawing/2014/main" id="{C4B2E290-6FC3-58AB-AE2F-1179AE6E0A10}"/>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4183088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hite and green website with black text&#10;&#10;AI-generated content may be incorrect.">
            <a:extLst>
              <a:ext uri="{FF2B5EF4-FFF2-40B4-BE49-F238E27FC236}">
                <a16:creationId xmlns:a16="http://schemas.microsoft.com/office/drawing/2014/main" id="{996730E7-7CCC-9E34-BA5F-7026F8E36D68}"/>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533177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and white page with text&#10;&#10;AI-generated content may be incorrect.">
            <a:extLst>
              <a:ext uri="{FF2B5EF4-FFF2-40B4-BE49-F238E27FC236}">
                <a16:creationId xmlns:a16="http://schemas.microsoft.com/office/drawing/2014/main" id="{FA9B0E77-CEF5-EDA5-141D-19708A900277}"/>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805221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anyard&#10;&#10;AI-generated content may be incorrect.">
            <a:extLst>
              <a:ext uri="{FF2B5EF4-FFF2-40B4-BE49-F238E27FC236}">
                <a16:creationId xmlns:a16="http://schemas.microsoft.com/office/drawing/2014/main" id="{8F1EFCF0-B82C-638C-10B2-4A771FDFE88F}"/>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065299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8E5D7EF-E227-B271-17A0-583E81D44AAF}"/>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3607553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age with text and images of men playing basketball&#10;&#10;AI-generated content may be incorrect.">
            <a:extLst>
              <a:ext uri="{FF2B5EF4-FFF2-40B4-BE49-F238E27FC236}">
                <a16:creationId xmlns:a16="http://schemas.microsoft.com/office/drawing/2014/main" id="{30E462AA-BEBA-C6C3-D5FD-27C98E9141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 name="Picture 1" descr="A white and blue card with text&#10;&#10;AI-generated content may be incorrect.">
            <a:extLst>
              <a:ext uri="{FF2B5EF4-FFF2-40B4-BE49-F238E27FC236}">
                <a16:creationId xmlns:a16="http://schemas.microsoft.com/office/drawing/2014/main" id="{679CF3DF-FB90-2D3B-371B-5E55BD78584C}"/>
              </a:ext>
            </a:extLst>
          </p:cNvPr>
          <p:cNvPicPr>
            <a:picLocks noChangeAspect="1"/>
          </p:cNvPicPr>
          <p:nvPr/>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40246479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kicking a football ball&#10;&#10;AI-generated content may be incorrect.">
            <a:extLst>
              <a:ext uri="{FF2B5EF4-FFF2-40B4-BE49-F238E27FC236}">
                <a16:creationId xmlns:a16="http://schemas.microsoft.com/office/drawing/2014/main" id="{5788AB8D-33DB-33BC-E46D-A9CB8F51D3C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1846237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e text on a black background&#10;&#10;AI-generated content may be incorrect.">
            <a:extLst>
              <a:ext uri="{FF2B5EF4-FFF2-40B4-BE49-F238E27FC236}">
                <a16:creationId xmlns:a16="http://schemas.microsoft.com/office/drawing/2014/main" id="{8C30461C-ABF7-8AA2-C178-6FC58B0F2F19}"/>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731941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tanding with arms crossed&#10;&#10;AI-generated content may be incorrect.">
            <a:extLst>
              <a:ext uri="{FF2B5EF4-FFF2-40B4-BE49-F238E27FC236}">
                <a16:creationId xmlns:a16="http://schemas.microsoft.com/office/drawing/2014/main" id="{9AE0F2F6-1EBD-819A-6248-799811CC6DD7}"/>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775914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DDC298A-74D0-D04D-B2A2-A72B97E22D67}"/>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Shape, arrow&#10;&#10;Description automatically generated">
            <a:extLst>
              <a:ext uri="{FF2B5EF4-FFF2-40B4-BE49-F238E27FC236}">
                <a16:creationId xmlns:a16="http://schemas.microsoft.com/office/drawing/2014/main" id="{574DA6A2-B0D2-2F48-9FD1-B2B7C44C43EF}"/>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741145" y="1720840"/>
            <a:ext cx="4475781" cy="523220"/>
          </a:xfrm>
          <a:prstGeom prst="rect">
            <a:avLst/>
          </a:prstGeom>
          <a:noFill/>
        </p:spPr>
        <p:txBody>
          <a:bodyPr wrap="square" rtlCol="0">
            <a:spAutoFit/>
          </a:bodyPr>
          <a:lstStyle/>
          <a:p>
            <a:pPr algn="r"/>
            <a:r>
              <a:rPr lang="en-US" sz="2800" b="1">
                <a:solidFill>
                  <a:schemeClr val="bg1"/>
                </a:solidFill>
                <a:latin typeface="Poppins SemiBold" pitchFamily="2" charset="77"/>
                <a:cs typeface="Poppins SemiBold" pitchFamily="2" charset="77"/>
              </a:rPr>
              <a:t>Your Teaching Team </a:t>
            </a:r>
          </a:p>
        </p:txBody>
      </p:sp>
      <p:sp>
        <p:nvSpPr>
          <p:cNvPr id="8" name="TextBox 7">
            <a:extLst>
              <a:ext uri="{FF2B5EF4-FFF2-40B4-BE49-F238E27FC236}">
                <a16:creationId xmlns:a16="http://schemas.microsoft.com/office/drawing/2014/main" id="{58BA4178-45B5-0740-AA9A-2BCADBF1CE30}"/>
              </a:ext>
            </a:extLst>
          </p:cNvPr>
          <p:cNvSpPr txBox="1"/>
          <p:nvPr/>
        </p:nvSpPr>
        <p:spPr>
          <a:xfrm>
            <a:off x="1634686" y="2245480"/>
            <a:ext cx="9958635" cy="3477875"/>
          </a:xfrm>
          <a:prstGeom prst="rect">
            <a:avLst/>
          </a:prstGeom>
          <a:noFill/>
        </p:spPr>
        <p:txBody>
          <a:bodyPr wrap="square" lIns="91440" tIns="45720" rIns="91440" bIns="45720" rtlCol="0" anchor="t">
            <a:spAutoFit/>
          </a:bodyPr>
          <a:lstStyle/>
          <a:p>
            <a:pPr>
              <a:buClr>
                <a:srgbClr val="0077C7"/>
              </a:buClr>
            </a:pPr>
            <a:r>
              <a:rPr lang="en-GB" sz="2000">
                <a:solidFill>
                  <a:schemeClr val="bg1">
                    <a:lumMod val="95000"/>
                  </a:schemeClr>
                </a:solidFill>
                <a:latin typeface="Century Gothic"/>
              </a:rPr>
              <a:t>Lucy Reed – Curriculum Manager </a:t>
            </a:r>
            <a:endParaRPr lang="en-GB" sz="2000">
              <a:solidFill>
                <a:schemeClr val="bg1">
                  <a:lumMod val="95000"/>
                </a:schemeClr>
              </a:solidFill>
              <a:latin typeface="Century Gothic"/>
              <a:ea typeface="Calibri"/>
              <a:cs typeface="Calibri"/>
            </a:endParaRPr>
          </a:p>
          <a:p>
            <a:endParaRPr lang="en-GB" sz="2000">
              <a:solidFill>
                <a:schemeClr val="bg1">
                  <a:lumMod val="95000"/>
                </a:schemeClr>
              </a:solidFill>
              <a:latin typeface="Century Gothic"/>
              <a:ea typeface="Calibri"/>
              <a:cs typeface="Calibri"/>
            </a:endParaRPr>
          </a:p>
          <a:p>
            <a:r>
              <a:rPr lang="en-GB" sz="2000">
                <a:solidFill>
                  <a:schemeClr val="bg1">
                    <a:lumMod val="95000"/>
                  </a:schemeClr>
                </a:solidFill>
                <a:latin typeface="Century Gothic"/>
                <a:ea typeface="Calibri"/>
                <a:cs typeface="Calibri"/>
              </a:rPr>
              <a:t>Faye Carson – Level 3 Programme Leader – Year 1</a:t>
            </a:r>
          </a:p>
          <a:p>
            <a:r>
              <a:rPr lang="en-GB" sz="2000">
                <a:solidFill>
                  <a:schemeClr val="bg1">
                    <a:lumMod val="95000"/>
                  </a:schemeClr>
                </a:solidFill>
                <a:latin typeface="Century Gothic"/>
                <a:ea typeface="Calibri"/>
                <a:cs typeface="Calibri"/>
              </a:rPr>
              <a:t>Rachel Holt – Level 3 Programme Leader – Year 2</a:t>
            </a:r>
            <a:endParaRPr lang="en-GB" sz="2000" dirty="0">
              <a:solidFill>
                <a:schemeClr val="bg1">
                  <a:lumMod val="95000"/>
                </a:schemeClr>
              </a:solidFill>
              <a:latin typeface="Century Gothic"/>
              <a:ea typeface="Calibri"/>
              <a:cs typeface="Calibri"/>
            </a:endParaRPr>
          </a:p>
          <a:p>
            <a:r>
              <a:rPr lang="en-GB" sz="2000" dirty="0">
                <a:solidFill>
                  <a:schemeClr val="bg1">
                    <a:lumMod val="95000"/>
                  </a:schemeClr>
                </a:solidFill>
                <a:latin typeface="Century Gothic"/>
                <a:ea typeface="Calibri"/>
                <a:cs typeface="Calibri"/>
              </a:rPr>
              <a:t>Rebecca Whitehead – Level 2 Progra</a:t>
            </a:r>
            <a:r>
              <a:rPr lang="en-GB" sz="2000">
                <a:solidFill>
                  <a:schemeClr val="bg1">
                    <a:lumMod val="95000"/>
                  </a:schemeClr>
                </a:solidFill>
                <a:latin typeface="Century Gothic"/>
                <a:ea typeface="Calibri"/>
                <a:cs typeface="Calibri"/>
              </a:rPr>
              <a:t>mme Leader</a:t>
            </a:r>
            <a:endParaRPr lang="en-GB" sz="2000" dirty="0">
              <a:solidFill>
                <a:schemeClr val="bg1">
                  <a:lumMod val="95000"/>
                </a:schemeClr>
              </a:solidFill>
              <a:latin typeface="Century Gothic"/>
              <a:ea typeface="Calibri"/>
              <a:cs typeface="Calibri"/>
            </a:endParaRPr>
          </a:p>
          <a:p>
            <a:r>
              <a:rPr lang="en-GB" sz="2000">
                <a:solidFill>
                  <a:schemeClr val="bg1">
                    <a:lumMod val="95000"/>
                  </a:schemeClr>
                </a:solidFill>
                <a:latin typeface="Century Gothic"/>
                <a:ea typeface="Calibri"/>
                <a:cs typeface="Calibri"/>
              </a:rPr>
              <a:t>Christine Tait – Apprenticeship Co-ordinator and Level 2 Programmer Leader</a:t>
            </a:r>
          </a:p>
          <a:p>
            <a:r>
              <a:rPr lang="en-GB" sz="2000">
                <a:solidFill>
                  <a:schemeClr val="bg1">
                    <a:lumMod val="95000"/>
                  </a:schemeClr>
                </a:solidFill>
                <a:latin typeface="Century Gothic"/>
              </a:rPr>
              <a:t>Sarah Benda– T Level Programme Leader</a:t>
            </a:r>
            <a:endParaRPr lang="en-GB" sz="2000">
              <a:solidFill>
                <a:schemeClr val="bg1">
                  <a:lumMod val="95000"/>
                </a:schemeClr>
              </a:solidFill>
              <a:latin typeface="Century Gothic"/>
              <a:ea typeface="Calibri"/>
              <a:cs typeface="Calibri"/>
            </a:endParaRPr>
          </a:p>
          <a:p>
            <a:endParaRPr lang="en-GB" sz="2000">
              <a:solidFill>
                <a:schemeClr val="bg1">
                  <a:lumMod val="95000"/>
                </a:schemeClr>
              </a:solidFill>
              <a:latin typeface="Century Gothic"/>
              <a:ea typeface="Calibri"/>
              <a:cs typeface="Calibri"/>
            </a:endParaRPr>
          </a:p>
          <a:p>
            <a:endParaRPr lang="en-GB" sz="2000">
              <a:solidFill>
                <a:schemeClr val="bg1">
                  <a:lumMod val="95000"/>
                </a:schemeClr>
              </a:solidFill>
              <a:latin typeface="Century Gothic"/>
              <a:ea typeface="Calibri"/>
              <a:cs typeface="Calibri"/>
            </a:endParaRPr>
          </a:p>
          <a:p>
            <a:r>
              <a:rPr lang="en-GB" sz="2000">
                <a:solidFill>
                  <a:schemeClr val="bg1">
                    <a:lumMod val="95000"/>
                  </a:schemeClr>
                </a:solidFill>
                <a:latin typeface="Century Gothic"/>
              </a:rPr>
              <a:t>Catherine Pugh  – Personal Development Coach </a:t>
            </a:r>
            <a:endParaRPr lang="en-GB" sz="2000">
              <a:solidFill>
                <a:schemeClr val="bg1">
                  <a:lumMod val="95000"/>
                </a:schemeClr>
              </a:solidFill>
              <a:latin typeface="Century Gothic"/>
              <a:ea typeface="Calibri"/>
              <a:cs typeface="Calibri"/>
            </a:endParaRPr>
          </a:p>
          <a:p>
            <a:r>
              <a:rPr lang="en-GB" sz="2000">
                <a:solidFill>
                  <a:schemeClr val="bg1">
                    <a:lumMod val="95000"/>
                  </a:schemeClr>
                </a:solidFill>
                <a:latin typeface="Century Gothic"/>
              </a:rPr>
              <a:t>Dan Riches - PLC Support</a:t>
            </a:r>
            <a:endParaRPr lang="en-GB" sz="2000">
              <a:solidFill>
                <a:schemeClr val="bg1">
                  <a:lumMod val="95000"/>
                </a:schemeClr>
              </a:solidFill>
              <a:latin typeface="Century Gothic"/>
              <a:ea typeface="Calibri"/>
              <a:cs typeface="Calibri"/>
            </a:endParaRPr>
          </a:p>
        </p:txBody>
      </p:sp>
    </p:spTree>
    <p:extLst>
      <p:ext uri="{BB962C8B-B14F-4D97-AF65-F5344CB8AC3E}">
        <p14:creationId xmlns:p14="http://schemas.microsoft.com/office/powerpoint/2010/main" val="37911605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in firefighter outfit with pictures of people&#10;&#10;AI-generated content may be incorrect.">
            <a:extLst>
              <a:ext uri="{FF2B5EF4-FFF2-40B4-BE49-F238E27FC236}">
                <a16:creationId xmlns:a16="http://schemas.microsoft.com/office/drawing/2014/main" id="{2B8B85AF-C773-73E5-0126-80384A53963B}"/>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823759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ack background with white text&#10;&#10;AI-generated content may be incorrect.">
            <a:extLst>
              <a:ext uri="{FF2B5EF4-FFF2-40B4-BE49-F238E27FC236}">
                <a16:creationId xmlns:a16="http://schemas.microsoft.com/office/drawing/2014/main" id="{204D9702-B5E7-B179-9C16-F6AEAA8E4E56}"/>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14467838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011584" y="424495"/>
            <a:ext cx="6288504" cy="3139321"/>
          </a:xfrm>
          <a:prstGeom prst="rect">
            <a:avLst/>
          </a:prstGeom>
          <a:noFill/>
        </p:spPr>
        <p:txBody>
          <a:bodyPr wrap="square" rtlCol="0">
            <a:spAutoFit/>
          </a:bodyPr>
          <a:lstStyle/>
          <a:p>
            <a:r>
              <a:rPr lang="en-US" sz="6600" b="1" i="1" spc="-150">
                <a:solidFill>
                  <a:schemeClr val="bg1"/>
                </a:solidFill>
                <a:latin typeface="Poppins" pitchFamily="2" charset="77"/>
                <a:cs typeface="Poppins" pitchFamily="2" charset="77"/>
              </a:rPr>
              <a:t>THANK YOU</a:t>
            </a:r>
          </a:p>
          <a:p>
            <a:r>
              <a:rPr lang="en-US" sz="6600" b="1" i="1" spc="-150">
                <a:solidFill>
                  <a:schemeClr val="bg1"/>
                </a:solidFill>
                <a:latin typeface="Poppins" pitchFamily="2" charset="77"/>
                <a:cs typeface="Poppins" pitchFamily="2" charset="77"/>
              </a:rPr>
              <a:t>ANY QUESTIONS? </a:t>
            </a:r>
          </a:p>
        </p:txBody>
      </p:sp>
      <p:sp>
        <p:nvSpPr>
          <p:cNvPr id="8" name="TextBox 7">
            <a:extLst>
              <a:ext uri="{FF2B5EF4-FFF2-40B4-BE49-F238E27FC236}">
                <a16:creationId xmlns:a16="http://schemas.microsoft.com/office/drawing/2014/main" id="{58BA4178-45B5-0740-AA9A-2BCADBF1CE30}"/>
              </a:ext>
            </a:extLst>
          </p:cNvPr>
          <p:cNvSpPr txBox="1"/>
          <p:nvPr/>
        </p:nvSpPr>
        <p:spPr>
          <a:xfrm>
            <a:off x="6962267" y="3323863"/>
            <a:ext cx="4097155" cy="523220"/>
          </a:xfrm>
          <a:prstGeom prst="rect">
            <a:avLst/>
          </a:prstGeom>
          <a:noFill/>
        </p:spPr>
        <p:txBody>
          <a:bodyPr wrap="square" lIns="91440" tIns="45720" rIns="91440" bIns="45720" rtlCol="0" anchor="t">
            <a:spAutoFit/>
          </a:bodyPr>
          <a:lstStyle/>
          <a:p>
            <a:r>
              <a:rPr lang="en-US" sz="2800" b="1" i="1">
                <a:solidFill>
                  <a:schemeClr val="bg1"/>
                </a:solidFill>
                <a:latin typeface="Century Gothic"/>
                <a:ea typeface="Source Sans Pro"/>
                <a:cs typeface="Poppins"/>
              </a:rPr>
              <a:t>GET IN TOUCH</a:t>
            </a:r>
          </a:p>
        </p:txBody>
      </p:sp>
      <p:sp>
        <p:nvSpPr>
          <p:cNvPr id="9" name="TextBox 8">
            <a:extLst>
              <a:ext uri="{FF2B5EF4-FFF2-40B4-BE49-F238E27FC236}">
                <a16:creationId xmlns:a16="http://schemas.microsoft.com/office/drawing/2014/main" id="{CB261241-FD92-2149-92F8-3BC4BC4740AE}"/>
              </a:ext>
            </a:extLst>
          </p:cNvPr>
          <p:cNvSpPr txBox="1"/>
          <p:nvPr/>
        </p:nvSpPr>
        <p:spPr>
          <a:xfrm>
            <a:off x="6962267" y="3757000"/>
            <a:ext cx="4097155" cy="707886"/>
          </a:xfrm>
          <a:prstGeom prst="rect">
            <a:avLst/>
          </a:prstGeom>
          <a:noFill/>
        </p:spPr>
        <p:txBody>
          <a:bodyPr wrap="square" lIns="91440" tIns="45720" rIns="91440" bIns="45720" rtlCol="0" anchor="t">
            <a:spAutoFit/>
          </a:bodyPr>
          <a:lstStyle/>
          <a:p>
            <a:r>
              <a:rPr lang="en-US" sz="2000">
                <a:solidFill>
                  <a:schemeClr val="bg1"/>
                </a:solidFill>
                <a:latin typeface="Century Gothic"/>
                <a:ea typeface="Source Sans Pro"/>
                <a:cs typeface="Poppins SemiBold"/>
              </a:rPr>
              <a:t>Please contact </a:t>
            </a:r>
            <a:r>
              <a:rPr lang="en-US" sz="2000">
                <a:solidFill>
                  <a:srgbClr val="F5AEBF"/>
                </a:solidFill>
                <a:latin typeface="Century Gothic"/>
                <a:ea typeface="Source Sans Pro"/>
                <a:cs typeface="Poppins SemiBold"/>
              </a:rPr>
              <a:t> Lucy Reed</a:t>
            </a:r>
          </a:p>
          <a:p>
            <a:r>
              <a:rPr lang="en-US" sz="2000">
                <a:solidFill>
                  <a:schemeClr val="bg1"/>
                </a:solidFill>
                <a:latin typeface="Century Gothic"/>
                <a:ea typeface="Source Sans Pro"/>
                <a:cs typeface="Poppins SemiBold"/>
              </a:rPr>
              <a:t>for more information.</a:t>
            </a:r>
            <a:r>
              <a:rPr lang="en-US" sz="2000">
                <a:solidFill>
                  <a:srgbClr val="F5AEBF"/>
                </a:solidFill>
                <a:latin typeface="Century Gothic"/>
                <a:ea typeface="Source Sans Pro"/>
                <a:cs typeface="Poppins SemiBold"/>
              </a:rPr>
              <a:t> </a:t>
            </a:r>
            <a:endParaRPr lang="en-US" sz="2000">
              <a:solidFill>
                <a:srgbClr val="F5AEBF"/>
              </a:solidFill>
              <a:latin typeface="Century Gothic"/>
              <a:ea typeface="Source Sans Pro" panose="020B0503030403020204" pitchFamily="34" charset="0"/>
              <a:cs typeface="Poppins SemiBold" pitchFamily="2" charset="77"/>
            </a:endParaRPr>
          </a:p>
        </p:txBody>
      </p:sp>
      <p:sp>
        <p:nvSpPr>
          <p:cNvPr id="10" name="TextBox 9">
            <a:extLst>
              <a:ext uri="{FF2B5EF4-FFF2-40B4-BE49-F238E27FC236}">
                <a16:creationId xmlns:a16="http://schemas.microsoft.com/office/drawing/2014/main" id="{188987B5-491B-7F40-A808-08AA752E1458}"/>
              </a:ext>
            </a:extLst>
          </p:cNvPr>
          <p:cNvSpPr txBox="1"/>
          <p:nvPr/>
        </p:nvSpPr>
        <p:spPr>
          <a:xfrm>
            <a:off x="6962267" y="4584772"/>
            <a:ext cx="4097155" cy="1323439"/>
          </a:xfrm>
          <a:prstGeom prst="rect">
            <a:avLst/>
          </a:prstGeom>
          <a:noFill/>
        </p:spPr>
        <p:txBody>
          <a:bodyPr wrap="square" lIns="91440" tIns="45720" rIns="91440" bIns="45720" rtlCol="0" anchor="t">
            <a:spAutoFit/>
          </a:bodyPr>
          <a:lstStyle/>
          <a:p>
            <a:r>
              <a:rPr lang="en-US" sz="2000">
                <a:solidFill>
                  <a:schemeClr val="bg1"/>
                </a:solidFill>
                <a:latin typeface="Century Gothic"/>
                <a:ea typeface="Source Sans Pro"/>
                <a:cs typeface="Poppins SemiBold"/>
              </a:rPr>
              <a:t>New College Durham,</a:t>
            </a:r>
          </a:p>
          <a:p>
            <a:r>
              <a:rPr lang="en-US" sz="2000" err="1">
                <a:solidFill>
                  <a:schemeClr val="bg1"/>
                </a:solidFill>
                <a:latin typeface="Century Gothic"/>
                <a:ea typeface="Source Sans Pro"/>
                <a:cs typeface="Poppins SemiBold"/>
              </a:rPr>
              <a:t>Framwellgate</a:t>
            </a:r>
            <a:r>
              <a:rPr lang="en-US" sz="2000">
                <a:solidFill>
                  <a:schemeClr val="bg1"/>
                </a:solidFill>
                <a:latin typeface="Century Gothic"/>
                <a:ea typeface="Source Sans Pro"/>
                <a:cs typeface="Poppins SemiBold"/>
              </a:rPr>
              <a:t> Moor Campus,</a:t>
            </a:r>
          </a:p>
          <a:p>
            <a:r>
              <a:rPr lang="en-US" sz="2000">
                <a:solidFill>
                  <a:schemeClr val="bg1"/>
                </a:solidFill>
                <a:latin typeface="Century Gothic"/>
                <a:ea typeface="Source Sans Pro"/>
                <a:cs typeface="Poppins SemiBold"/>
              </a:rPr>
              <a:t>Durham,</a:t>
            </a:r>
          </a:p>
          <a:p>
            <a:r>
              <a:rPr lang="en-US" sz="2000">
                <a:solidFill>
                  <a:schemeClr val="bg1"/>
                </a:solidFill>
                <a:latin typeface="Century Gothic"/>
                <a:ea typeface="Source Sans Pro"/>
                <a:cs typeface="Poppins SemiBold"/>
              </a:rPr>
              <a:t>DH1 5ES</a:t>
            </a:r>
          </a:p>
        </p:txBody>
      </p:sp>
    </p:spTree>
    <p:extLst>
      <p:ext uri="{BB962C8B-B14F-4D97-AF65-F5344CB8AC3E}">
        <p14:creationId xmlns:p14="http://schemas.microsoft.com/office/powerpoint/2010/main" val="4104959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pic>
        <p:nvPicPr>
          <p:cNvPr id="3" name="Picture 2" descr="Logo&#10;&#10;Description automatically generated">
            <a:extLst>
              <a:ext uri="{FF2B5EF4-FFF2-40B4-BE49-F238E27FC236}">
                <a16:creationId xmlns:a16="http://schemas.microsoft.com/office/drawing/2014/main" id="{93B723D6-C20E-FE42-9E6A-A04A880FE42D}"/>
              </a:ext>
            </a:extLst>
          </p:cNvPr>
          <p:cNvPicPr>
            <a:picLocks noChangeAspect="1"/>
          </p:cNvPicPr>
          <p:nvPr/>
        </p:nvPicPr>
        <p:blipFill rotWithShape="1">
          <a:blip r:embed="rId4"/>
          <a:srcRect l="4551" t="15785" r="48016" b="20000"/>
          <a:stretch/>
        </p:blipFill>
        <p:spPr>
          <a:xfrm>
            <a:off x="462454" y="1475298"/>
            <a:ext cx="5129049" cy="3907403"/>
          </a:xfrm>
          <a:prstGeom prst="rect">
            <a:avLst/>
          </a:prstGeom>
        </p:spPr>
      </p:pic>
      <p:sp>
        <p:nvSpPr>
          <p:cNvPr id="2" name="TextBox 1">
            <a:extLst>
              <a:ext uri="{FF2B5EF4-FFF2-40B4-BE49-F238E27FC236}">
                <a16:creationId xmlns:a16="http://schemas.microsoft.com/office/drawing/2014/main" id="{F2004199-D3A7-42C6-B046-36EA08F83006}"/>
              </a:ext>
            </a:extLst>
          </p:cNvPr>
          <p:cNvSpPr txBox="1"/>
          <p:nvPr/>
        </p:nvSpPr>
        <p:spPr>
          <a:xfrm>
            <a:off x="5486401" y="4328932"/>
            <a:ext cx="6705598" cy="369332"/>
          </a:xfrm>
          <a:prstGeom prst="rect">
            <a:avLst/>
          </a:prstGeom>
          <a:noFill/>
        </p:spPr>
        <p:txBody>
          <a:bodyPr wrap="square" rtlCol="0">
            <a:spAutoFit/>
          </a:bodyPr>
          <a:lstStyle/>
          <a:p>
            <a:pPr>
              <a:buClr>
                <a:srgbClr val="0077C7"/>
              </a:buClr>
              <a:buFont typeface="Wingdings" charset="2"/>
              <a:buChar char="§"/>
            </a:pPr>
            <a:r>
              <a:rPr lang="en-GB" altLang="en-US" sz="1800">
                <a:solidFill>
                  <a:schemeClr val="bg1">
                    <a:lumMod val="95000"/>
                  </a:schemeClr>
                </a:solidFill>
                <a:hlinkClick r:id="rId5">
                  <a:extLst>
                    <a:ext uri="{A12FA001-AC4F-418D-AE19-62706E023703}">
                      <ahyp:hlinkClr xmlns:ahyp="http://schemas.microsoft.com/office/drawing/2018/hyperlinkcolor" val="tx"/>
                    </a:ext>
                  </a:extLst>
                </a:hlinkClick>
              </a:rPr>
              <a:t>https://www.youtube.com/watch?v=NgYW6iNxnR8&amp;feature=share</a:t>
            </a:r>
            <a:endParaRPr lang="en-GB" altLang="en-US" sz="1800">
              <a:solidFill>
                <a:schemeClr val="bg1">
                  <a:lumMod val="95000"/>
                </a:schemeClr>
              </a:solidFill>
            </a:endParaRPr>
          </a:p>
        </p:txBody>
      </p:sp>
    </p:spTree>
    <p:extLst>
      <p:ext uri="{BB962C8B-B14F-4D97-AF65-F5344CB8AC3E}">
        <p14:creationId xmlns:p14="http://schemas.microsoft.com/office/powerpoint/2010/main" val="915261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a:srcRect l="85534"/>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1" y="876540"/>
            <a:ext cx="7615479" cy="923330"/>
          </a:xfrm>
          <a:prstGeom prst="rect">
            <a:avLst/>
          </a:prstGeom>
          <a:noFill/>
        </p:spPr>
        <p:txBody>
          <a:bodyPr wrap="square" rtlCol="0">
            <a:spAutoFit/>
          </a:bodyPr>
          <a:lstStyle/>
          <a:p>
            <a:r>
              <a:rPr lang="en-US" sz="5400" b="1" i="1">
                <a:solidFill>
                  <a:srgbClr val="F5AEBF"/>
                </a:solidFill>
                <a:latin typeface="Poppins" pitchFamily="2" charset="77"/>
                <a:cs typeface="Poppins" pitchFamily="2" charset="77"/>
              </a:rPr>
              <a:t>Study </a:t>
            </a:r>
            <a:r>
              <a:rPr lang="en-US" sz="5400" b="1" i="1" err="1">
                <a:solidFill>
                  <a:srgbClr val="F5AEBF"/>
                </a:solidFill>
                <a:latin typeface="Poppins" pitchFamily="2" charset="77"/>
                <a:cs typeface="Poppins" pitchFamily="2" charset="77"/>
              </a:rPr>
              <a:t>Programmes</a:t>
            </a:r>
            <a:endParaRPr lang="en-US" sz="5400" b="1" i="1">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567822" y="2371613"/>
            <a:ext cx="9094192" cy="1938992"/>
          </a:xfrm>
          <a:prstGeom prst="rect">
            <a:avLst/>
          </a:prstGeom>
          <a:noFill/>
        </p:spPr>
        <p:txBody>
          <a:bodyPr wrap="square" lIns="91440" tIns="45720" rIns="91440" bIns="45720" rtlCol="0" anchor="t">
            <a:spAutoFit/>
          </a:bodyPr>
          <a:lstStyle/>
          <a:p>
            <a:pPr>
              <a:buClr>
                <a:srgbClr val="0077C7"/>
              </a:buClr>
            </a:pPr>
            <a:endParaRPr lang="en-GB" sz="2000">
              <a:solidFill>
                <a:schemeClr val="bg1">
                  <a:lumMod val="95000"/>
                </a:schemeClr>
              </a:solidFill>
              <a:latin typeface=""/>
            </a:endParaRPr>
          </a:p>
          <a:p>
            <a:pPr>
              <a:buClr>
                <a:srgbClr val="0077C7"/>
              </a:buClr>
              <a:buFont typeface="Wingdings" charset="2"/>
              <a:buChar char="§"/>
            </a:pPr>
            <a:r>
              <a:rPr lang="en-GB" sz="2000" dirty="0">
                <a:solidFill>
                  <a:schemeClr val="bg1">
                    <a:lumMod val="95000"/>
                  </a:schemeClr>
                </a:solidFill>
                <a:latin typeface=""/>
              </a:rPr>
              <a:t> </a:t>
            </a:r>
            <a:r>
              <a:rPr lang="en-GB" sz="2000">
                <a:solidFill>
                  <a:schemeClr val="bg1">
                    <a:lumMod val="95000"/>
                  </a:schemeClr>
                </a:solidFill>
                <a:latin typeface="Century Gothic"/>
              </a:rPr>
              <a:t>Level 2 Diploma in Business Skills </a:t>
            </a:r>
          </a:p>
          <a:p>
            <a:pPr>
              <a:buClr>
                <a:srgbClr val="0077C7"/>
              </a:buClr>
              <a:buFont typeface="Wingdings" charset="2"/>
              <a:buChar char="§"/>
            </a:pPr>
            <a:r>
              <a:rPr lang="en-GB" sz="2000">
                <a:solidFill>
                  <a:schemeClr val="bg1">
                    <a:lumMod val="95000"/>
                  </a:schemeClr>
                </a:solidFill>
                <a:latin typeface="Century Gothic"/>
              </a:rPr>
              <a:t> Level 3 National Diploma (8 Units over 2 years)</a:t>
            </a:r>
          </a:p>
          <a:p>
            <a:pPr>
              <a:buClr>
                <a:srgbClr val="0077C7"/>
              </a:buClr>
              <a:buFont typeface="Wingdings" charset="2"/>
              <a:buChar char="§"/>
            </a:pPr>
            <a:r>
              <a:rPr lang="en-GB" sz="2000">
                <a:solidFill>
                  <a:schemeClr val="bg1">
                    <a:lumMod val="95000"/>
                  </a:schemeClr>
                </a:solidFill>
                <a:latin typeface="Century Gothic"/>
              </a:rPr>
              <a:t> Level 3 National Extended Diploma in Business (13 Units over 2 years)</a:t>
            </a:r>
          </a:p>
          <a:p>
            <a:pPr>
              <a:buClr>
                <a:srgbClr val="0077C7"/>
              </a:buClr>
              <a:buFont typeface="Wingdings" charset="2"/>
              <a:buChar char="§"/>
            </a:pPr>
            <a:r>
              <a:rPr lang="en-GB" sz="2000">
                <a:solidFill>
                  <a:schemeClr val="bg1">
                    <a:lumMod val="95000"/>
                  </a:schemeClr>
                </a:solidFill>
                <a:latin typeface="Century Gothic"/>
              </a:rPr>
              <a:t> Level 3 T-Level in Business Support</a:t>
            </a:r>
          </a:p>
          <a:p>
            <a:pPr>
              <a:buClr>
                <a:srgbClr val="0077C7"/>
              </a:buClr>
              <a:buFont typeface="Wingdings" charset="2"/>
              <a:buChar char="§"/>
            </a:pPr>
            <a:r>
              <a:rPr lang="en-GB" sz="2000">
                <a:solidFill>
                  <a:schemeClr val="bg1">
                    <a:lumMod val="95000"/>
                  </a:schemeClr>
                </a:solidFill>
                <a:latin typeface="Century Gothic"/>
              </a:rPr>
              <a:t> Level 3 T-Level in Team Leadership and Management</a:t>
            </a:r>
          </a:p>
        </p:txBody>
      </p:sp>
      <p:sp>
        <p:nvSpPr>
          <p:cNvPr id="2" name="TextBox 1">
            <a:extLst>
              <a:ext uri="{FF2B5EF4-FFF2-40B4-BE49-F238E27FC236}">
                <a16:creationId xmlns:a16="http://schemas.microsoft.com/office/drawing/2014/main" id="{9DCB4209-1315-4474-AA4A-A10F03326F4C}"/>
              </a:ext>
            </a:extLst>
          </p:cNvPr>
          <p:cNvSpPr txBox="1"/>
          <p:nvPr/>
        </p:nvSpPr>
        <p:spPr>
          <a:xfrm>
            <a:off x="5683834" y="4765722"/>
            <a:ext cx="6110770" cy="1754326"/>
          </a:xfrm>
          <a:prstGeom prst="rect">
            <a:avLst/>
          </a:prstGeom>
          <a:noFill/>
        </p:spPr>
        <p:txBody>
          <a:bodyPr wrap="square" lIns="91440" tIns="45720" rIns="91440" bIns="45720" rtlCol="0" anchor="t">
            <a:spAutoFit/>
          </a:bodyPr>
          <a:lstStyle/>
          <a:p>
            <a:pPr lvl="1">
              <a:buClr>
                <a:srgbClr val="0077C7"/>
              </a:buClr>
              <a:buFont typeface="Wingdings" charset="2"/>
              <a:buChar char="§"/>
            </a:pPr>
            <a:r>
              <a:rPr lang="en-GB">
                <a:solidFill>
                  <a:schemeClr val="bg1">
                    <a:lumMod val="95000"/>
                  </a:schemeClr>
                </a:solidFill>
                <a:latin typeface="Century Gothic"/>
              </a:rPr>
              <a:t> </a:t>
            </a:r>
            <a:r>
              <a:rPr lang="en-GB" sz="1800">
                <a:solidFill>
                  <a:schemeClr val="bg1">
                    <a:lumMod val="95000"/>
                  </a:schemeClr>
                </a:solidFill>
                <a:latin typeface="Century Gothic"/>
              </a:rPr>
              <a:t>All these programmes have progression opportunities</a:t>
            </a:r>
          </a:p>
          <a:p>
            <a:pPr lvl="1">
              <a:buClr>
                <a:srgbClr val="0077C7"/>
              </a:buClr>
              <a:buFont typeface="Wingdings" charset="2"/>
              <a:buChar char="§"/>
            </a:pPr>
            <a:r>
              <a:rPr lang="en-US" sz="1800">
                <a:solidFill>
                  <a:schemeClr val="bg1">
                    <a:lumMod val="95000"/>
                  </a:schemeClr>
                </a:solidFill>
                <a:latin typeface="Century Gothic"/>
              </a:rPr>
              <a:t>Level 3 </a:t>
            </a:r>
            <a:r>
              <a:rPr lang="en-US">
                <a:solidFill>
                  <a:schemeClr val="bg1">
                    <a:lumMod val="95000"/>
                  </a:schemeClr>
                </a:solidFill>
                <a:latin typeface="Century Gothic"/>
              </a:rPr>
              <a:t>will be</a:t>
            </a:r>
            <a:r>
              <a:rPr lang="en-US" sz="1800">
                <a:solidFill>
                  <a:schemeClr val="bg1">
                    <a:lumMod val="95000"/>
                  </a:schemeClr>
                </a:solidFill>
                <a:latin typeface="Century Gothic"/>
              </a:rPr>
              <a:t> 2 years to achieve the full qualification</a:t>
            </a:r>
          </a:p>
          <a:p>
            <a:pPr lvl="1">
              <a:buClr>
                <a:srgbClr val="0077C7"/>
              </a:buClr>
              <a:buFont typeface="Wingdings" charset="2"/>
              <a:buChar char="§"/>
            </a:pPr>
            <a:r>
              <a:rPr lang="en-US" sz="1800">
                <a:solidFill>
                  <a:schemeClr val="bg1">
                    <a:lumMod val="95000"/>
                  </a:schemeClr>
                </a:solidFill>
                <a:latin typeface="Century Gothic"/>
              </a:rPr>
              <a:t>Study </a:t>
            </a:r>
            <a:r>
              <a:rPr lang="en-US" sz="1800" err="1">
                <a:solidFill>
                  <a:schemeClr val="bg1">
                    <a:lumMod val="95000"/>
                  </a:schemeClr>
                </a:solidFill>
                <a:latin typeface="Century Gothic"/>
              </a:rPr>
              <a:t>programmes</a:t>
            </a:r>
            <a:r>
              <a:rPr lang="en-US" sz="1800">
                <a:solidFill>
                  <a:schemeClr val="bg1">
                    <a:lumMod val="95000"/>
                  </a:schemeClr>
                </a:solidFill>
                <a:latin typeface="Century Gothic"/>
              </a:rPr>
              <a:t> will be determined based on GCSE, destination and initial assessment.</a:t>
            </a:r>
            <a:r>
              <a:rPr lang="en-US">
                <a:solidFill>
                  <a:schemeClr val="bg1">
                    <a:lumMod val="95000"/>
                  </a:schemeClr>
                </a:solidFill>
                <a:latin typeface="Century Gothic"/>
              </a:rPr>
              <a:t> </a:t>
            </a:r>
            <a:endParaRPr lang="en-US" sz="1800">
              <a:solidFill>
                <a:schemeClr val="bg1">
                  <a:lumMod val="95000"/>
                </a:schemeClr>
              </a:solidFill>
              <a:latin typeface="Century Gothic"/>
            </a:endParaRPr>
          </a:p>
        </p:txBody>
      </p:sp>
    </p:spTree>
    <p:extLst>
      <p:ext uri="{BB962C8B-B14F-4D97-AF65-F5344CB8AC3E}">
        <p14:creationId xmlns:p14="http://schemas.microsoft.com/office/powerpoint/2010/main" val="2183444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background pattern&#10;&#10;Description automatically generated">
            <a:extLst>
              <a:ext uri="{FF2B5EF4-FFF2-40B4-BE49-F238E27FC236}">
                <a16:creationId xmlns:a16="http://schemas.microsoft.com/office/drawing/2014/main" id="{3B07EF89-4139-8745-B992-D945B1078F57}"/>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1" y="427691"/>
            <a:ext cx="7071469" cy="923330"/>
          </a:xfrm>
          <a:prstGeom prst="rect">
            <a:avLst/>
          </a:prstGeom>
          <a:noFill/>
        </p:spPr>
        <p:txBody>
          <a:bodyPr wrap="square" rtlCol="0">
            <a:spAutoFit/>
          </a:bodyPr>
          <a:lstStyle/>
          <a:p>
            <a:r>
              <a:rPr lang="en-US" sz="5400" b="1" i="1">
                <a:latin typeface="Poppins" pitchFamily="2" charset="77"/>
                <a:cs typeface="Poppins" pitchFamily="2" charset="77"/>
              </a:rPr>
              <a:t>Study </a:t>
            </a:r>
            <a:r>
              <a:rPr lang="en-US" sz="5400" b="1" i="1" err="1">
                <a:latin typeface="Poppins" pitchFamily="2" charset="77"/>
                <a:cs typeface="Poppins" pitchFamily="2" charset="77"/>
              </a:rPr>
              <a:t>Programmes</a:t>
            </a:r>
            <a:r>
              <a:rPr lang="en-US" sz="5400" b="1" i="1">
                <a:latin typeface="Poppins" pitchFamily="2" charset="77"/>
                <a:cs typeface="Poppins" pitchFamily="2" charset="77"/>
              </a:rPr>
              <a:t> </a:t>
            </a:r>
          </a:p>
        </p:txBody>
      </p:sp>
      <p:sp>
        <p:nvSpPr>
          <p:cNvPr id="9" name="TextBox 8">
            <a:extLst>
              <a:ext uri="{FF2B5EF4-FFF2-40B4-BE49-F238E27FC236}">
                <a16:creationId xmlns:a16="http://schemas.microsoft.com/office/drawing/2014/main" id="{0F962EE0-F775-A049-B115-103909D4783F}"/>
              </a:ext>
            </a:extLst>
          </p:cNvPr>
          <p:cNvSpPr txBox="1"/>
          <p:nvPr/>
        </p:nvSpPr>
        <p:spPr>
          <a:xfrm>
            <a:off x="567822" y="2371613"/>
            <a:ext cx="4963427" cy="4462760"/>
          </a:xfrm>
          <a:prstGeom prst="rect">
            <a:avLst/>
          </a:prstGeom>
          <a:noFill/>
        </p:spPr>
        <p:txBody>
          <a:bodyPr wrap="square" lIns="91440" tIns="45720" rIns="91440" bIns="45720" rtlCol="0" anchor="t">
            <a:spAutoFit/>
          </a:bodyPr>
          <a:lstStyle/>
          <a:p>
            <a:r>
              <a:rPr lang="en-US" sz="2000">
                <a:latin typeface="Century Gothic"/>
                <a:ea typeface="Source Sans Pro"/>
                <a:cs typeface="Poppins SemiBold"/>
              </a:rPr>
              <a:t>Study </a:t>
            </a:r>
            <a:r>
              <a:rPr lang="en-US" sz="2000" err="1">
                <a:latin typeface="Century Gothic"/>
                <a:ea typeface="Source Sans Pro"/>
                <a:cs typeface="Poppins SemiBold"/>
              </a:rPr>
              <a:t>Programmes</a:t>
            </a:r>
            <a:r>
              <a:rPr lang="en-US" sz="2000">
                <a:latin typeface="Century Gothic"/>
                <a:ea typeface="Source Sans Pro"/>
                <a:cs typeface="Poppins SemiBold"/>
              </a:rPr>
              <a:t> consist of;</a:t>
            </a:r>
          </a:p>
          <a:p>
            <a:endParaRPr lang="en-US" sz="2000">
              <a:latin typeface="Century Gothic"/>
              <a:ea typeface="Source Sans Pro" panose="020B0503030403020204" pitchFamily="34" charset="0"/>
              <a:cs typeface="Poppins SemiBold" pitchFamily="2" charset="77"/>
            </a:endParaRPr>
          </a:p>
          <a:p>
            <a:pPr marL="285750" indent="-285750">
              <a:buFont typeface="Arial"/>
              <a:buChar char="•"/>
            </a:pPr>
            <a:r>
              <a:rPr lang="en-US" sz="2000">
                <a:latin typeface="Century Gothic"/>
                <a:ea typeface="Source Sans Pro"/>
                <a:cs typeface="Poppins SemiBold"/>
              </a:rPr>
              <a:t>Main </a:t>
            </a:r>
            <a:r>
              <a:rPr lang="en-US" sz="2000" err="1">
                <a:latin typeface="Century Gothic"/>
                <a:ea typeface="Source Sans Pro"/>
                <a:cs typeface="Poppins SemiBold"/>
              </a:rPr>
              <a:t>Programme</a:t>
            </a:r>
            <a:endParaRPr lang="en-US" sz="2000">
              <a:latin typeface="Century Gothic"/>
              <a:ea typeface="Source Sans Pro"/>
              <a:cs typeface="Poppins SemiBold"/>
            </a:endParaRPr>
          </a:p>
          <a:p>
            <a:pPr marL="285750" indent="-285750">
              <a:buFont typeface="Arial"/>
              <a:buChar char="•"/>
            </a:pPr>
            <a:r>
              <a:rPr lang="en-US" sz="2000">
                <a:latin typeface="Century Gothic"/>
                <a:ea typeface="Source Sans Pro"/>
                <a:cs typeface="Poppins SemiBold"/>
              </a:rPr>
              <a:t>Personal Development </a:t>
            </a:r>
            <a:endParaRPr lang="en-US" sz="2000">
              <a:latin typeface="Century Gothic"/>
              <a:ea typeface="Source Sans Pro" panose="020B0503030403020204" pitchFamily="34" charset="0"/>
              <a:cs typeface="Poppins SemiBold" pitchFamily="2" charset="77"/>
            </a:endParaRPr>
          </a:p>
          <a:p>
            <a:pPr marL="285750" indent="-285750">
              <a:buFont typeface="Arial"/>
              <a:buChar char="•"/>
            </a:pPr>
            <a:r>
              <a:rPr lang="en-US" sz="2000">
                <a:latin typeface="Century Gothic"/>
                <a:ea typeface="Source Sans Pro"/>
                <a:cs typeface="Poppins SemiBold"/>
              </a:rPr>
              <a:t>Enrichment </a:t>
            </a:r>
            <a:endParaRPr lang="en-US" sz="2000">
              <a:latin typeface="Century Gothic"/>
              <a:ea typeface="Source Sans Pro" panose="020B0503030403020204" pitchFamily="34" charset="0"/>
              <a:cs typeface="Poppins SemiBold" pitchFamily="2" charset="77"/>
            </a:endParaRPr>
          </a:p>
          <a:p>
            <a:pPr marL="285750" indent="-285750">
              <a:buFont typeface="Arial"/>
              <a:buChar char="•"/>
            </a:pPr>
            <a:r>
              <a:rPr lang="en-US" sz="2000">
                <a:latin typeface="Century Gothic"/>
                <a:ea typeface="Source Sans Pro"/>
                <a:cs typeface="Poppins SemiBold"/>
              </a:rPr>
              <a:t>Independent study </a:t>
            </a:r>
            <a:endParaRPr lang="en-US" sz="2000">
              <a:latin typeface="Century Gothic"/>
              <a:ea typeface="Source Sans Pro" panose="020B0503030403020204" pitchFamily="34" charset="0"/>
              <a:cs typeface="Poppins SemiBold" pitchFamily="2" charset="77"/>
            </a:endParaRPr>
          </a:p>
          <a:p>
            <a:pPr marL="285750" indent="-285750">
              <a:buFont typeface="Arial"/>
              <a:buChar char="•"/>
            </a:pPr>
            <a:r>
              <a:rPr lang="en-US" sz="2000">
                <a:latin typeface="Century Gothic"/>
                <a:ea typeface="Source Sans Pro"/>
                <a:cs typeface="Poppins SemiBold"/>
              </a:rPr>
              <a:t>Work Placement </a:t>
            </a:r>
            <a:endParaRPr lang="en-US" sz="2000">
              <a:latin typeface="Century Gothic"/>
              <a:ea typeface="Source Sans Pro" panose="020B0503030403020204" pitchFamily="34" charset="0"/>
              <a:cs typeface="Poppins SemiBold" pitchFamily="2" charset="77"/>
            </a:endParaRPr>
          </a:p>
          <a:p>
            <a:endParaRPr lang="en-US" sz="2000">
              <a:latin typeface="Century Gothic"/>
              <a:ea typeface="Source Sans Pro" panose="020B0503030403020204" pitchFamily="34" charset="0"/>
              <a:cs typeface="Poppins SemiBold" pitchFamily="2" charset="77"/>
            </a:endParaRPr>
          </a:p>
          <a:p>
            <a:r>
              <a:rPr lang="en-US" sz="2000">
                <a:latin typeface="Century Gothic"/>
                <a:ea typeface="Source Sans Pro"/>
                <a:cs typeface="Poppins SemiBold"/>
              </a:rPr>
              <a:t>Digital Skills*</a:t>
            </a:r>
          </a:p>
          <a:p>
            <a:r>
              <a:rPr lang="en-US" sz="2000" err="1">
                <a:latin typeface="Century Gothic"/>
                <a:ea typeface="Source Sans Pro"/>
                <a:cs typeface="Poppins SemiBold"/>
              </a:rPr>
              <a:t>Maths</a:t>
            </a:r>
            <a:r>
              <a:rPr lang="en-US" sz="2000">
                <a:latin typeface="Century Gothic"/>
                <a:ea typeface="Source Sans Pro"/>
                <a:cs typeface="Poppins SemiBold"/>
              </a:rPr>
              <a:t> and English*</a:t>
            </a:r>
          </a:p>
          <a:p>
            <a:r>
              <a:rPr lang="en-US" sz="2000">
                <a:latin typeface="Century Gothic"/>
                <a:ea typeface="Source Sans Pro"/>
                <a:cs typeface="Poppins SemiBold"/>
              </a:rPr>
              <a:t>Work Ready Skills*</a:t>
            </a:r>
          </a:p>
          <a:p>
            <a:endParaRPr lang="en-US" sz="1600">
              <a:latin typeface="Source Sans Pro" panose="020B0503030403020204" pitchFamily="34" charset="0"/>
              <a:ea typeface="Source Sans Pro" panose="020B0503030403020204" pitchFamily="34" charset="0"/>
              <a:cs typeface="Poppins SemiBold" pitchFamily="2" charset="77"/>
            </a:endParaRPr>
          </a:p>
          <a:p>
            <a:r>
              <a:rPr lang="en-US" sz="1600">
                <a:latin typeface="Source Sans Pro" panose="020B0503030403020204" pitchFamily="34" charset="0"/>
                <a:ea typeface="Source Sans Pro" panose="020B0503030403020204" pitchFamily="34" charset="0"/>
                <a:cs typeface="Poppins SemiBold" pitchFamily="2" charset="77"/>
              </a:rPr>
              <a:t>							</a:t>
            </a:r>
          </a:p>
          <a:p>
            <a:r>
              <a:rPr lang="en-US" sz="1600">
                <a:latin typeface="Source Sans Pro" panose="020B0503030403020204" pitchFamily="34" charset="0"/>
                <a:ea typeface="Source Sans Pro" panose="020B0503030403020204" pitchFamily="34" charset="0"/>
                <a:cs typeface="Poppins SemiBold" pitchFamily="2" charset="77"/>
              </a:rPr>
              <a:t>								</a:t>
            </a:r>
            <a:r>
              <a:rPr lang="en-US" sz="1000">
                <a:latin typeface="Source Sans Pro" panose="020B0503030403020204" pitchFamily="34" charset="0"/>
                <a:ea typeface="Source Sans Pro" panose="020B0503030403020204" pitchFamily="34" charset="0"/>
                <a:cs typeface="Poppins SemiBold" pitchFamily="2" charset="77"/>
              </a:rPr>
              <a:t>*where applicable </a:t>
            </a:r>
          </a:p>
          <a:p>
            <a:endParaRPr lang="en-US" sz="1600">
              <a:latin typeface="Source Sans Pro" panose="020B0503030403020204" pitchFamily="34" charset="0"/>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3079383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8BDD60-79A1-E144-9A45-F310AA454576}"/>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10;&#10;Description automatically generated">
            <a:extLst>
              <a:ext uri="{FF2B5EF4-FFF2-40B4-BE49-F238E27FC236}">
                <a16:creationId xmlns:a16="http://schemas.microsoft.com/office/drawing/2014/main" id="{DC8ECB39-64C7-B945-82EF-75C5AE936785}"/>
              </a:ext>
            </a:extLst>
          </p:cNvPr>
          <p:cNvPicPr>
            <a:picLocks noChangeAspect="1"/>
          </p:cNvPicPr>
          <p:nvPr/>
        </p:nvPicPr>
        <p:blipFill>
          <a:blip r:embed="rId2"/>
          <a:stretch>
            <a:fillRect/>
          </a:stretch>
        </p:blipFill>
        <p:spPr>
          <a:xfrm>
            <a:off x="5639" y="0"/>
            <a:ext cx="12180722"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279931" y="365204"/>
            <a:ext cx="6590097" cy="1938992"/>
          </a:xfrm>
          <a:prstGeom prst="rect">
            <a:avLst/>
          </a:prstGeom>
          <a:noFill/>
        </p:spPr>
        <p:txBody>
          <a:bodyPr wrap="square" rtlCol="0">
            <a:spAutoFit/>
          </a:bodyPr>
          <a:lstStyle/>
          <a:p>
            <a:r>
              <a:rPr lang="en-US" sz="6000" b="1">
                <a:solidFill>
                  <a:schemeClr val="bg1"/>
                </a:solidFill>
                <a:latin typeface="Poppins SemiBold" pitchFamily="2" charset="77"/>
                <a:cs typeface="Poppins SemiBold" pitchFamily="2" charset="77"/>
              </a:rPr>
              <a:t>Personal Development </a:t>
            </a:r>
          </a:p>
        </p:txBody>
      </p:sp>
      <p:sp>
        <p:nvSpPr>
          <p:cNvPr id="2" name="TextBox 1">
            <a:extLst>
              <a:ext uri="{FF2B5EF4-FFF2-40B4-BE49-F238E27FC236}">
                <a16:creationId xmlns:a16="http://schemas.microsoft.com/office/drawing/2014/main" id="{C1629888-31CC-4333-8255-1C5194916E59}"/>
              </a:ext>
            </a:extLst>
          </p:cNvPr>
          <p:cNvSpPr txBox="1"/>
          <p:nvPr/>
        </p:nvSpPr>
        <p:spPr>
          <a:xfrm>
            <a:off x="282794" y="2416997"/>
            <a:ext cx="11152895" cy="3785652"/>
          </a:xfrm>
          <a:prstGeom prst="rect">
            <a:avLst/>
          </a:prstGeom>
          <a:noFill/>
        </p:spPr>
        <p:txBody>
          <a:bodyPr wrap="square" lIns="91440" tIns="45720" rIns="91440" bIns="45720" rtlCol="0" anchor="t">
            <a:spAutoFit/>
          </a:bodyPr>
          <a:lstStyle/>
          <a:p>
            <a:r>
              <a:rPr lang="en-US" sz="2000" dirty="0">
                <a:solidFill>
                  <a:schemeClr val="bg1"/>
                </a:solidFill>
                <a:latin typeface="Century Gothic"/>
              </a:rPr>
              <a:t>Your Study </a:t>
            </a:r>
            <a:r>
              <a:rPr lang="en-US" sz="2000" dirty="0" err="1">
                <a:solidFill>
                  <a:schemeClr val="bg1"/>
                </a:solidFill>
                <a:latin typeface="Century Gothic"/>
              </a:rPr>
              <a:t>Programme</a:t>
            </a:r>
            <a:r>
              <a:rPr lang="en-US" sz="2000" dirty="0">
                <a:solidFill>
                  <a:schemeClr val="bg1"/>
                </a:solidFill>
                <a:latin typeface="Century Gothic"/>
              </a:rPr>
              <a:t> consists of at least 1.5hrs (2 hours for level 2) of Personal Development per week. This is an essential part of your Study </a:t>
            </a:r>
            <a:r>
              <a:rPr lang="en-US" sz="2000" dirty="0" err="1">
                <a:solidFill>
                  <a:schemeClr val="bg1"/>
                </a:solidFill>
                <a:latin typeface="Century Gothic"/>
              </a:rPr>
              <a:t>Programme</a:t>
            </a:r>
            <a:r>
              <a:rPr lang="en-US" sz="2000" dirty="0">
                <a:solidFill>
                  <a:schemeClr val="bg1"/>
                </a:solidFill>
                <a:latin typeface="Century Gothic"/>
              </a:rPr>
              <a:t> which will help you develop essential life skills. These include:</a:t>
            </a:r>
            <a:endParaRPr lang="en-GB" sz="2000" dirty="0">
              <a:solidFill>
                <a:schemeClr val="bg1"/>
              </a:solidFill>
              <a:latin typeface="Century Gothic"/>
            </a:endParaRPr>
          </a:p>
          <a:p>
            <a:endParaRPr lang="en-US" sz="2000">
              <a:solidFill>
                <a:schemeClr val="bg1"/>
              </a:solidFill>
              <a:latin typeface="Century Gothic"/>
              <a:ea typeface="Calibri"/>
              <a:cs typeface="Calibri"/>
            </a:endParaRPr>
          </a:p>
          <a:p>
            <a:r>
              <a:rPr lang="en-US" sz="2000">
                <a:solidFill>
                  <a:schemeClr val="bg1"/>
                </a:solidFill>
                <a:latin typeface="Century Gothic"/>
                <a:ea typeface="Calibri"/>
                <a:cs typeface="Calibri"/>
              </a:rPr>
              <a:t>- Confidence and Resilience</a:t>
            </a:r>
          </a:p>
          <a:p>
            <a:r>
              <a:rPr lang="en-US" sz="2000">
                <a:solidFill>
                  <a:schemeClr val="bg1"/>
                </a:solidFill>
                <a:latin typeface="Century Gothic"/>
                <a:ea typeface="Calibri"/>
                <a:cs typeface="Calibri"/>
              </a:rPr>
              <a:t>- Mental wellbeing</a:t>
            </a:r>
          </a:p>
          <a:p>
            <a:r>
              <a:rPr lang="en-US" sz="2000">
                <a:solidFill>
                  <a:schemeClr val="bg1"/>
                </a:solidFill>
                <a:latin typeface="Century Gothic"/>
                <a:ea typeface="Calibri"/>
                <a:cs typeface="Calibri"/>
              </a:rPr>
              <a:t>- Relationships and consent</a:t>
            </a:r>
          </a:p>
          <a:p>
            <a:r>
              <a:rPr lang="en-US" sz="2000">
                <a:solidFill>
                  <a:schemeClr val="bg1"/>
                </a:solidFill>
                <a:latin typeface="Century Gothic"/>
                <a:ea typeface="Calibri"/>
                <a:cs typeface="Calibri"/>
              </a:rPr>
              <a:t>- Employability</a:t>
            </a:r>
          </a:p>
          <a:p>
            <a:r>
              <a:rPr lang="en-US" sz="2000">
                <a:solidFill>
                  <a:schemeClr val="bg1"/>
                </a:solidFill>
                <a:latin typeface="Century Gothic"/>
                <a:ea typeface="Calibri"/>
                <a:cs typeface="Calibri"/>
              </a:rPr>
              <a:t>- Healthy Lifestyles</a:t>
            </a:r>
          </a:p>
          <a:p>
            <a:r>
              <a:rPr lang="en-US" sz="2000">
                <a:solidFill>
                  <a:schemeClr val="bg1"/>
                </a:solidFill>
                <a:latin typeface="Century Gothic"/>
                <a:ea typeface="Calibri"/>
                <a:cs typeface="Calibri"/>
              </a:rPr>
              <a:t>- Equality and Diversity/ Fundamental British Values</a:t>
            </a:r>
          </a:p>
          <a:p>
            <a:r>
              <a:rPr lang="en-US" sz="2000">
                <a:solidFill>
                  <a:schemeClr val="bg1"/>
                </a:solidFill>
                <a:latin typeface="Century Gothic"/>
                <a:ea typeface="Calibri"/>
                <a:cs typeface="Calibri"/>
              </a:rPr>
              <a:t>- PREVENT</a:t>
            </a:r>
          </a:p>
          <a:p>
            <a:r>
              <a:rPr lang="en-US" sz="2000">
                <a:solidFill>
                  <a:schemeClr val="bg1"/>
                </a:solidFill>
                <a:latin typeface="Century Gothic"/>
                <a:ea typeface="Calibri"/>
                <a:cs typeface="Calibri"/>
              </a:rPr>
              <a:t>- Online Safety</a:t>
            </a:r>
          </a:p>
        </p:txBody>
      </p:sp>
    </p:spTree>
    <p:extLst>
      <p:ext uri="{BB962C8B-B14F-4D97-AF65-F5344CB8AC3E}">
        <p14:creationId xmlns:p14="http://schemas.microsoft.com/office/powerpoint/2010/main" val="3159913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text&#10;&#10;Description automatically generated">
            <a:extLst>
              <a:ext uri="{FF2B5EF4-FFF2-40B4-BE49-F238E27FC236}">
                <a16:creationId xmlns:a16="http://schemas.microsoft.com/office/drawing/2014/main" id="{BD91A4B5-68E7-2743-915D-12589854CCD8}"/>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8A6A6E4D-2D7A-405E-A71F-135C65572FB3}"/>
              </a:ext>
            </a:extLst>
          </p:cNvPr>
          <p:cNvSpPr txBox="1"/>
          <p:nvPr/>
        </p:nvSpPr>
        <p:spPr>
          <a:xfrm>
            <a:off x="1065013" y="1298072"/>
            <a:ext cx="6331116" cy="923330"/>
          </a:xfrm>
          <a:prstGeom prst="rect">
            <a:avLst/>
          </a:prstGeom>
          <a:noFill/>
        </p:spPr>
        <p:txBody>
          <a:bodyPr wrap="square" lIns="91440" tIns="45720" rIns="91440" bIns="45720" rtlCol="0" anchor="t">
            <a:spAutoFit/>
          </a:bodyPr>
          <a:lstStyle/>
          <a:p>
            <a:r>
              <a:rPr lang="en-US" sz="5400" b="1" i="1">
                <a:solidFill>
                  <a:srgbClr val="4D4084"/>
                </a:solidFill>
                <a:latin typeface="Poppins"/>
                <a:cs typeface="Poppins" pitchFamily="2" charset="77"/>
              </a:rPr>
              <a:t>Welcome Day </a:t>
            </a:r>
          </a:p>
        </p:txBody>
      </p:sp>
      <p:sp>
        <p:nvSpPr>
          <p:cNvPr id="4" name="TextBox 3">
            <a:extLst>
              <a:ext uri="{FF2B5EF4-FFF2-40B4-BE49-F238E27FC236}">
                <a16:creationId xmlns:a16="http://schemas.microsoft.com/office/drawing/2014/main" id="{9E64DDE8-9188-4DCF-986A-EF5899872FE2}"/>
              </a:ext>
            </a:extLst>
          </p:cNvPr>
          <p:cNvSpPr txBox="1"/>
          <p:nvPr/>
        </p:nvSpPr>
        <p:spPr>
          <a:xfrm>
            <a:off x="546023" y="2350821"/>
            <a:ext cx="6526171" cy="4370427"/>
          </a:xfrm>
          <a:prstGeom prst="rect">
            <a:avLst/>
          </a:prstGeom>
          <a:noFill/>
        </p:spPr>
        <p:txBody>
          <a:bodyPr wrap="square" lIns="91440" tIns="45720" rIns="91440" bIns="45720" rtlCol="0" anchor="t">
            <a:spAutoFit/>
          </a:bodyPr>
          <a:lstStyle/>
          <a:p>
            <a:r>
              <a:rPr lang="en-US" sz="2000" b="1">
                <a:latin typeface="Century Gothic"/>
                <a:ea typeface="Source Sans Pro"/>
              </a:rPr>
              <a:t>End of August 2025</a:t>
            </a:r>
            <a:endParaRPr lang="en-US"/>
          </a:p>
          <a:p>
            <a:endParaRPr lang="en-US"/>
          </a:p>
          <a:p>
            <a:r>
              <a:rPr lang="en-US" sz="2000">
                <a:latin typeface="Century Gothic"/>
                <a:ea typeface="+mn-lt"/>
                <a:cs typeface="+mn-lt"/>
              </a:rPr>
              <a:t>Student will be given the opportunity to come and meet other students prior to starting the course!</a:t>
            </a:r>
          </a:p>
          <a:p>
            <a:endParaRPr lang="en-US" sz="2000">
              <a:latin typeface="Century Gothic"/>
              <a:ea typeface="+mn-lt"/>
              <a:cs typeface="+mn-lt"/>
            </a:endParaRPr>
          </a:p>
          <a:p>
            <a:r>
              <a:rPr lang="en-US" sz="2000">
                <a:latin typeface="Century Gothic"/>
                <a:ea typeface="+mn-lt"/>
                <a:cs typeface="+mn-lt"/>
              </a:rPr>
              <a:t>Keep an eye on our social media and web page. </a:t>
            </a:r>
            <a:endParaRPr lang="en-US" sz="2000">
              <a:latin typeface="Century Gothic"/>
            </a:endParaRPr>
          </a:p>
          <a:p>
            <a:endParaRPr lang="en-US" sz="2000">
              <a:latin typeface="Century Gothic"/>
              <a:ea typeface="+mn-lt"/>
              <a:cs typeface="+mn-lt"/>
            </a:endParaRPr>
          </a:p>
          <a:p>
            <a:pPr marL="342900" indent="-342900">
              <a:buFont typeface="Arial"/>
              <a:buChar char="•"/>
            </a:pPr>
            <a:r>
              <a:rPr lang="en-US" sz="2000">
                <a:latin typeface="Century Gothic"/>
                <a:ea typeface="+mn-lt"/>
                <a:cs typeface="+mn-lt"/>
              </a:rPr>
              <a:t>Bring your results </a:t>
            </a:r>
          </a:p>
          <a:p>
            <a:pPr marL="342900" indent="-342900">
              <a:buFont typeface="Arial"/>
              <a:buChar char="•"/>
            </a:pPr>
            <a:r>
              <a:rPr lang="en-US" sz="2000">
                <a:latin typeface="Century Gothic"/>
                <a:ea typeface="+mn-lt"/>
                <a:cs typeface="+mn-lt"/>
              </a:rPr>
              <a:t>Enroll onto the course</a:t>
            </a:r>
          </a:p>
          <a:p>
            <a:pPr marL="342900" indent="-342900">
              <a:buFont typeface="Arial"/>
              <a:buChar char="•"/>
            </a:pPr>
            <a:r>
              <a:rPr lang="en-US" sz="2000">
                <a:latin typeface="Century Gothic"/>
                <a:ea typeface="+mn-lt"/>
                <a:cs typeface="+mn-lt"/>
              </a:rPr>
              <a:t>Apply for Bus Pass (if eligible)</a:t>
            </a:r>
          </a:p>
          <a:p>
            <a:pPr marL="342900" indent="-342900">
              <a:buFont typeface="Arial"/>
              <a:buChar char="•"/>
            </a:pPr>
            <a:r>
              <a:rPr lang="en-US" sz="2000">
                <a:latin typeface="Century Gothic"/>
                <a:ea typeface="+mn-lt"/>
                <a:cs typeface="+mn-lt"/>
              </a:rPr>
              <a:t>Receive your timetable </a:t>
            </a:r>
          </a:p>
          <a:p>
            <a:pPr marL="342900" indent="-342900">
              <a:buFont typeface="Arial"/>
              <a:buChar char="•"/>
            </a:pPr>
            <a:r>
              <a:rPr lang="en-US" sz="2000">
                <a:latin typeface="Century Gothic"/>
                <a:ea typeface="+mn-lt"/>
                <a:cs typeface="+mn-lt"/>
              </a:rPr>
              <a:t>Get to know the college </a:t>
            </a:r>
          </a:p>
          <a:p>
            <a:endParaRPr lang="en-US" sz="2000">
              <a:latin typeface="Century Gothic"/>
              <a:ea typeface="+mn-lt"/>
              <a:cs typeface="+mn-lt"/>
            </a:endParaRPr>
          </a:p>
          <a:p>
            <a:r>
              <a:rPr lang="en-US" sz="2000">
                <a:latin typeface="Century Gothic"/>
                <a:ea typeface="+mn-lt"/>
                <a:cs typeface="+mn-lt"/>
              </a:rPr>
              <a:t>PLEASE bring a pen and notebook!</a:t>
            </a:r>
          </a:p>
        </p:txBody>
      </p:sp>
    </p:spTree>
    <p:extLst>
      <p:ext uri="{BB962C8B-B14F-4D97-AF65-F5344CB8AC3E}">
        <p14:creationId xmlns:p14="http://schemas.microsoft.com/office/powerpoint/2010/main" val="882346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picture containing text, computer, screen, dark&#10;&#10;Description automatically generated">
            <a:extLst>
              <a:ext uri="{FF2B5EF4-FFF2-40B4-BE49-F238E27FC236}">
                <a16:creationId xmlns:a16="http://schemas.microsoft.com/office/drawing/2014/main" id="{AA98C00D-0976-E641-9987-A48D60D8C190}"/>
              </a:ext>
            </a:extLst>
          </p:cNvPr>
          <p:cNvPicPr>
            <a:picLocks noChangeAspect="1"/>
          </p:cNvPicPr>
          <p:nvPr/>
        </p:nvPicPr>
        <p:blipFill>
          <a:blip r:embed="rId2"/>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D13D0FC-180F-441E-AC79-DD79DC0D1A91}"/>
              </a:ext>
            </a:extLst>
          </p:cNvPr>
          <p:cNvSpPr txBox="1"/>
          <p:nvPr/>
        </p:nvSpPr>
        <p:spPr>
          <a:xfrm>
            <a:off x="6036928" y="1200795"/>
            <a:ext cx="6331116" cy="923330"/>
          </a:xfrm>
          <a:prstGeom prst="rect">
            <a:avLst/>
          </a:prstGeom>
          <a:noFill/>
        </p:spPr>
        <p:txBody>
          <a:bodyPr wrap="square" lIns="91440" tIns="45720" rIns="91440" bIns="45720" rtlCol="0" anchor="t">
            <a:spAutoFit/>
          </a:bodyPr>
          <a:lstStyle/>
          <a:p>
            <a:r>
              <a:rPr lang="en-US" sz="5400" b="1" i="1">
                <a:solidFill>
                  <a:srgbClr val="4D4084"/>
                </a:solidFill>
                <a:latin typeface="Poppins"/>
                <a:cs typeface="Poppins" pitchFamily="2" charset="77"/>
              </a:rPr>
              <a:t>First Day of Term </a:t>
            </a:r>
          </a:p>
        </p:txBody>
      </p:sp>
      <p:sp>
        <p:nvSpPr>
          <p:cNvPr id="4" name="TextBox 3">
            <a:extLst>
              <a:ext uri="{FF2B5EF4-FFF2-40B4-BE49-F238E27FC236}">
                <a16:creationId xmlns:a16="http://schemas.microsoft.com/office/drawing/2014/main" id="{036C3780-C7CE-4546-A5BF-19BDF1E9AC83}"/>
              </a:ext>
            </a:extLst>
          </p:cNvPr>
          <p:cNvSpPr txBox="1"/>
          <p:nvPr/>
        </p:nvSpPr>
        <p:spPr>
          <a:xfrm>
            <a:off x="5982886" y="2447273"/>
            <a:ext cx="5962187" cy="3170099"/>
          </a:xfrm>
          <a:prstGeom prst="rect">
            <a:avLst/>
          </a:prstGeom>
          <a:noFill/>
        </p:spPr>
        <p:txBody>
          <a:bodyPr wrap="square" lIns="91440" tIns="45720" rIns="91440" bIns="45720" rtlCol="0" anchor="t">
            <a:spAutoFit/>
          </a:bodyPr>
          <a:lstStyle/>
          <a:p>
            <a:r>
              <a:rPr lang="en-US" sz="2000">
                <a:solidFill>
                  <a:schemeClr val="bg1"/>
                </a:solidFill>
                <a:latin typeface="Source Sans Pro"/>
                <a:ea typeface="Source Sans Pro"/>
              </a:rPr>
              <a:t>Following your Welcome Day you will be issued with your 1st day of term information and a timetable.  </a:t>
            </a:r>
          </a:p>
          <a:p>
            <a:endParaRPr lang="en-US" sz="2000">
              <a:solidFill>
                <a:schemeClr val="bg1"/>
              </a:solidFill>
              <a:latin typeface="Source Sans Pro"/>
              <a:ea typeface="Source Sans Pro"/>
              <a:cs typeface="+mn-lt"/>
            </a:endParaRPr>
          </a:p>
          <a:p>
            <a:r>
              <a:rPr lang="en-US" sz="2000">
                <a:solidFill>
                  <a:schemeClr val="bg1"/>
                </a:solidFill>
                <a:latin typeface="Source Sans Pro"/>
                <a:ea typeface="Source Sans Pro"/>
                <a:cs typeface="+mn-lt"/>
              </a:rPr>
              <a:t>On your 1st day please come equipped with;</a:t>
            </a:r>
          </a:p>
          <a:p>
            <a:pPr marL="342900" indent="-342900">
              <a:buFont typeface="Arial"/>
              <a:buChar char="•"/>
            </a:pPr>
            <a:r>
              <a:rPr lang="en-US" sz="2000">
                <a:solidFill>
                  <a:schemeClr val="bg1"/>
                </a:solidFill>
                <a:latin typeface="Source Sans Pro"/>
                <a:ea typeface="Source Sans Pro"/>
                <a:cs typeface="+mn-lt"/>
              </a:rPr>
              <a:t>Pen </a:t>
            </a:r>
            <a:endParaRPr lang="en-US">
              <a:solidFill>
                <a:schemeClr val="bg1"/>
              </a:solidFill>
              <a:latin typeface="Calibri" panose="020F0502020204030204"/>
              <a:ea typeface="Calibri" panose="020F0502020204030204"/>
              <a:cs typeface="+mn-lt"/>
            </a:endParaRPr>
          </a:p>
          <a:p>
            <a:pPr marL="342900" indent="-342900">
              <a:buFont typeface="Arial"/>
              <a:buChar char="•"/>
            </a:pPr>
            <a:r>
              <a:rPr lang="en-US" sz="2000">
                <a:solidFill>
                  <a:schemeClr val="bg1"/>
                </a:solidFill>
                <a:latin typeface="Source Sans Pro"/>
                <a:ea typeface="Source Sans Pro"/>
                <a:cs typeface="+mn-lt"/>
              </a:rPr>
              <a:t>A4 – lined Paper </a:t>
            </a:r>
            <a:endParaRPr lang="en-US">
              <a:solidFill>
                <a:schemeClr val="bg1"/>
              </a:solidFill>
              <a:latin typeface="Calibri" panose="020F0502020204030204"/>
              <a:ea typeface="Calibri" panose="020F0502020204030204"/>
              <a:cs typeface="+mn-lt"/>
            </a:endParaRPr>
          </a:p>
          <a:p>
            <a:pPr marL="342900" indent="-342900">
              <a:buFont typeface="Arial"/>
              <a:buChar char="•"/>
            </a:pPr>
            <a:r>
              <a:rPr lang="en-US" sz="2000">
                <a:solidFill>
                  <a:schemeClr val="bg1"/>
                </a:solidFill>
                <a:latin typeface="Source Sans Pro"/>
                <a:ea typeface="Source Sans Pro"/>
                <a:cs typeface="+mn-lt"/>
              </a:rPr>
              <a:t>A4 Lever Arch Folder</a:t>
            </a:r>
            <a:endParaRPr lang="en-US">
              <a:solidFill>
                <a:schemeClr val="bg1"/>
              </a:solidFill>
              <a:latin typeface="Calibri" panose="020F0502020204030204"/>
              <a:ea typeface="Calibri" panose="020F0502020204030204"/>
              <a:cs typeface="+mn-lt"/>
            </a:endParaRPr>
          </a:p>
          <a:p>
            <a:pPr marL="342900" indent="-342900">
              <a:buFont typeface="Arial"/>
              <a:buChar char="•"/>
            </a:pPr>
            <a:r>
              <a:rPr lang="en-US" sz="2000">
                <a:solidFill>
                  <a:schemeClr val="bg1"/>
                </a:solidFill>
                <a:latin typeface="Source Sans Pro"/>
                <a:ea typeface="Source Sans Pro"/>
                <a:cs typeface="Calibri"/>
              </a:rPr>
              <a:t>Drive </a:t>
            </a:r>
          </a:p>
          <a:p>
            <a:pPr marL="342900" indent="-342900">
              <a:buFont typeface="Arial"/>
              <a:buChar char="•"/>
            </a:pPr>
            <a:r>
              <a:rPr lang="en-US" sz="2000">
                <a:solidFill>
                  <a:schemeClr val="bg1"/>
                </a:solidFill>
                <a:latin typeface="Source Sans Pro"/>
                <a:ea typeface="Source Sans Pro"/>
                <a:cs typeface="Calibri"/>
              </a:rPr>
              <a:t>Ambition</a:t>
            </a:r>
          </a:p>
          <a:p>
            <a:pPr marL="342900" indent="-342900">
              <a:buFont typeface="Arial"/>
              <a:buChar char="•"/>
            </a:pPr>
            <a:r>
              <a:rPr lang="en-US" sz="2000">
                <a:solidFill>
                  <a:schemeClr val="bg1"/>
                </a:solidFill>
                <a:latin typeface="Source Sans Pro"/>
                <a:ea typeface="Source Sans Pro"/>
                <a:cs typeface="Calibri"/>
              </a:rPr>
              <a:t>and an Attitude to Learn </a:t>
            </a:r>
          </a:p>
        </p:txBody>
      </p:sp>
    </p:spTree>
    <p:extLst>
      <p:ext uri="{BB962C8B-B14F-4D97-AF65-F5344CB8AC3E}">
        <p14:creationId xmlns:p14="http://schemas.microsoft.com/office/powerpoint/2010/main" val="301298464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7148cc2-a657-48f2-8ff6-4d0f9dc1c1c3">
      <Terms xmlns="http://schemas.microsoft.com/office/infopath/2007/PartnerControls"/>
    </lcf76f155ced4ddcb4097134ff3c332f>
    <_ip_UnifiedCompliancePolicyUIAction xmlns="http://schemas.microsoft.com/sharepoint/v3" xsi:nil="true"/>
    <TaxCatchAll xmlns="cd7af3ca-b65f-45d6-a60f-8f38b68686af"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A7103C-AAB4-4304-9977-21EBC1F31BA6}">
  <ds:schemaRefs>
    <ds:schemaRef ds:uri="97148cc2-a657-48f2-8ff6-4d0f9dc1c1c3"/>
    <ds:schemaRef ds:uri="b0fa76a7-791b-4a17-b9b0-3b4c58aaf9ad"/>
    <ds:schemaRef ds:uri="cd7af3ca-b65f-45d6-a60f-8f38b68686af"/>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F5E21EE3-96DB-4EC8-9537-A4A37B0B5B5E}">
  <ds:schemaRefs>
    <ds:schemaRef ds:uri="http://schemas.microsoft.com/sharepoint/v3/contenttype/forms"/>
  </ds:schemaRefs>
</ds:datastoreItem>
</file>

<file path=customXml/itemProps3.xml><?xml version="1.0" encoding="utf-8"?>
<ds:datastoreItem xmlns:ds="http://schemas.openxmlformats.org/officeDocument/2006/customXml" ds:itemID="{74EFF085-F741-49F5-8438-CC21EB19A9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7148cc2-a657-48f2-8ff6-4d0f9dc1c1c3"/>
    <ds:schemaRef ds:uri="cd7af3ca-b65f-45d6-a60f-8f38b68686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32</Slides>
  <Notes>17</Notes>
  <HiddenSlides>5</HiddenSlide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revision>62</cp:revision>
  <dcterms:created xsi:type="dcterms:W3CDTF">2020-11-03T12:53:45Z</dcterms:created>
  <dcterms:modified xsi:type="dcterms:W3CDTF">2026-06-23T17:15:38Z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MediaServiceImageTags">
    <vt:lpwstr/>
  </property>
</Properties>
</file>