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50"/>
  </p:notesMasterIdLst>
  <p:sldIdLst>
    <p:sldId id="306" r:id="rId5"/>
    <p:sldId id="307" r:id="rId6"/>
    <p:sldId id="287" r:id="rId7"/>
    <p:sldId id="315" r:id="rId8"/>
    <p:sldId id="1005" r:id="rId9"/>
    <p:sldId id="1006" r:id="rId10"/>
    <p:sldId id="1007" r:id="rId11"/>
    <p:sldId id="457" r:id="rId12"/>
    <p:sldId id="1008" r:id="rId13"/>
    <p:sldId id="996" r:id="rId14"/>
    <p:sldId id="997" r:id="rId15"/>
    <p:sldId id="1009" r:id="rId16"/>
    <p:sldId id="300" r:id="rId17"/>
    <p:sldId id="322" r:id="rId18"/>
    <p:sldId id="320" r:id="rId19"/>
    <p:sldId id="303" r:id="rId20"/>
    <p:sldId id="316" r:id="rId21"/>
    <p:sldId id="293" r:id="rId22"/>
    <p:sldId id="295" r:id="rId23"/>
    <p:sldId id="330" r:id="rId24"/>
    <p:sldId id="994" r:id="rId25"/>
    <p:sldId id="311" r:id="rId26"/>
    <p:sldId id="299" r:id="rId27"/>
    <p:sldId id="312" r:id="rId28"/>
    <p:sldId id="297" r:id="rId29"/>
    <p:sldId id="328" r:id="rId30"/>
    <p:sldId id="461" r:id="rId31"/>
    <p:sldId id="314" r:id="rId32"/>
    <p:sldId id="298" r:id="rId33"/>
    <p:sldId id="331" r:id="rId34"/>
    <p:sldId id="332" r:id="rId35"/>
    <p:sldId id="1004" r:id="rId36"/>
    <p:sldId id="1002" r:id="rId37"/>
    <p:sldId id="304" r:id="rId38"/>
    <p:sldId id="305" r:id="rId39"/>
    <p:sldId id="308" r:id="rId40"/>
    <p:sldId id="325" r:id="rId41"/>
    <p:sldId id="327" r:id="rId42"/>
    <p:sldId id="302" r:id="rId43"/>
    <p:sldId id="329" r:id="rId44"/>
    <p:sldId id="309" r:id="rId45"/>
    <p:sldId id="999" r:id="rId46"/>
    <p:sldId id="1000" r:id="rId47"/>
    <p:sldId id="1001" r:id="rId48"/>
    <p:sldId id="290"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5559"/>
    <a:srgbClr val="F0EC73"/>
    <a:srgbClr val="F5AEBF"/>
    <a:srgbClr val="2A7DE1"/>
    <a:srgbClr val="EA6752"/>
    <a:srgbClr val="96D4E9"/>
    <a:srgbClr val="A2CC84"/>
    <a:srgbClr val="4D408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C73612-1047-9971-82B1-80272C0657DE}" v="70" dt="2026-06-24T14:19:09.121"/>
    <p1510:client id="{785F9689-5FEF-7509-4361-2B7F9577EA32}" v="190" dt="2026-06-24T12:52:37.810"/>
    <p1510:client id="{90B4906B-EDF5-9FD4-0264-41844237DB2C}" v="145" dt="2026-06-24T16:34:53.9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hela Begum" userId="S::112248@newdur.ac.uk::39cd3f91-8369-40d8-ae44-3a833e1ba417" providerId="AD" clId="Web-{A75D8766-5F79-A284-B219-83B9FF87FA46}"/>
    <pc:docChg chg="addSld delSld modSld sldOrd">
      <pc:chgData name="Rahela Begum" userId="S::112248@newdur.ac.uk::39cd3f91-8369-40d8-ae44-3a833e1ba417" providerId="AD" clId="Web-{A75D8766-5F79-A284-B219-83B9FF87FA46}" dt="2026-06-22T07:24:36.615" v="29"/>
      <pc:docMkLst>
        <pc:docMk/>
      </pc:docMkLst>
      <pc:sldChg chg="addSp delSp modSp">
        <pc:chgData name="Rahela Begum" userId="S::112248@newdur.ac.uk::39cd3f91-8369-40d8-ae44-3a833e1ba417" providerId="AD" clId="Web-{A75D8766-5F79-A284-B219-83B9FF87FA46}" dt="2026-06-22T07:22:28.511" v="18"/>
        <pc:sldMkLst>
          <pc:docMk/>
          <pc:sldMk cId="4024647996" sldId="300"/>
        </pc:sldMkLst>
        <pc:picChg chg="add mod">
          <ac:chgData name="Rahela Begum" userId="S::112248@newdur.ac.uk::39cd3f91-8369-40d8-ae44-3a833e1ba417" providerId="AD" clId="Web-{A75D8766-5F79-A284-B219-83B9FF87FA46}" dt="2026-06-22T07:22:28.511" v="18"/>
          <ac:picMkLst>
            <pc:docMk/>
            <pc:sldMk cId="4024647996" sldId="300"/>
            <ac:picMk id="2" creationId="{6334D9FC-6B30-BBFC-0DA1-413D6A5BFE31}"/>
          </ac:picMkLst>
        </pc:picChg>
      </pc:sldChg>
      <pc:sldChg chg="addSp delSp modSp">
        <pc:chgData name="Rahela Begum" userId="S::112248@newdur.ac.uk::39cd3f91-8369-40d8-ae44-3a833e1ba417" providerId="AD" clId="Web-{A75D8766-5F79-A284-B219-83B9FF87FA46}" dt="2026-06-22T07:23:31.641" v="23"/>
        <pc:sldMkLst>
          <pc:docMk/>
          <pc:sldMk cId="373194138" sldId="309"/>
        </pc:sldMkLst>
        <pc:picChg chg="add mod">
          <ac:chgData name="Rahela Begum" userId="S::112248@newdur.ac.uk::39cd3f91-8369-40d8-ae44-3a833e1ba417" providerId="AD" clId="Web-{A75D8766-5F79-A284-B219-83B9FF87FA46}" dt="2026-06-22T07:23:31.641" v="23"/>
          <ac:picMkLst>
            <pc:docMk/>
            <pc:sldMk cId="373194138" sldId="309"/>
            <ac:picMk id="2" creationId="{D6FA70C3-6A58-5ADF-4B19-19EC9E44DFA5}"/>
          </ac:picMkLst>
        </pc:picChg>
      </pc:sldChg>
      <pc:sldChg chg="addSp delSp modSp">
        <pc:chgData name="Rahela Begum" userId="S::112248@newdur.ac.uk::39cd3f91-8369-40d8-ae44-3a833e1ba417" providerId="AD" clId="Web-{A75D8766-5F79-A284-B219-83B9FF87FA46}" dt="2026-06-22T07:21:50.711" v="11"/>
        <pc:sldMkLst>
          <pc:docMk/>
          <pc:sldMk cId="914477667" sldId="457"/>
        </pc:sldMkLst>
        <pc:picChg chg="add mod">
          <ac:chgData name="Rahela Begum" userId="S::112248@newdur.ac.uk::39cd3f91-8369-40d8-ae44-3a833e1ba417" providerId="AD" clId="Web-{A75D8766-5F79-A284-B219-83B9FF87FA46}" dt="2026-06-22T07:21:50.711" v="11"/>
          <ac:picMkLst>
            <pc:docMk/>
            <pc:sldMk cId="914477667" sldId="457"/>
            <ac:picMk id="2" creationId="{9D232C9D-44EE-7A99-FA6E-6A0D1D2947A7}"/>
          </ac:picMkLst>
        </pc:picChg>
      </pc:sldChg>
      <pc:sldChg chg="addSp delSp modSp">
        <pc:chgData name="Rahela Begum" userId="S::112248@newdur.ac.uk::39cd3f91-8369-40d8-ae44-3a833e1ba417" providerId="AD" clId="Web-{A75D8766-5F79-A284-B219-83B9FF87FA46}" dt="2026-06-22T07:22:09.290" v="14"/>
        <pc:sldMkLst>
          <pc:docMk/>
          <pc:sldMk cId="497064211" sldId="996"/>
        </pc:sldMkLst>
        <pc:picChg chg="add mod">
          <ac:chgData name="Rahela Begum" userId="S::112248@newdur.ac.uk::39cd3f91-8369-40d8-ae44-3a833e1ba417" providerId="AD" clId="Web-{A75D8766-5F79-A284-B219-83B9FF87FA46}" dt="2026-06-22T07:22:09.290" v="14"/>
          <ac:picMkLst>
            <pc:docMk/>
            <pc:sldMk cId="497064211" sldId="996"/>
            <ac:picMk id="2" creationId="{1A3905A5-3738-C7D7-3B14-90AC73E78F35}"/>
          </ac:picMkLst>
        </pc:picChg>
      </pc:sldChg>
      <pc:sldChg chg="addSp delSp modSp">
        <pc:chgData name="Rahela Begum" userId="S::112248@newdur.ac.uk::39cd3f91-8369-40d8-ae44-3a833e1ba417" providerId="AD" clId="Web-{A75D8766-5F79-A284-B219-83B9FF87FA46}" dt="2026-06-22T07:22:18.494" v="16"/>
        <pc:sldMkLst>
          <pc:docMk/>
          <pc:sldMk cId="2988147542" sldId="997"/>
        </pc:sldMkLst>
        <pc:picChg chg="add mod">
          <ac:chgData name="Rahela Begum" userId="S::112248@newdur.ac.uk::39cd3f91-8369-40d8-ae44-3a833e1ba417" providerId="AD" clId="Web-{A75D8766-5F79-A284-B219-83B9FF87FA46}" dt="2026-06-22T07:22:18.494" v="16"/>
          <ac:picMkLst>
            <pc:docMk/>
            <pc:sldMk cId="2988147542" sldId="997"/>
            <ac:picMk id="2" creationId="{92DB5BE7-DB25-252B-6127-7456B81A1FB5}"/>
          </ac:picMkLst>
        </pc:picChg>
      </pc:sldChg>
      <pc:sldChg chg="addSp delSp modSp">
        <pc:chgData name="Rahela Begum" userId="S::112248@newdur.ac.uk::39cd3f91-8369-40d8-ae44-3a833e1ba417" providerId="AD" clId="Web-{A75D8766-5F79-A284-B219-83B9FF87FA46}" dt="2026-06-22T07:23:46.704" v="25"/>
        <pc:sldMkLst>
          <pc:docMk/>
          <pc:sldMk cId="1775914536" sldId="999"/>
        </pc:sldMkLst>
        <pc:picChg chg="add mod">
          <ac:chgData name="Rahela Begum" userId="S::112248@newdur.ac.uk::39cd3f91-8369-40d8-ae44-3a833e1ba417" providerId="AD" clId="Web-{A75D8766-5F79-A284-B219-83B9FF87FA46}" dt="2026-06-22T07:23:46.704" v="25"/>
          <ac:picMkLst>
            <pc:docMk/>
            <pc:sldMk cId="1775914536" sldId="999"/>
            <ac:picMk id="2" creationId="{5F1D511D-E95E-DDBB-1FEB-8E2A309BB353}"/>
          </ac:picMkLst>
        </pc:picChg>
      </pc:sldChg>
      <pc:sldChg chg="addSp delSp modSp">
        <pc:chgData name="Rahela Begum" userId="S::112248@newdur.ac.uk::39cd3f91-8369-40d8-ae44-3a833e1ba417" providerId="AD" clId="Web-{A75D8766-5F79-A284-B219-83B9FF87FA46}" dt="2026-06-22T07:24:00.143" v="27"/>
        <pc:sldMkLst>
          <pc:docMk/>
          <pc:sldMk cId="3823759210" sldId="1000"/>
        </pc:sldMkLst>
      </pc:sldChg>
      <pc:sldChg chg="addSp delSp modSp">
        <pc:chgData name="Rahela Begum" userId="S::112248@newdur.ac.uk::39cd3f91-8369-40d8-ae44-3a833e1ba417" providerId="AD" clId="Web-{A75D8766-5F79-A284-B219-83B9FF87FA46}" dt="2026-06-22T07:24:36.615" v="29"/>
        <pc:sldMkLst>
          <pc:docMk/>
          <pc:sldMk cId="1446783845" sldId="1001"/>
        </pc:sldMkLst>
        <pc:picChg chg="add mod">
          <ac:chgData name="Rahela Begum" userId="S::112248@newdur.ac.uk::39cd3f91-8369-40d8-ae44-3a833e1ba417" providerId="AD" clId="Web-{A75D8766-5F79-A284-B219-83B9FF87FA46}" dt="2026-06-22T07:24:36.615" v="29"/>
          <ac:picMkLst>
            <pc:docMk/>
            <pc:sldMk cId="1446783845" sldId="1001"/>
            <ac:picMk id="2" creationId="{B5473EC1-E377-6695-DA67-8A858B7E2BF1}"/>
          </ac:picMkLst>
        </pc:picChg>
      </pc:sldChg>
      <pc:sldChg chg="addSp modSp new">
        <pc:chgData name="Rahela Begum" userId="S::112248@newdur.ac.uk::39cd3f91-8369-40d8-ae44-3a833e1ba417" providerId="AD" clId="Web-{A75D8766-5F79-A284-B219-83B9FF87FA46}" dt="2026-06-22T07:20:44.283" v="2"/>
        <pc:sldMkLst>
          <pc:docMk/>
          <pc:sldMk cId="2519743153" sldId="1005"/>
        </pc:sldMkLst>
        <pc:picChg chg="add mod">
          <ac:chgData name="Rahela Begum" userId="S::112248@newdur.ac.uk::39cd3f91-8369-40d8-ae44-3a833e1ba417" providerId="AD" clId="Web-{A75D8766-5F79-A284-B219-83B9FF87FA46}" dt="2026-06-22T07:20:44.283" v="2"/>
          <ac:picMkLst>
            <pc:docMk/>
            <pc:sldMk cId="2519743153" sldId="1005"/>
            <ac:picMk id="2" creationId="{42D9EA47-2ACB-8E3B-1CEB-2DE3B5FDE477}"/>
          </ac:picMkLst>
        </pc:picChg>
      </pc:sldChg>
      <pc:sldChg chg="addSp modSp new">
        <pc:chgData name="Rahela Begum" userId="S::112248@newdur.ac.uk::39cd3f91-8369-40d8-ae44-3a833e1ba417" providerId="AD" clId="Web-{A75D8766-5F79-A284-B219-83B9FF87FA46}" dt="2026-06-22T07:21:14.130" v="6"/>
        <pc:sldMkLst>
          <pc:docMk/>
          <pc:sldMk cId="3219565839" sldId="1006"/>
        </pc:sldMkLst>
        <pc:picChg chg="add mod">
          <ac:chgData name="Rahela Begum" userId="S::112248@newdur.ac.uk::39cd3f91-8369-40d8-ae44-3a833e1ba417" providerId="AD" clId="Web-{A75D8766-5F79-A284-B219-83B9FF87FA46}" dt="2026-06-22T07:21:14.130" v="6"/>
          <ac:picMkLst>
            <pc:docMk/>
            <pc:sldMk cId="3219565839" sldId="1006"/>
            <ac:picMk id="2" creationId="{7BBF9697-39C0-C70F-8C74-1D2F01CD224F}"/>
          </ac:picMkLst>
        </pc:picChg>
      </pc:sldChg>
      <pc:sldChg chg="addSp modSp new">
        <pc:chgData name="Rahela Begum" userId="S::112248@newdur.ac.uk::39cd3f91-8369-40d8-ae44-3a833e1ba417" providerId="AD" clId="Web-{A75D8766-5F79-A284-B219-83B9FF87FA46}" dt="2026-06-22T07:21:26.896" v="7"/>
        <pc:sldMkLst>
          <pc:docMk/>
          <pc:sldMk cId="1365743365" sldId="1007"/>
        </pc:sldMkLst>
        <pc:picChg chg="add mod">
          <ac:chgData name="Rahela Begum" userId="S::112248@newdur.ac.uk::39cd3f91-8369-40d8-ae44-3a833e1ba417" providerId="AD" clId="Web-{A75D8766-5F79-A284-B219-83B9FF87FA46}" dt="2026-06-22T07:21:26.896" v="7"/>
          <ac:picMkLst>
            <pc:docMk/>
            <pc:sldMk cId="1365743365" sldId="1007"/>
            <ac:picMk id="2" creationId="{7D8F5ACF-E80B-0DA8-BF84-818C7DEBBF4A}"/>
          </ac:picMkLst>
        </pc:picChg>
      </pc:sldChg>
      <pc:sldChg chg="addSp modSp new">
        <pc:chgData name="Rahela Begum" userId="S::112248@newdur.ac.uk::39cd3f91-8369-40d8-ae44-3a833e1ba417" providerId="AD" clId="Web-{A75D8766-5F79-A284-B219-83B9FF87FA46}" dt="2026-06-22T07:21:59.665" v="12"/>
        <pc:sldMkLst>
          <pc:docMk/>
          <pc:sldMk cId="1325065490" sldId="1008"/>
        </pc:sldMkLst>
        <pc:picChg chg="add mod">
          <ac:chgData name="Rahela Begum" userId="S::112248@newdur.ac.uk::39cd3f91-8369-40d8-ae44-3a833e1ba417" providerId="AD" clId="Web-{A75D8766-5F79-A284-B219-83B9FF87FA46}" dt="2026-06-22T07:21:59.665" v="12"/>
          <ac:picMkLst>
            <pc:docMk/>
            <pc:sldMk cId="1325065490" sldId="1008"/>
            <ac:picMk id="2" creationId="{A61EF387-CB0B-1663-E0B6-E71175DAB6D4}"/>
          </ac:picMkLst>
        </pc:picChg>
      </pc:sldChg>
      <pc:sldChg chg="addSp modSp new">
        <pc:chgData name="Rahela Begum" userId="S::112248@newdur.ac.uk::39cd3f91-8369-40d8-ae44-3a833e1ba417" providerId="AD" clId="Web-{A75D8766-5F79-A284-B219-83B9FF87FA46}" dt="2026-06-22T07:22:48.872" v="20"/>
        <pc:sldMkLst>
          <pc:docMk/>
          <pc:sldMk cId="3029160390" sldId="1009"/>
        </pc:sldMkLst>
        <pc:picChg chg="add mod">
          <ac:chgData name="Rahela Begum" userId="S::112248@newdur.ac.uk::39cd3f91-8369-40d8-ae44-3a833e1ba417" providerId="AD" clId="Web-{A75D8766-5F79-A284-B219-83B9FF87FA46}" dt="2026-06-22T07:22:48.872" v="20"/>
          <ac:picMkLst>
            <pc:docMk/>
            <pc:sldMk cId="3029160390" sldId="1009"/>
            <ac:picMk id="2" creationId="{0EE952BC-B875-7CE6-B158-CB0CCEDFBC45}"/>
          </ac:picMkLst>
        </pc:picChg>
      </pc:sldChg>
    </pc:docChg>
  </pc:docChgLst>
  <pc:docChgLst>
    <pc:chgData name="Rahela Begum" userId="S::112248@newdur.ac.uk::39cd3f91-8369-40d8-ae44-3a833e1ba417" providerId="AD" clId="Web-{33CAA9FA-3FC9-093E-AC8A-9CCC7A72DB05}"/>
    <pc:docChg chg="modSld">
      <pc:chgData name="Rahela Begum" userId="S::112248@newdur.ac.uk::39cd3f91-8369-40d8-ae44-3a833e1ba417" providerId="AD" clId="Web-{33CAA9FA-3FC9-093E-AC8A-9CCC7A72DB05}" dt="2026-06-22T10:10:13.357" v="1"/>
      <pc:docMkLst>
        <pc:docMk/>
      </pc:docMkLst>
      <pc:sldChg chg="addSp delSp modSp">
        <pc:chgData name="Rahela Begum" userId="S::112248@newdur.ac.uk::39cd3f91-8369-40d8-ae44-3a833e1ba417" providerId="AD" clId="Web-{33CAA9FA-3FC9-093E-AC8A-9CCC7A72DB05}" dt="2026-06-22T10:10:13.357" v="1"/>
        <pc:sldMkLst>
          <pc:docMk/>
          <pc:sldMk cId="3823759210" sldId="1000"/>
        </pc:sldMkLst>
        <pc:picChg chg="add mod">
          <ac:chgData name="Rahela Begum" userId="S::112248@newdur.ac.uk::39cd3f91-8369-40d8-ae44-3a833e1ba417" providerId="AD" clId="Web-{33CAA9FA-3FC9-093E-AC8A-9CCC7A72DB05}" dt="2026-06-22T10:10:13.357" v="1"/>
          <ac:picMkLst>
            <pc:docMk/>
            <pc:sldMk cId="3823759210" sldId="1000"/>
            <ac:picMk id="2" creationId="{4DEA506D-D5A3-A12D-44BB-B33C0F058AF7}"/>
          </ac:picMkLst>
        </pc:picChg>
      </pc:sldChg>
    </pc:docChg>
  </pc:docChgLst>
  <pc:docChgLst>
    <pc:chgData name="Alan Holcroft" userId="S::112281@newdur.ac.uk::6a732d7e-a184-4573-b056-75cfcde3b0e2" providerId="AD" clId="Web-{90B4906B-EDF5-9FD4-0264-41844237DB2C}"/>
    <pc:docChg chg="modSld">
      <pc:chgData name="Alan Holcroft" userId="S::112281@newdur.ac.uk::6a732d7e-a184-4573-b056-75cfcde3b0e2" providerId="AD" clId="Web-{90B4906B-EDF5-9FD4-0264-41844237DB2C}" dt="2026-06-24T16:34:52.647" v="75" actId="20577"/>
      <pc:docMkLst>
        <pc:docMk/>
      </pc:docMkLst>
      <pc:sldChg chg="modSp">
        <pc:chgData name="Alan Holcroft" userId="S::112281@newdur.ac.uk::6a732d7e-a184-4573-b056-75cfcde3b0e2" providerId="AD" clId="Web-{90B4906B-EDF5-9FD4-0264-41844237DB2C}" dt="2026-06-24T16:34:52.647" v="75" actId="20577"/>
        <pc:sldMkLst>
          <pc:docMk/>
          <pc:sldMk cId="1352493367" sldId="290"/>
        </pc:sldMkLst>
        <pc:spChg chg="mod">
          <ac:chgData name="Alan Holcroft" userId="S::112281@newdur.ac.uk::6a732d7e-a184-4573-b056-75cfcde3b0e2" providerId="AD" clId="Web-{90B4906B-EDF5-9FD4-0264-41844237DB2C}" dt="2026-06-24T16:34:52.647" v="75" actId="20577"/>
          <ac:spMkLst>
            <pc:docMk/>
            <pc:sldMk cId="1352493367" sldId="290"/>
            <ac:spMk id="9" creationId="{CB261241-FD92-2149-92F8-3BC4BC4740AE}"/>
          </ac:spMkLst>
        </pc:spChg>
      </pc:sldChg>
      <pc:sldChg chg="mod modShow">
        <pc:chgData name="Alan Holcroft" userId="S::112281@newdur.ac.uk::6a732d7e-a184-4573-b056-75cfcde3b0e2" providerId="AD" clId="Web-{90B4906B-EDF5-9FD4-0264-41844237DB2C}" dt="2026-06-24T16:33:46.957" v="1"/>
        <pc:sldMkLst>
          <pc:docMk/>
          <pc:sldMk cId="507395950" sldId="306"/>
        </pc:sldMkLst>
      </pc:sldChg>
      <pc:sldChg chg="mod modShow">
        <pc:chgData name="Alan Holcroft" userId="S::112281@newdur.ac.uk::6a732d7e-a184-4573-b056-75cfcde3b0e2" providerId="AD" clId="Web-{90B4906B-EDF5-9FD4-0264-41844237DB2C}" dt="2026-06-24T16:34:04.395" v="2"/>
        <pc:sldMkLst>
          <pc:docMk/>
          <pc:sldMk cId="3758269091" sldId="1004"/>
        </pc:sldMkLst>
      </pc:sldChg>
    </pc:docChg>
  </pc:docChgLst>
  <pc:docChgLst>
    <pc:chgData name="Louise Kendell" userId="S::112057@newdur.ac.uk::87042419-4bfe-4ecf-9f72-89b0b26b8065" providerId="AD" clId="Web-{0EE59E47-EC82-3DDD-7D21-31F31872B8BF}"/>
    <pc:docChg chg="modSld">
      <pc:chgData name="Louise Kendell" userId="S::112057@newdur.ac.uk::87042419-4bfe-4ecf-9f72-89b0b26b8065" providerId="AD" clId="Web-{0EE59E47-EC82-3DDD-7D21-31F31872B8BF}" dt="2026-06-15T08:31:48.690" v="1" actId="1076"/>
      <pc:docMkLst>
        <pc:docMk/>
      </pc:docMkLst>
      <pc:sldChg chg="modSp">
        <pc:chgData name="Louise Kendell" userId="S::112057@newdur.ac.uk::87042419-4bfe-4ecf-9f72-89b0b26b8065" providerId="AD" clId="Web-{0EE59E47-EC82-3DDD-7D21-31F31872B8BF}" dt="2026-06-15T08:31:48.690" v="1" actId="1076"/>
        <pc:sldMkLst>
          <pc:docMk/>
          <pc:sldMk cId="117799066" sldId="461"/>
        </pc:sldMkLst>
        <pc:picChg chg="mod">
          <ac:chgData name="Louise Kendell" userId="S::112057@newdur.ac.uk::87042419-4bfe-4ecf-9f72-89b0b26b8065" providerId="AD" clId="Web-{0EE59E47-EC82-3DDD-7D21-31F31872B8BF}" dt="2026-06-15T08:31:48.690" v="1" actId="1076"/>
          <ac:picMkLst>
            <pc:docMk/>
            <pc:sldMk cId="117799066" sldId="461"/>
            <ac:picMk id="2" creationId="{2377193B-18D0-DE00-AE00-A46170A660B4}"/>
          </ac:picMkLst>
        </pc:picChg>
      </pc:sldChg>
    </pc:docChg>
  </pc:docChgLst>
  <pc:docChgLst>
    <pc:chgData name="Paul Milburn" userId="S::111742@newdur.ac.uk::e1b0943f-1d3f-4b1e-bda9-d0cdcf846172" providerId="AD" clId="Web-{2EC73612-1047-9971-82B1-80272C0657DE}"/>
    <pc:docChg chg="modSld">
      <pc:chgData name="Paul Milburn" userId="S::111742@newdur.ac.uk::e1b0943f-1d3f-4b1e-bda9-d0cdcf846172" providerId="AD" clId="Web-{2EC73612-1047-9971-82B1-80272C0657DE}" dt="2026-06-24T14:19:09.121" v="35" actId="20577"/>
      <pc:docMkLst>
        <pc:docMk/>
      </pc:docMkLst>
      <pc:sldChg chg="modSp">
        <pc:chgData name="Paul Milburn" userId="S::111742@newdur.ac.uk::e1b0943f-1d3f-4b1e-bda9-d0cdcf846172" providerId="AD" clId="Web-{2EC73612-1047-9971-82B1-80272C0657DE}" dt="2026-06-24T14:19:09.121" v="35" actId="20577"/>
        <pc:sldMkLst>
          <pc:docMk/>
          <pc:sldMk cId="2663215828" sldId="287"/>
        </pc:sldMkLst>
        <pc:spChg chg="mod">
          <ac:chgData name="Paul Milburn" userId="S::111742@newdur.ac.uk::e1b0943f-1d3f-4b1e-bda9-d0cdcf846172" providerId="AD" clId="Web-{2EC73612-1047-9971-82B1-80272C0657DE}" dt="2026-06-24T14:19:09.121" v="35" actId="20577"/>
          <ac:spMkLst>
            <pc:docMk/>
            <pc:sldMk cId="2663215828" sldId="287"/>
            <ac:spMk id="9" creationId="{0F962EE0-F775-A049-B115-103909D4783F}"/>
          </ac:spMkLst>
        </pc:spChg>
      </pc:sldChg>
    </pc:docChg>
  </pc:docChgLst>
  <pc:docChgLst>
    <pc:chgData name="Paul Milburn" userId="S::111742@newdur.ac.uk::e1b0943f-1d3f-4b1e-bda9-d0cdcf846172" providerId="AD" clId="Web-{785F9689-5FEF-7509-4361-2B7F9577EA32}"/>
    <pc:docChg chg="delSld modSld sldOrd">
      <pc:chgData name="Paul Milburn" userId="S::111742@newdur.ac.uk::e1b0943f-1d3f-4b1e-bda9-d0cdcf846172" providerId="AD" clId="Web-{785F9689-5FEF-7509-4361-2B7F9577EA32}" dt="2026-06-24T12:52:37.810" v="104"/>
      <pc:docMkLst>
        <pc:docMk/>
      </pc:docMkLst>
      <pc:sldChg chg="modSp">
        <pc:chgData name="Paul Milburn" userId="S::111742@newdur.ac.uk::e1b0943f-1d3f-4b1e-bda9-d0cdcf846172" providerId="AD" clId="Web-{785F9689-5FEF-7509-4361-2B7F9577EA32}" dt="2026-06-24T12:48:48.786" v="102" actId="20577"/>
        <pc:sldMkLst>
          <pc:docMk/>
          <pc:sldMk cId="2663215828" sldId="287"/>
        </pc:sldMkLst>
        <pc:spChg chg="mod">
          <ac:chgData name="Paul Milburn" userId="S::111742@newdur.ac.uk::e1b0943f-1d3f-4b1e-bda9-d0cdcf846172" providerId="AD" clId="Web-{785F9689-5FEF-7509-4361-2B7F9577EA32}" dt="2026-06-24T12:48:48.786" v="102" actId="20577"/>
          <ac:spMkLst>
            <pc:docMk/>
            <pc:sldMk cId="2663215828" sldId="287"/>
            <ac:spMk id="9" creationId="{0F962EE0-F775-A049-B115-103909D4783F}"/>
          </ac:spMkLst>
        </pc:spChg>
      </pc:sldChg>
      <pc:sldChg chg="del">
        <pc:chgData name="Paul Milburn" userId="S::111742@newdur.ac.uk::e1b0943f-1d3f-4b1e-bda9-d0cdcf846172" providerId="AD" clId="Web-{785F9689-5FEF-7509-4361-2B7F9577EA32}" dt="2026-06-24T12:51:59.215" v="103"/>
        <pc:sldMkLst>
          <pc:docMk/>
          <pc:sldMk cId="1631862972" sldId="310"/>
        </pc:sldMkLst>
      </pc:sldChg>
      <pc:sldChg chg="ord">
        <pc:chgData name="Paul Milburn" userId="S::111742@newdur.ac.uk::e1b0943f-1d3f-4b1e-bda9-d0cdcf846172" providerId="AD" clId="Web-{785F9689-5FEF-7509-4361-2B7F9577EA32}" dt="2026-06-24T12:52:37.810" v="104"/>
        <pc:sldMkLst>
          <pc:docMk/>
          <pc:sldMk cId="3758269091" sldId="1004"/>
        </pc:sldMkLst>
      </pc:sldChg>
    </pc:docChg>
  </pc:docChgLst>
  <pc:docChgLst>
    <pc:chgData name="Rahela Begum" userId="S::112248@newdur.ac.uk::39cd3f91-8369-40d8-ae44-3a833e1ba417" providerId="AD" clId="Web-{273D1591-ACD0-F520-350E-2F2D86D243EA}"/>
    <pc:docChg chg="modSld">
      <pc:chgData name="Rahela Begum" userId="S::112248@newdur.ac.uk::39cd3f91-8369-40d8-ae44-3a833e1ba417" providerId="AD" clId="Web-{273D1591-ACD0-F520-350E-2F2D86D243EA}" dt="2026-06-22T07:50:15.219" v="1"/>
      <pc:docMkLst>
        <pc:docMk/>
      </pc:docMkLst>
      <pc:sldChg chg="addSp delSp modSp">
        <pc:chgData name="Rahela Begum" userId="S::112248@newdur.ac.uk::39cd3f91-8369-40d8-ae44-3a833e1ba417" providerId="AD" clId="Web-{273D1591-ACD0-F520-350E-2F2D86D243EA}" dt="2026-06-22T07:50:15.219" v="1"/>
        <pc:sldMkLst>
          <pc:docMk/>
          <pc:sldMk cId="3823759210" sldId="1000"/>
        </pc:sldMkLst>
      </pc:sldChg>
    </pc:docChg>
  </pc:docChgLst>
  <pc:docChgLst>
    <pc:chgData name="Helen Holcroft" userId="S::112252@newdur.ac.uk::a85a6c62-adfe-4421-b568-f417cea9f642" providerId="AD" clId="Web-{3D4FA931-589B-C125-B9AF-68F801A09C74}"/>
    <pc:docChg chg="modSld">
      <pc:chgData name="Helen Holcroft" userId="S::112252@newdur.ac.uk::a85a6c62-adfe-4421-b568-f417cea9f642" providerId="AD" clId="Web-{3D4FA931-589B-C125-B9AF-68F801A09C74}" dt="2026-06-03T07:06:30.320" v="3" actId="20577"/>
      <pc:docMkLst>
        <pc:docMk/>
      </pc:docMkLst>
      <pc:sldChg chg="modSp">
        <pc:chgData name="Helen Holcroft" userId="S::112252@newdur.ac.uk::a85a6c62-adfe-4421-b568-f417cea9f642" providerId="AD" clId="Web-{3D4FA931-589B-C125-B9AF-68F801A09C74}" dt="2026-06-03T07:06:30.320" v="3" actId="20577"/>
        <pc:sldMkLst>
          <pc:docMk/>
          <pc:sldMk cId="3695746573" sldId="311"/>
        </pc:sldMkLst>
        <pc:spChg chg="mod">
          <ac:chgData name="Helen Holcroft" userId="S::112252@newdur.ac.uk::a85a6c62-adfe-4421-b568-f417cea9f642" providerId="AD" clId="Web-{3D4FA931-589B-C125-B9AF-68F801A09C74}" dt="2026-06-03T07:06:30.320" v="3" actId="20577"/>
          <ac:spMkLst>
            <pc:docMk/>
            <pc:sldMk cId="3695746573" sldId="311"/>
            <ac:spMk id="6" creationId="{BBC6AC7D-7D7D-F547-A41E-836FE19764C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CE113B-A0D0-0349-97CC-4CC47EDFB07D}" type="datetimeFigureOut">
              <a:rPr lang="en-US" smtClean="0"/>
              <a:t>6/24/2026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07BD0-0319-7248-9F22-029488DC0A31}" type="slidenum">
              <a:rPr lang="en-US" smtClean="0"/>
              <a:t>‹#›</a:t>
            </a:fld>
            <a:endParaRPr lang="en-US"/>
          </a:p>
        </p:txBody>
      </p:sp>
    </p:spTree>
    <p:extLst>
      <p:ext uri="{BB962C8B-B14F-4D97-AF65-F5344CB8AC3E}">
        <p14:creationId xmlns:p14="http://schemas.microsoft.com/office/powerpoint/2010/main" val="935371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a:t>
            </a:fld>
            <a:endParaRPr lang="en-US"/>
          </a:p>
        </p:txBody>
      </p:sp>
    </p:spTree>
    <p:extLst>
      <p:ext uri="{BB962C8B-B14F-4D97-AF65-F5344CB8AC3E}">
        <p14:creationId xmlns:p14="http://schemas.microsoft.com/office/powerpoint/2010/main" val="38706787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18</a:t>
            </a:fld>
            <a:endParaRPr lang="en-US"/>
          </a:p>
        </p:txBody>
      </p:sp>
    </p:spTree>
    <p:extLst>
      <p:ext uri="{BB962C8B-B14F-4D97-AF65-F5344CB8AC3E}">
        <p14:creationId xmlns:p14="http://schemas.microsoft.com/office/powerpoint/2010/main" val="27480053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19</a:t>
            </a:fld>
            <a:endParaRPr lang="en-US"/>
          </a:p>
        </p:txBody>
      </p:sp>
    </p:spTree>
    <p:extLst>
      <p:ext uri="{BB962C8B-B14F-4D97-AF65-F5344CB8AC3E}">
        <p14:creationId xmlns:p14="http://schemas.microsoft.com/office/powerpoint/2010/main" val="37410695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20</a:t>
            </a:fld>
            <a:endParaRPr lang="en-US"/>
          </a:p>
        </p:txBody>
      </p:sp>
    </p:spTree>
    <p:extLst>
      <p:ext uri="{BB962C8B-B14F-4D97-AF65-F5344CB8AC3E}">
        <p14:creationId xmlns:p14="http://schemas.microsoft.com/office/powerpoint/2010/main" val="20168924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33994B-D840-005E-95E5-F297855AF4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179970-CB2B-4A5A-9870-36637363B9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AFB1FF-4DF6-D19E-6549-1499589C645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2C6D53F-0DBA-9ED5-E833-ECEE0EF04E7B}"/>
              </a:ext>
            </a:extLst>
          </p:cNvPr>
          <p:cNvSpPr>
            <a:spLocks noGrp="1"/>
          </p:cNvSpPr>
          <p:nvPr>
            <p:ph type="sldNum" sz="quarter" idx="5"/>
          </p:nvPr>
        </p:nvSpPr>
        <p:spPr/>
        <p:txBody>
          <a:bodyPr/>
          <a:lstStyle/>
          <a:p>
            <a:fld id="{2B707BD0-0319-7248-9F22-029488DC0A31}" type="slidenum">
              <a:rPr lang="en-US" smtClean="0"/>
              <a:t>21</a:t>
            </a:fld>
            <a:endParaRPr lang="en-US"/>
          </a:p>
        </p:txBody>
      </p:sp>
    </p:spTree>
    <p:extLst>
      <p:ext uri="{BB962C8B-B14F-4D97-AF65-F5344CB8AC3E}">
        <p14:creationId xmlns:p14="http://schemas.microsoft.com/office/powerpoint/2010/main" val="11862175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22</a:t>
            </a:fld>
            <a:endParaRPr lang="en-US"/>
          </a:p>
        </p:txBody>
      </p:sp>
    </p:spTree>
    <p:extLst>
      <p:ext uri="{BB962C8B-B14F-4D97-AF65-F5344CB8AC3E}">
        <p14:creationId xmlns:p14="http://schemas.microsoft.com/office/powerpoint/2010/main" val="14048548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23</a:t>
            </a:fld>
            <a:endParaRPr lang="en-US"/>
          </a:p>
        </p:txBody>
      </p:sp>
    </p:spTree>
    <p:extLst>
      <p:ext uri="{BB962C8B-B14F-4D97-AF65-F5344CB8AC3E}">
        <p14:creationId xmlns:p14="http://schemas.microsoft.com/office/powerpoint/2010/main" val="29213998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24</a:t>
            </a:fld>
            <a:endParaRPr lang="en-US"/>
          </a:p>
        </p:txBody>
      </p:sp>
    </p:spTree>
    <p:extLst>
      <p:ext uri="{BB962C8B-B14F-4D97-AF65-F5344CB8AC3E}">
        <p14:creationId xmlns:p14="http://schemas.microsoft.com/office/powerpoint/2010/main" val="16840937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25</a:t>
            </a:fld>
            <a:endParaRPr lang="en-US"/>
          </a:p>
        </p:txBody>
      </p:sp>
    </p:spTree>
    <p:extLst>
      <p:ext uri="{BB962C8B-B14F-4D97-AF65-F5344CB8AC3E}">
        <p14:creationId xmlns:p14="http://schemas.microsoft.com/office/powerpoint/2010/main" val="9969075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26</a:t>
            </a:fld>
            <a:endParaRPr lang="en-US"/>
          </a:p>
        </p:txBody>
      </p:sp>
    </p:spTree>
    <p:extLst>
      <p:ext uri="{BB962C8B-B14F-4D97-AF65-F5344CB8AC3E}">
        <p14:creationId xmlns:p14="http://schemas.microsoft.com/office/powerpoint/2010/main" val="8821968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27</a:t>
            </a:fld>
            <a:endParaRPr lang="en-US"/>
          </a:p>
        </p:txBody>
      </p:sp>
    </p:spTree>
    <p:extLst>
      <p:ext uri="{BB962C8B-B14F-4D97-AF65-F5344CB8AC3E}">
        <p14:creationId xmlns:p14="http://schemas.microsoft.com/office/powerpoint/2010/main" val="293902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a:t>
            </a:fld>
            <a:endParaRPr lang="en-US"/>
          </a:p>
        </p:txBody>
      </p:sp>
    </p:spTree>
    <p:extLst>
      <p:ext uri="{BB962C8B-B14F-4D97-AF65-F5344CB8AC3E}">
        <p14:creationId xmlns:p14="http://schemas.microsoft.com/office/powerpoint/2010/main" val="10307958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28</a:t>
            </a:fld>
            <a:endParaRPr lang="en-US"/>
          </a:p>
        </p:txBody>
      </p:sp>
    </p:spTree>
    <p:extLst>
      <p:ext uri="{BB962C8B-B14F-4D97-AF65-F5344CB8AC3E}">
        <p14:creationId xmlns:p14="http://schemas.microsoft.com/office/powerpoint/2010/main" val="42360278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29</a:t>
            </a:fld>
            <a:endParaRPr lang="en-US"/>
          </a:p>
        </p:txBody>
      </p:sp>
    </p:spTree>
    <p:extLst>
      <p:ext uri="{BB962C8B-B14F-4D97-AF65-F5344CB8AC3E}">
        <p14:creationId xmlns:p14="http://schemas.microsoft.com/office/powerpoint/2010/main" val="19044377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30</a:t>
            </a:fld>
            <a:endParaRPr lang="en-US"/>
          </a:p>
        </p:txBody>
      </p:sp>
    </p:spTree>
    <p:extLst>
      <p:ext uri="{BB962C8B-B14F-4D97-AF65-F5344CB8AC3E}">
        <p14:creationId xmlns:p14="http://schemas.microsoft.com/office/powerpoint/2010/main" val="9140003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31</a:t>
            </a:fld>
            <a:endParaRPr lang="en-US"/>
          </a:p>
        </p:txBody>
      </p:sp>
    </p:spTree>
    <p:extLst>
      <p:ext uri="{BB962C8B-B14F-4D97-AF65-F5344CB8AC3E}">
        <p14:creationId xmlns:p14="http://schemas.microsoft.com/office/powerpoint/2010/main" val="6587854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C1DC3D-87E1-7675-2549-24B7B85686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8EA85F-7893-0BD4-A9FA-E4B0E5D134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763F1E-C36C-9AF9-6210-89A50E8F04E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55A5CF2-34B7-40E0-62FB-2C0437C476D4}"/>
              </a:ext>
            </a:extLst>
          </p:cNvPr>
          <p:cNvSpPr>
            <a:spLocks noGrp="1"/>
          </p:cNvSpPr>
          <p:nvPr>
            <p:ph type="sldNum" sz="quarter" idx="5"/>
          </p:nvPr>
        </p:nvSpPr>
        <p:spPr/>
        <p:txBody>
          <a:bodyPr/>
          <a:lstStyle/>
          <a:p>
            <a:fld id="{2B707BD0-0319-7248-9F22-029488DC0A31}" type="slidenum">
              <a:rPr lang="en-US" smtClean="0"/>
              <a:t>32</a:t>
            </a:fld>
            <a:endParaRPr lang="en-US"/>
          </a:p>
        </p:txBody>
      </p:sp>
    </p:spTree>
    <p:extLst>
      <p:ext uri="{BB962C8B-B14F-4D97-AF65-F5344CB8AC3E}">
        <p14:creationId xmlns:p14="http://schemas.microsoft.com/office/powerpoint/2010/main" val="9358080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DB4C89-C71C-FFA8-D83F-3F944C211A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749072-2FCC-2B24-DDC8-F0EAADA31E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5C75B9-6351-0004-3C6D-633FB1D06C8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09FC981-2F52-B5C8-FB51-FC8E93301277}"/>
              </a:ext>
            </a:extLst>
          </p:cNvPr>
          <p:cNvSpPr>
            <a:spLocks noGrp="1"/>
          </p:cNvSpPr>
          <p:nvPr>
            <p:ph type="sldNum" sz="quarter" idx="5"/>
          </p:nvPr>
        </p:nvSpPr>
        <p:spPr/>
        <p:txBody>
          <a:bodyPr/>
          <a:lstStyle/>
          <a:p>
            <a:fld id="{2B707BD0-0319-7248-9F22-029488DC0A31}" type="slidenum">
              <a:rPr lang="en-US" smtClean="0"/>
              <a:t>33</a:t>
            </a:fld>
            <a:endParaRPr lang="en-US"/>
          </a:p>
        </p:txBody>
      </p:sp>
    </p:spTree>
    <p:extLst>
      <p:ext uri="{BB962C8B-B14F-4D97-AF65-F5344CB8AC3E}">
        <p14:creationId xmlns:p14="http://schemas.microsoft.com/office/powerpoint/2010/main" val="41616403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35</a:t>
            </a:fld>
            <a:endParaRPr lang="en-US"/>
          </a:p>
        </p:txBody>
      </p:sp>
    </p:spTree>
    <p:extLst>
      <p:ext uri="{BB962C8B-B14F-4D97-AF65-F5344CB8AC3E}">
        <p14:creationId xmlns:p14="http://schemas.microsoft.com/office/powerpoint/2010/main" val="10307958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36</a:t>
            </a:fld>
            <a:endParaRPr lang="en-US"/>
          </a:p>
        </p:txBody>
      </p:sp>
    </p:spTree>
    <p:extLst>
      <p:ext uri="{BB962C8B-B14F-4D97-AF65-F5344CB8AC3E}">
        <p14:creationId xmlns:p14="http://schemas.microsoft.com/office/powerpoint/2010/main" val="11692056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37</a:t>
            </a:fld>
            <a:endParaRPr lang="en-US"/>
          </a:p>
        </p:txBody>
      </p:sp>
    </p:spTree>
    <p:extLst>
      <p:ext uri="{BB962C8B-B14F-4D97-AF65-F5344CB8AC3E}">
        <p14:creationId xmlns:p14="http://schemas.microsoft.com/office/powerpoint/2010/main" val="39812137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38</a:t>
            </a:fld>
            <a:endParaRPr lang="en-US"/>
          </a:p>
        </p:txBody>
      </p:sp>
    </p:spTree>
    <p:extLst>
      <p:ext uri="{BB962C8B-B14F-4D97-AF65-F5344CB8AC3E}">
        <p14:creationId xmlns:p14="http://schemas.microsoft.com/office/powerpoint/2010/main" val="781961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Learning Support Service – </a:t>
            </a:r>
            <a:r>
              <a:rPr lang="en-US"/>
              <a:t>we are here to help you get through your studies. Any one of you may need support during your time at College, we make sure it is </a:t>
            </a:r>
            <a:r>
              <a:rPr lang="en-US" err="1"/>
              <a:t>personalised</a:t>
            </a:r>
            <a:r>
              <a:rPr lang="en-US"/>
              <a:t> to meet your individual needs. </a:t>
            </a:r>
          </a:p>
          <a:p>
            <a:r>
              <a:rPr lang="en-US"/>
              <a:t>If you have a learning need or a disability it is really important you tell us so we can meet with you and look at a support package that is individual to you.</a:t>
            </a:r>
            <a:endParaRPr lang="en-US">
              <a:cs typeface="Calibri"/>
            </a:endParaRPr>
          </a:p>
          <a:p>
            <a:endParaRPr lang="en-US"/>
          </a:p>
          <a:p>
            <a:r>
              <a:rPr lang="en-US"/>
              <a:t>Some of the staff you can expect to meet are:</a:t>
            </a:r>
            <a:endParaRPr lang="en-US">
              <a:cs typeface="Calibri" panose="020F0502020204030204"/>
            </a:endParaRPr>
          </a:p>
          <a:p>
            <a:endParaRPr lang="en-US"/>
          </a:p>
          <a:p>
            <a:r>
              <a:rPr lang="en-US" b="1"/>
              <a:t>PLCs</a:t>
            </a:r>
            <a:r>
              <a:rPr lang="en-US"/>
              <a:t>- they can help with confidence building, organization and time management, adjusting to college life, motivation and study skills. Your PLC will be keeping a check on your attendance and if there are any concerns, supporting to over come these so you attend all of your lessons. </a:t>
            </a:r>
          </a:p>
          <a:p>
            <a:endParaRPr lang="en-US">
              <a:cs typeface="Calibri"/>
            </a:endParaRPr>
          </a:p>
          <a:p>
            <a:r>
              <a:rPr lang="en-US"/>
              <a:t>Our team of </a:t>
            </a:r>
            <a:r>
              <a:rPr lang="en-US" b="1"/>
              <a:t>Access Advisers </a:t>
            </a:r>
            <a:r>
              <a:rPr lang="en-US"/>
              <a:t>are here to</a:t>
            </a:r>
            <a:r>
              <a:rPr lang="en-US" b="1"/>
              <a:t> </a:t>
            </a:r>
            <a:r>
              <a:rPr lang="en-US"/>
              <a:t>carry out initial assessments and also chat through any previous support you may have had at school including any exam arrangements you may have had. The Access Adviser will talk through what support is available to you including in class support, referrals to PLCs, </a:t>
            </a:r>
            <a:r>
              <a:rPr lang="en-US" err="1"/>
              <a:t>maths</a:t>
            </a:r>
            <a:r>
              <a:rPr lang="en-US"/>
              <a:t> and English hub and advise on Assistive Technology.</a:t>
            </a:r>
            <a:endParaRPr lang="en-US">
              <a:cs typeface="Calibri"/>
            </a:endParaRPr>
          </a:p>
          <a:p>
            <a:endParaRPr lang="en-US"/>
          </a:p>
          <a:p>
            <a:r>
              <a:rPr lang="en-US"/>
              <a:t>If it is agreed you need in-class support you will be allocated a </a:t>
            </a:r>
            <a:r>
              <a:rPr lang="en-US" b="1"/>
              <a:t>Learning Support Assistant, </a:t>
            </a:r>
            <a:r>
              <a:rPr lang="en-US"/>
              <a:t>a LSA can support you in class with prompting, note taking, keeping you focused, keeping you calm and helping you to understand your tasks.</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2B707BD0-0319-7248-9F22-029488DC0A31}" type="slidenum">
              <a:rPr lang="en-US" smtClean="0"/>
              <a:t>8</a:t>
            </a:fld>
            <a:endParaRPr lang="en-US"/>
          </a:p>
        </p:txBody>
      </p:sp>
    </p:spTree>
    <p:extLst>
      <p:ext uri="{BB962C8B-B14F-4D97-AF65-F5344CB8AC3E}">
        <p14:creationId xmlns:p14="http://schemas.microsoft.com/office/powerpoint/2010/main" val="34516178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39</a:t>
            </a:fld>
            <a:endParaRPr lang="en-US"/>
          </a:p>
        </p:txBody>
      </p:sp>
    </p:spTree>
    <p:extLst>
      <p:ext uri="{BB962C8B-B14F-4D97-AF65-F5344CB8AC3E}">
        <p14:creationId xmlns:p14="http://schemas.microsoft.com/office/powerpoint/2010/main" val="36672410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40</a:t>
            </a:fld>
            <a:endParaRPr lang="en-US"/>
          </a:p>
        </p:txBody>
      </p:sp>
    </p:spTree>
    <p:extLst>
      <p:ext uri="{BB962C8B-B14F-4D97-AF65-F5344CB8AC3E}">
        <p14:creationId xmlns:p14="http://schemas.microsoft.com/office/powerpoint/2010/main" val="39944784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41</a:t>
            </a:fld>
            <a:endParaRPr lang="en-US"/>
          </a:p>
        </p:txBody>
      </p:sp>
    </p:spTree>
    <p:extLst>
      <p:ext uri="{BB962C8B-B14F-4D97-AF65-F5344CB8AC3E}">
        <p14:creationId xmlns:p14="http://schemas.microsoft.com/office/powerpoint/2010/main" val="20374026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42</a:t>
            </a:fld>
            <a:endParaRPr lang="en-US"/>
          </a:p>
        </p:txBody>
      </p:sp>
    </p:spTree>
    <p:extLst>
      <p:ext uri="{BB962C8B-B14F-4D97-AF65-F5344CB8AC3E}">
        <p14:creationId xmlns:p14="http://schemas.microsoft.com/office/powerpoint/2010/main" val="18271975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43</a:t>
            </a:fld>
            <a:endParaRPr lang="en-US"/>
          </a:p>
        </p:txBody>
      </p:sp>
    </p:spTree>
    <p:extLst>
      <p:ext uri="{BB962C8B-B14F-4D97-AF65-F5344CB8AC3E}">
        <p14:creationId xmlns:p14="http://schemas.microsoft.com/office/powerpoint/2010/main" val="16829651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44</a:t>
            </a:fld>
            <a:endParaRPr lang="en-US"/>
          </a:p>
        </p:txBody>
      </p:sp>
    </p:spTree>
    <p:extLst>
      <p:ext uri="{BB962C8B-B14F-4D97-AF65-F5344CB8AC3E}">
        <p14:creationId xmlns:p14="http://schemas.microsoft.com/office/powerpoint/2010/main" val="4082872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10</a:t>
            </a:fld>
            <a:endParaRPr lang="en-US"/>
          </a:p>
        </p:txBody>
      </p:sp>
    </p:spTree>
    <p:extLst>
      <p:ext uri="{BB962C8B-B14F-4D97-AF65-F5344CB8AC3E}">
        <p14:creationId xmlns:p14="http://schemas.microsoft.com/office/powerpoint/2010/main" val="3755112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11</a:t>
            </a:fld>
            <a:endParaRPr lang="en-US"/>
          </a:p>
        </p:txBody>
      </p:sp>
    </p:spTree>
    <p:extLst>
      <p:ext uri="{BB962C8B-B14F-4D97-AF65-F5344CB8AC3E}">
        <p14:creationId xmlns:p14="http://schemas.microsoft.com/office/powerpoint/2010/main" val="3089617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13</a:t>
            </a:fld>
            <a:endParaRPr lang="en-US"/>
          </a:p>
        </p:txBody>
      </p:sp>
    </p:spTree>
    <p:extLst>
      <p:ext uri="{BB962C8B-B14F-4D97-AF65-F5344CB8AC3E}">
        <p14:creationId xmlns:p14="http://schemas.microsoft.com/office/powerpoint/2010/main" val="24314830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14</a:t>
            </a:fld>
            <a:endParaRPr lang="en-US"/>
          </a:p>
        </p:txBody>
      </p:sp>
    </p:spTree>
    <p:extLst>
      <p:ext uri="{BB962C8B-B14F-4D97-AF65-F5344CB8AC3E}">
        <p14:creationId xmlns:p14="http://schemas.microsoft.com/office/powerpoint/2010/main" val="10307958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15</a:t>
            </a:fld>
            <a:endParaRPr lang="en-US"/>
          </a:p>
        </p:txBody>
      </p:sp>
    </p:spTree>
    <p:extLst>
      <p:ext uri="{BB962C8B-B14F-4D97-AF65-F5344CB8AC3E}">
        <p14:creationId xmlns:p14="http://schemas.microsoft.com/office/powerpoint/2010/main" val="130945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17</a:t>
            </a:fld>
            <a:endParaRPr lang="en-US"/>
          </a:p>
        </p:txBody>
      </p:sp>
    </p:spTree>
    <p:extLst>
      <p:ext uri="{BB962C8B-B14F-4D97-AF65-F5344CB8AC3E}">
        <p14:creationId xmlns:p14="http://schemas.microsoft.com/office/powerpoint/2010/main" val="3667241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38937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29549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936011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28845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style – white">
    <p:bg>
      <p:bgPr>
        <a:solidFill>
          <a:schemeClr val="bg1"/>
        </a:solidFill>
        <a:effectLst/>
      </p:bgPr>
    </p:bg>
    <p:spTree>
      <p:nvGrpSpPr>
        <p:cNvPr id="1" name=""/>
        <p:cNvGrpSpPr/>
        <p:nvPr/>
      </p:nvGrpSpPr>
      <p:grpSpPr>
        <a:xfrm>
          <a:off x="0" y="0"/>
          <a:ext cx="0" cy="0"/>
          <a:chOff x="0" y="0"/>
          <a:chExt cx="0" cy="0"/>
        </a:xfrm>
      </p:grpSpPr>
      <p:sp>
        <p:nvSpPr>
          <p:cNvPr id="9" name="Title Placeholder 1"/>
          <p:cNvSpPr>
            <a:spLocks noGrp="1"/>
          </p:cNvSpPr>
          <p:nvPr>
            <p:ph type="title" hasCustomPrompt="1"/>
          </p:nvPr>
        </p:nvSpPr>
        <p:spPr>
          <a:xfrm>
            <a:off x="914400" y="1147744"/>
            <a:ext cx="6720000" cy="1477963"/>
          </a:xfrm>
          <a:prstGeom prst="rect">
            <a:avLst/>
          </a:prstGeom>
        </p:spPr>
        <p:txBody>
          <a:bodyPr vert="horz" lIns="0" tIns="0" rIns="0" bIns="0" rtlCol="0" anchor="b">
            <a:noAutofit/>
          </a:bodyPr>
          <a:lstStyle>
            <a:lvl1pPr>
              <a:defRPr baseline="0">
                <a:solidFill>
                  <a:schemeClr val="accent1"/>
                </a:solidFill>
              </a:defRPr>
            </a:lvl1pPr>
          </a:lstStyle>
          <a:p>
            <a:r>
              <a:rPr lang="en-US"/>
              <a:t>Insert your title here</a:t>
            </a:r>
            <a:br>
              <a:rPr lang="en-US"/>
            </a:br>
            <a:r>
              <a:rPr lang="en-US"/>
              <a:t>Two lines maximum</a:t>
            </a:r>
          </a:p>
        </p:txBody>
      </p:sp>
      <p:sp>
        <p:nvSpPr>
          <p:cNvPr id="3" name="Subtitle 2"/>
          <p:cNvSpPr>
            <a:spLocks noGrp="1"/>
          </p:cNvSpPr>
          <p:nvPr>
            <p:ph type="subTitle" idx="1" hasCustomPrompt="1"/>
          </p:nvPr>
        </p:nvSpPr>
        <p:spPr>
          <a:xfrm>
            <a:off x="914400" y="2928599"/>
            <a:ext cx="6720000" cy="1752600"/>
          </a:xfrm>
        </p:spPr>
        <p:txBody>
          <a:bodyPr lIns="0" tIns="0" rIns="0" bIns="0">
            <a:normAutofit/>
          </a:bodyPr>
          <a:lstStyle>
            <a:lvl1pPr marL="0" indent="0" algn="l">
              <a:buNone/>
              <a:defRPr sz="2400">
                <a:solidFill>
                  <a:schemeClr val="tx1"/>
                </a:solidFill>
                <a:latin typeface="Arial" pitchFamily="34" charset="0"/>
                <a:cs typeface="Arial"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Author/speaker</a:t>
            </a:r>
          </a:p>
          <a:p>
            <a:r>
              <a:rPr lang="en-US"/>
              <a:t>Date</a:t>
            </a:r>
          </a:p>
        </p:txBody>
      </p:sp>
      <p:sp>
        <p:nvSpPr>
          <p:cNvPr id="31" name="TextBox 30"/>
          <p:cNvSpPr txBox="1"/>
          <p:nvPr userDrawn="1"/>
        </p:nvSpPr>
        <p:spPr>
          <a:xfrm>
            <a:off x="901700" y="6357712"/>
            <a:ext cx="4064000" cy="143629"/>
          </a:xfrm>
          <a:prstGeom prst="rect">
            <a:avLst/>
          </a:prstGeom>
          <a:noFill/>
        </p:spPr>
        <p:txBody>
          <a:bodyPr wrap="square" lIns="0" tIns="0" rIns="0" bIns="0" rtlCol="0">
            <a:spAutoFit/>
          </a:bodyPr>
          <a:lstStyle/>
          <a:p>
            <a:r>
              <a:rPr lang="en-GB" sz="933">
                <a:solidFill>
                  <a:schemeClr val="tx1"/>
                </a:solidFill>
              </a:rPr>
              <a:t>AAT is a registered charity. No. 1050724</a:t>
            </a:r>
          </a:p>
        </p:txBody>
      </p:sp>
      <p:grpSp>
        <p:nvGrpSpPr>
          <p:cNvPr id="32" name="Group 31"/>
          <p:cNvGrpSpPr/>
          <p:nvPr userDrawn="1"/>
        </p:nvGrpSpPr>
        <p:grpSpPr>
          <a:xfrm>
            <a:off x="8026400" y="1124745"/>
            <a:ext cx="4165600" cy="3027545"/>
            <a:chOff x="6019800" y="2195512"/>
            <a:chExt cx="3124200" cy="2270659"/>
          </a:xfrm>
          <a:solidFill>
            <a:schemeClr val="accent1"/>
          </a:solidFill>
        </p:grpSpPr>
        <p:sp>
          <p:nvSpPr>
            <p:cNvPr id="33" name="Freeform 5"/>
            <p:cNvSpPr>
              <a:spLocks/>
            </p:cNvSpPr>
            <p:nvPr userDrawn="1"/>
          </p:nvSpPr>
          <p:spPr bwMode="auto">
            <a:xfrm>
              <a:off x="6019800" y="2195512"/>
              <a:ext cx="3122713" cy="856516"/>
            </a:xfrm>
            <a:custGeom>
              <a:avLst/>
              <a:gdLst>
                <a:gd name="T0" fmla="*/ 0 w 4199"/>
                <a:gd name="T1" fmla="*/ 6 h 1151"/>
                <a:gd name="T2" fmla="*/ 1 w 4199"/>
                <a:gd name="T3" fmla="*/ 1151 h 1151"/>
                <a:gd name="T4" fmla="*/ 4199 w 4199"/>
                <a:gd name="T5" fmla="*/ 1144 h 1151"/>
                <a:gd name="T6" fmla="*/ 4199 w 4199"/>
                <a:gd name="T7" fmla="*/ 0 h 1151"/>
                <a:gd name="T8" fmla="*/ 0 w 4199"/>
                <a:gd name="T9" fmla="*/ 6 h 1151"/>
              </a:gdLst>
              <a:ahLst/>
              <a:cxnLst>
                <a:cxn ang="0">
                  <a:pos x="T0" y="T1"/>
                </a:cxn>
                <a:cxn ang="0">
                  <a:pos x="T2" y="T3"/>
                </a:cxn>
                <a:cxn ang="0">
                  <a:pos x="T4" y="T5"/>
                </a:cxn>
                <a:cxn ang="0">
                  <a:pos x="T6" y="T7"/>
                </a:cxn>
                <a:cxn ang="0">
                  <a:pos x="T8" y="T9"/>
                </a:cxn>
              </a:cxnLst>
              <a:rect l="0" t="0" r="r" b="b"/>
              <a:pathLst>
                <a:path w="4199" h="1151">
                  <a:moveTo>
                    <a:pt x="0" y="6"/>
                  </a:moveTo>
                  <a:lnTo>
                    <a:pt x="1" y="1151"/>
                  </a:lnTo>
                  <a:lnTo>
                    <a:pt x="4199" y="1144"/>
                  </a:lnTo>
                  <a:lnTo>
                    <a:pt x="4199"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34" name="Freeform 6"/>
            <p:cNvSpPr>
              <a:spLocks/>
            </p:cNvSpPr>
            <p:nvPr userDrawn="1"/>
          </p:nvSpPr>
          <p:spPr bwMode="auto">
            <a:xfrm>
              <a:off x="6021287" y="3609655"/>
              <a:ext cx="3122713" cy="856516"/>
            </a:xfrm>
            <a:custGeom>
              <a:avLst/>
              <a:gdLst>
                <a:gd name="T0" fmla="*/ 1 w 4199"/>
                <a:gd name="T1" fmla="*/ 1153 h 1153"/>
                <a:gd name="T2" fmla="*/ 4199 w 4199"/>
                <a:gd name="T3" fmla="*/ 1147 h 1153"/>
                <a:gd name="T4" fmla="*/ 4199 w 4199"/>
                <a:gd name="T5" fmla="*/ 0 h 1153"/>
                <a:gd name="T6" fmla="*/ 0 w 4199"/>
                <a:gd name="T7" fmla="*/ 5 h 1153"/>
                <a:gd name="T8" fmla="*/ 1 w 4199"/>
                <a:gd name="T9" fmla="*/ 1153 h 1153"/>
              </a:gdLst>
              <a:ahLst/>
              <a:cxnLst>
                <a:cxn ang="0">
                  <a:pos x="T0" y="T1"/>
                </a:cxn>
                <a:cxn ang="0">
                  <a:pos x="T2" y="T3"/>
                </a:cxn>
                <a:cxn ang="0">
                  <a:pos x="T4" y="T5"/>
                </a:cxn>
                <a:cxn ang="0">
                  <a:pos x="T6" y="T7"/>
                </a:cxn>
                <a:cxn ang="0">
                  <a:pos x="T8" y="T9"/>
                </a:cxn>
              </a:cxnLst>
              <a:rect l="0" t="0" r="r" b="b"/>
              <a:pathLst>
                <a:path w="4199" h="1153">
                  <a:moveTo>
                    <a:pt x="1" y="1153"/>
                  </a:moveTo>
                  <a:lnTo>
                    <a:pt x="4199" y="1147"/>
                  </a:lnTo>
                  <a:lnTo>
                    <a:pt x="4199" y="0"/>
                  </a:lnTo>
                  <a:lnTo>
                    <a:pt x="0" y="5"/>
                  </a:lnTo>
                  <a:lnTo>
                    <a:pt x="1" y="1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grpSp>
        <p:nvGrpSpPr>
          <p:cNvPr id="19" name="Group 18">
            <a:extLst>
              <a:ext uri="{FF2B5EF4-FFF2-40B4-BE49-F238E27FC236}">
                <a16:creationId xmlns:a16="http://schemas.microsoft.com/office/drawing/2014/main" id="{13C64042-1989-4AA9-89AA-3A3777B5D4E2}"/>
              </a:ext>
            </a:extLst>
          </p:cNvPr>
          <p:cNvGrpSpPr>
            <a:grpSpLocks noChangeAspect="1"/>
          </p:cNvGrpSpPr>
          <p:nvPr userDrawn="1"/>
        </p:nvGrpSpPr>
        <p:grpSpPr>
          <a:xfrm>
            <a:off x="10467079" y="5925341"/>
            <a:ext cx="994621" cy="576000"/>
            <a:chOff x="307975" y="-380998"/>
            <a:chExt cx="8528050" cy="4938708"/>
          </a:xfrm>
        </p:grpSpPr>
        <p:sp>
          <p:nvSpPr>
            <p:cNvPr id="20" name="Freeform 7">
              <a:extLst>
                <a:ext uri="{FF2B5EF4-FFF2-40B4-BE49-F238E27FC236}">
                  <a16:creationId xmlns:a16="http://schemas.microsoft.com/office/drawing/2014/main" id="{A62635E9-05A6-4A4E-B3B9-5133090F552C}"/>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1" name="Freeform 7">
              <a:extLst>
                <a:ext uri="{FF2B5EF4-FFF2-40B4-BE49-F238E27FC236}">
                  <a16:creationId xmlns:a16="http://schemas.microsoft.com/office/drawing/2014/main" id="{ED15AE28-6446-47BD-9295-A1BD4C4CF8F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2" name="Freeform 8">
              <a:extLst>
                <a:ext uri="{FF2B5EF4-FFF2-40B4-BE49-F238E27FC236}">
                  <a16:creationId xmlns:a16="http://schemas.microsoft.com/office/drawing/2014/main" id="{CCF0F5A0-931D-466B-93B1-F69D4BABEEF6}"/>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3" name="Freeform 9">
              <a:extLst>
                <a:ext uri="{FF2B5EF4-FFF2-40B4-BE49-F238E27FC236}">
                  <a16:creationId xmlns:a16="http://schemas.microsoft.com/office/drawing/2014/main" id="{5C6FA30E-EB2D-4603-8045-8E1174F9EE42}"/>
                </a:ext>
              </a:extLst>
            </p:cNvPr>
            <p:cNvSpPr>
              <a:spLocks/>
            </p:cNvSpPr>
            <p:nvPr userDrawn="1"/>
          </p:nvSpPr>
          <p:spPr bwMode="auto">
            <a:xfrm>
              <a:off x="7439022" y="792163"/>
              <a:ext cx="1385887"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4" name="Freeform 10">
              <a:extLst>
                <a:ext uri="{FF2B5EF4-FFF2-40B4-BE49-F238E27FC236}">
                  <a16:creationId xmlns:a16="http://schemas.microsoft.com/office/drawing/2014/main" id="{28AD1915-51BB-4586-8BF6-6378F0663E0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5" name="Freeform 11">
              <a:extLst>
                <a:ext uri="{FF2B5EF4-FFF2-40B4-BE49-F238E27FC236}">
                  <a16:creationId xmlns:a16="http://schemas.microsoft.com/office/drawing/2014/main" id="{1B856C3E-799E-4A4A-9242-25A2FB447A52}"/>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6" name="Freeform 12">
              <a:extLst>
                <a:ext uri="{FF2B5EF4-FFF2-40B4-BE49-F238E27FC236}">
                  <a16:creationId xmlns:a16="http://schemas.microsoft.com/office/drawing/2014/main" id="{06AA5867-E783-43EB-8C26-1B84C54F15A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7" name="Freeform 13">
              <a:extLst>
                <a:ext uri="{FF2B5EF4-FFF2-40B4-BE49-F238E27FC236}">
                  <a16:creationId xmlns:a16="http://schemas.microsoft.com/office/drawing/2014/main" id="{FBBDB207-A46B-4949-82A3-4374A9B431AB}"/>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8" name="Freeform 14">
              <a:extLst>
                <a:ext uri="{FF2B5EF4-FFF2-40B4-BE49-F238E27FC236}">
                  <a16:creationId xmlns:a16="http://schemas.microsoft.com/office/drawing/2014/main" id="{87642D87-BE2B-4183-85C8-E00046E53C2F}"/>
                </a:ext>
              </a:extLst>
            </p:cNvPr>
            <p:cNvSpPr>
              <a:spLocks/>
            </p:cNvSpPr>
            <p:nvPr userDrawn="1"/>
          </p:nvSpPr>
          <p:spPr bwMode="auto">
            <a:xfrm>
              <a:off x="7439022" y="792163"/>
              <a:ext cx="1385888"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9" name="Freeform 15">
              <a:extLst>
                <a:ext uri="{FF2B5EF4-FFF2-40B4-BE49-F238E27FC236}">
                  <a16:creationId xmlns:a16="http://schemas.microsoft.com/office/drawing/2014/main" id="{C66BF089-3229-4A88-9996-AD1DC4E6639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spTree>
    <p:extLst>
      <p:ext uri="{BB962C8B-B14F-4D97-AF65-F5344CB8AC3E}">
        <p14:creationId xmlns:p14="http://schemas.microsoft.com/office/powerpoint/2010/main" val="2066718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569116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EF8F071-7A91-D345-96A5-1673F72D07BE}" type="datetimeFigureOut">
              <a:rPr lang="en-US" smtClean="0"/>
              <a:t>6/24/2026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889015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745FAB2-F877-3542-B0ED-EC03D262A48D}"/>
              </a:ext>
            </a:extLst>
          </p:cNvPr>
          <p:cNvSpPr>
            <a:spLocks noGrp="1"/>
          </p:cNvSpPr>
          <p:nvPr>
            <p:ph type="pic" sz="quarter" idx="15"/>
          </p:nvPr>
        </p:nvSpPr>
        <p:spPr>
          <a:xfrm>
            <a:off x="6460574" y="914952"/>
            <a:ext cx="5346700" cy="2374900"/>
          </a:xfrm>
        </p:spPr>
        <p:txBody>
          <a:bodyPr/>
          <a:lstStyle/>
          <a:p>
            <a:endParaRPr lang="en-US"/>
          </a:p>
        </p:txBody>
      </p:sp>
      <p:sp>
        <p:nvSpPr>
          <p:cNvPr id="11" name="Picture Placeholder 9">
            <a:extLst>
              <a:ext uri="{FF2B5EF4-FFF2-40B4-BE49-F238E27FC236}">
                <a16:creationId xmlns:a16="http://schemas.microsoft.com/office/drawing/2014/main" id="{7F9A03F6-06ED-8145-A4EC-5D33CA2BB397}"/>
              </a:ext>
            </a:extLst>
          </p:cNvPr>
          <p:cNvSpPr>
            <a:spLocks noGrp="1"/>
          </p:cNvSpPr>
          <p:nvPr>
            <p:ph type="pic" sz="quarter" idx="16"/>
          </p:nvPr>
        </p:nvSpPr>
        <p:spPr>
          <a:xfrm>
            <a:off x="6460574" y="3548821"/>
            <a:ext cx="5346700" cy="2374900"/>
          </a:xfrm>
        </p:spPr>
        <p:txBody>
          <a:bodyPr/>
          <a:lstStyle/>
          <a:p>
            <a:endParaRPr lang="en-US"/>
          </a:p>
        </p:txBody>
      </p:sp>
    </p:spTree>
    <p:extLst>
      <p:ext uri="{BB962C8B-B14F-4D97-AF65-F5344CB8AC3E}">
        <p14:creationId xmlns:p14="http://schemas.microsoft.com/office/powerpoint/2010/main" val="364677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EF8F071-7A91-D345-96A5-1673F72D07BE}" type="datetimeFigureOut">
              <a:rPr lang="en-US" smtClean="0"/>
              <a:t>6/24/2026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660269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3EF8F071-7A91-D345-96A5-1673F72D07BE}" type="datetimeFigureOut">
              <a:rPr lang="en-US" smtClean="0"/>
              <a:t>6/24/2026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603440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3EF8F071-7A91-D345-96A5-1673F72D07BE}" type="datetimeFigureOut">
              <a:rPr lang="en-US" smtClean="0"/>
              <a:t>6/24/2026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685261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F8F071-7A91-D345-96A5-1673F72D07BE}" type="datetimeFigureOut">
              <a:rPr lang="en-US" smtClean="0"/>
              <a:t>6/24/2026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958429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1318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8F071-7A91-D345-96A5-1673F72D07BE}" type="datetimeFigureOut">
              <a:rPr lang="en-US" smtClean="0"/>
              <a:t>6/24/2026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EFB4C1-139D-2947-9CFB-DDF77CB62505}" type="slidenum">
              <a:rPr lang="en-US" smtClean="0"/>
              <a:t>‹#›</a:t>
            </a:fld>
            <a:endParaRPr lang="en-US"/>
          </a:p>
        </p:txBody>
      </p:sp>
    </p:spTree>
    <p:extLst>
      <p:ext uri="{BB962C8B-B14F-4D97-AF65-F5344CB8AC3E}">
        <p14:creationId xmlns:p14="http://schemas.microsoft.com/office/powerpoint/2010/main" val="22260091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84"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hyperlink" Target="mailto:AIdan.Batey@newdur.ac.uk" TargetMode="External"/><Relationship Id="rId5" Type="http://schemas.openxmlformats.org/officeDocument/2006/relationships/hyperlink" Target="mailto:Helen.Griffin@newdur.ac.uk" TargetMode="Externa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1.emf"/></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31.jpeg"/></Relationships>
</file>

<file path=ppt/slides/_rels/slide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3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3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3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4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hyperlink" Target="mailto:paul.milburn@newdur.ac.uk" TargetMode="External"/><Relationship Id="rId7" Type="http://schemas.openxmlformats.org/officeDocument/2006/relationships/hyperlink" Target="mailto:Alan/holcroft@newdur.ac.uk" TargetMode="External"/><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hyperlink" Target="mailto:Helen.holcroft@newdur.ac.uk" TargetMode="External"/><Relationship Id="rId5" Type="http://schemas.openxmlformats.org/officeDocument/2006/relationships/hyperlink" Target="mailto:Adi.gill@newdur.ac.uk" TargetMode="External"/><Relationship Id="rId4" Type="http://schemas.openxmlformats.org/officeDocument/2006/relationships/hyperlink" Target="mailto:louise.kendell@newdur.ac.uk"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ark, person, sitting, street&#10;&#10;Description automatically generated">
            <a:extLst>
              <a:ext uri="{FF2B5EF4-FFF2-40B4-BE49-F238E27FC236}">
                <a16:creationId xmlns:a16="http://schemas.microsoft.com/office/drawing/2014/main" id="{2A9147AD-69D2-5940-912D-DCA15A9C1E22}"/>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62456" y="2644170"/>
            <a:ext cx="5801710" cy="830997"/>
          </a:xfrm>
          <a:prstGeom prst="rect">
            <a:avLst/>
          </a:prstGeom>
          <a:noFill/>
        </p:spPr>
        <p:txBody>
          <a:bodyPr wrap="square" lIns="91440" tIns="45720" rIns="91440" bIns="45720" rtlCol="0" anchor="t">
            <a:spAutoFit/>
          </a:bodyPr>
          <a:lstStyle/>
          <a:p>
            <a:r>
              <a:rPr lang="en-US" sz="4800" b="1">
                <a:solidFill>
                  <a:schemeClr val="bg1"/>
                </a:solidFill>
                <a:latin typeface="Poppins SemiBold"/>
                <a:cs typeface="Poppins SemiBold"/>
              </a:rPr>
              <a:t>NCD Get Ready</a:t>
            </a:r>
            <a:endParaRPr lang="en-US" sz="4800" b="1">
              <a:solidFill>
                <a:schemeClr val="bg1"/>
              </a:solidFill>
              <a:latin typeface="Poppins SemiBold" pitchFamily="2" charset="77"/>
              <a:cs typeface="Poppins SemiBold" pitchFamily="2" charset="77"/>
            </a:endParaRPr>
          </a:p>
        </p:txBody>
      </p:sp>
    </p:spTree>
    <p:extLst>
      <p:ext uri="{BB962C8B-B14F-4D97-AF65-F5344CB8AC3E}">
        <p14:creationId xmlns:p14="http://schemas.microsoft.com/office/powerpoint/2010/main" val="5073959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looking at a stack of papers&#10;&#10;AI-generated content may be incorrect.">
            <a:extLst>
              <a:ext uri="{FF2B5EF4-FFF2-40B4-BE49-F238E27FC236}">
                <a16:creationId xmlns:a16="http://schemas.microsoft.com/office/drawing/2014/main" id="{1A3905A5-3738-C7D7-3B14-90AC73E78F35}"/>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970642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working on a machine&#10;&#10;AI-generated content may be incorrect.">
            <a:extLst>
              <a:ext uri="{FF2B5EF4-FFF2-40B4-BE49-F238E27FC236}">
                <a16:creationId xmlns:a16="http://schemas.microsoft.com/office/drawing/2014/main" id="{92DB5BE7-DB25-252B-6127-7456B81A1FB5}"/>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2988147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white and blue card with text&#10;&#10;AI-generated content may be incorrect.">
            <a:extLst>
              <a:ext uri="{FF2B5EF4-FFF2-40B4-BE49-F238E27FC236}">
                <a16:creationId xmlns:a16="http://schemas.microsoft.com/office/drawing/2014/main" id="{0EE952BC-B875-7CE6-B158-CB0CCEDFBC45}"/>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0291603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kicking a football ball&#10;&#10;AI-generated content may be incorrect.">
            <a:extLst>
              <a:ext uri="{FF2B5EF4-FFF2-40B4-BE49-F238E27FC236}">
                <a16:creationId xmlns:a16="http://schemas.microsoft.com/office/drawing/2014/main" id="{6334D9FC-6B30-BBFC-0DA1-413D6A5BFE31}"/>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024647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89"/>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193431" y="420110"/>
            <a:ext cx="9343962" cy="584775"/>
          </a:xfrm>
          <a:prstGeom prst="rect">
            <a:avLst/>
          </a:prstGeom>
          <a:noFill/>
        </p:spPr>
        <p:txBody>
          <a:bodyPr wrap="square" lIns="91440" tIns="45720" rIns="91440" bIns="45720" rtlCol="0" anchor="t">
            <a:spAutoFit/>
          </a:bodyPr>
          <a:lstStyle/>
          <a:p>
            <a:pPr algn="r"/>
            <a:r>
              <a:rPr lang="en-US" sz="3200" b="1" i="1">
                <a:solidFill>
                  <a:srgbClr val="F5AEBF"/>
                </a:solidFill>
                <a:latin typeface="Poppins"/>
                <a:cs typeface="Poppins"/>
              </a:rPr>
              <a:t>English and Maths at New College Durham</a:t>
            </a:r>
            <a:endParaRPr lang="en-US" sz="3200" b="1" i="1">
              <a:solidFill>
                <a:srgbClr val="F5AEBF"/>
              </a:solidFill>
              <a:latin typeface="Poppins" pitchFamily="2" charset="77"/>
              <a:cs typeface="Poppins" pitchFamily="2" charset="77"/>
            </a:endParaRPr>
          </a:p>
        </p:txBody>
      </p:sp>
      <p:sp>
        <p:nvSpPr>
          <p:cNvPr id="9" name="TextBox 8">
            <a:extLst>
              <a:ext uri="{FF2B5EF4-FFF2-40B4-BE49-F238E27FC236}">
                <a16:creationId xmlns:a16="http://schemas.microsoft.com/office/drawing/2014/main" id="{0F962EE0-F775-A049-B115-103909D4783F}"/>
              </a:ext>
            </a:extLst>
          </p:cNvPr>
          <p:cNvSpPr txBox="1"/>
          <p:nvPr/>
        </p:nvSpPr>
        <p:spPr>
          <a:xfrm>
            <a:off x="5309667" y="1572252"/>
            <a:ext cx="6156679" cy="584775"/>
          </a:xfrm>
          <a:prstGeom prst="rect">
            <a:avLst/>
          </a:prstGeom>
          <a:noFill/>
        </p:spPr>
        <p:txBody>
          <a:bodyPr wrap="square" rtlCol="0">
            <a:spAutoFit/>
          </a:bodyPr>
          <a:lstStyle/>
          <a:p>
            <a:pPr marL="742950" lvl="1" indent="-285750">
              <a:buFont typeface="Arial" panose="020B0604020202020204" pitchFamily="34" charset="0"/>
              <a:buChar char="•"/>
            </a:pPr>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p:txBody>
      </p:sp>
      <p:pic>
        <p:nvPicPr>
          <p:cNvPr id="16" name="Picture 15" descr="A person sitting in a dark room&#10;&#10;Description automatically generated">
            <a:extLst>
              <a:ext uri="{FF2B5EF4-FFF2-40B4-BE49-F238E27FC236}">
                <a16:creationId xmlns:a16="http://schemas.microsoft.com/office/drawing/2014/main" id="{C32C879A-FC5A-5F43-90C6-4D27BEE90E35}"/>
              </a:ext>
            </a:extLst>
          </p:cNvPr>
          <p:cNvPicPr>
            <a:picLocks noChangeAspect="1"/>
          </p:cNvPicPr>
          <p:nvPr/>
        </p:nvPicPr>
        <p:blipFill>
          <a:blip r:embed="rId4"/>
          <a:stretch>
            <a:fillRect/>
          </a:stretch>
        </p:blipFill>
        <p:spPr>
          <a:xfrm>
            <a:off x="-101323" y="708828"/>
            <a:ext cx="5597500" cy="6608619"/>
          </a:xfrm>
          <a:prstGeom prst="rect">
            <a:avLst/>
          </a:prstGeom>
        </p:spPr>
      </p:pic>
      <p:sp>
        <p:nvSpPr>
          <p:cNvPr id="2" name="Rectangle 1"/>
          <p:cNvSpPr/>
          <p:nvPr/>
        </p:nvSpPr>
        <p:spPr>
          <a:xfrm>
            <a:off x="5044745" y="1388932"/>
            <a:ext cx="6758608" cy="4770537"/>
          </a:xfrm>
          <a:prstGeom prst="rect">
            <a:avLst/>
          </a:prstGeom>
        </p:spPr>
        <p:txBody>
          <a:bodyPr wrap="square" lIns="91440" tIns="45720" rIns="91440" bIns="45720" anchor="t">
            <a:spAutoFit/>
          </a:bodyPr>
          <a:lstStyle/>
          <a:p>
            <a:r>
              <a:rPr lang="en-US" sz="1600">
                <a:solidFill>
                  <a:schemeClr val="bg1"/>
                </a:solidFill>
                <a:cs typeface="Calibri"/>
              </a:rPr>
              <a:t>Developing your </a:t>
            </a:r>
            <a:r>
              <a:rPr lang="en-US" sz="1600" err="1">
                <a:solidFill>
                  <a:schemeClr val="bg1"/>
                </a:solidFill>
                <a:cs typeface="Calibri"/>
              </a:rPr>
              <a:t>Maths</a:t>
            </a:r>
            <a:r>
              <a:rPr lang="en-US" sz="1600">
                <a:solidFill>
                  <a:schemeClr val="bg1"/>
                </a:solidFill>
                <a:cs typeface="Calibri"/>
              </a:rPr>
              <a:t> and English skills is an essential part of your life as a student and your time at New College Durham and depending on your GCSE grades at school you will follow one of three paths. </a:t>
            </a:r>
          </a:p>
          <a:p>
            <a:endParaRPr lang="en-US" sz="1600">
              <a:solidFill>
                <a:schemeClr val="bg1"/>
              </a:solidFill>
              <a:cs typeface="Calibri"/>
            </a:endParaRPr>
          </a:p>
          <a:p>
            <a:pPr marL="285750" indent="-285750">
              <a:buFont typeface="Arial"/>
              <a:buChar char="•"/>
            </a:pPr>
            <a:r>
              <a:rPr lang="en-US" sz="1600">
                <a:solidFill>
                  <a:schemeClr val="bg1"/>
                </a:solidFill>
                <a:cs typeface="Calibri"/>
              </a:rPr>
              <a:t>If you achieved a GCSE Grade 4 or above for both English and </a:t>
            </a:r>
            <a:r>
              <a:rPr lang="en-US" sz="1600" err="1">
                <a:solidFill>
                  <a:schemeClr val="bg1"/>
                </a:solidFill>
                <a:cs typeface="Calibri"/>
              </a:rPr>
              <a:t>Maths</a:t>
            </a:r>
            <a:r>
              <a:rPr lang="en-US" sz="1600">
                <a:solidFill>
                  <a:schemeClr val="bg1"/>
                </a:solidFill>
                <a:cs typeface="Calibri"/>
              </a:rPr>
              <a:t>, you do not need to attend </a:t>
            </a:r>
            <a:r>
              <a:rPr lang="en-US" sz="1600" err="1">
                <a:solidFill>
                  <a:schemeClr val="bg1"/>
                </a:solidFill>
                <a:cs typeface="Calibri"/>
              </a:rPr>
              <a:t>Maths</a:t>
            </a:r>
            <a:r>
              <a:rPr lang="en-US" sz="1600">
                <a:solidFill>
                  <a:schemeClr val="bg1"/>
                </a:solidFill>
                <a:cs typeface="Calibri"/>
              </a:rPr>
              <a:t> and English classes, these skills will be developed within your main study </a:t>
            </a:r>
            <a:r>
              <a:rPr lang="en-US" sz="1600" err="1">
                <a:solidFill>
                  <a:schemeClr val="bg1"/>
                </a:solidFill>
                <a:cs typeface="Calibri"/>
              </a:rPr>
              <a:t>programme</a:t>
            </a:r>
            <a:endParaRPr lang="en-US" sz="1600" err="1">
              <a:solidFill>
                <a:schemeClr val="bg1"/>
              </a:solidFill>
              <a:ea typeface="Calibri"/>
              <a:cs typeface="Calibri"/>
            </a:endParaRPr>
          </a:p>
          <a:p>
            <a:pPr marL="285750" indent="-285750">
              <a:buFont typeface="Arial"/>
              <a:buChar char="•"/>
            </a:pPr>
            <a:endParaRPr lang="en-US" sz="1600">
              <a:solidFill>
                <a:schemeClr val="bg1"/>
              </a:solidFill>
              <a:cs typeface="Calibri"/>
            </a:endParaRPr>
          </a:p>
          <a:p>
            <a:pPr marL="285750" indent="-285750">
              <a:buFont typeface="Arial"/>
              <a:buChar char="•"/>
            </a:pPr>
            <a:r>
              <a:rPr lang="en-US" sz="1600">
                <a:solidFill>
                  <a:schemeClr val="bg1"/>
                </a:solidFill>
                <a:cs typeface="Calibri"/>
              </a:rPr>
              <a:t>If you achieved a GCSE Grade 3 you will be assigned to a GCSE </a:t>
            </a:r>
            <a:r>
              <a:rPr lang="en-US" sz="1600" err="1">
                <a:solidFill>
                  <a:schemeClr val="bg1"/>
                </a:solidFill>
                <a:cs typeface="Calibri"/>
              </a:rPr>
              <a:t>Maths</a:t>
            </a:r>
            <a:r>
              <a:rPr lang="en-US" sz="1600">
                <a:solidFill>
                  <a:schemeClr val="bg1"/>
                </a:solidFill>
                <a:cs typeface="Calibri"/>
              </a:rPr>
              <a:t> and/or English class, where you will continue your GCSE studies</a:t>
            </a:r>
            <a:endParaRPr lang="en-US" sz="1600">
              <a:solidFill>
                <a:schemeClr val="bg1"/>
              </a:solidFill>
              <a:ea typeface="Calibri"/>
              <a:cs typeface="Calibri"/>
            </a:endParaRPr>
          </a:p>
          <a:p>
            <a:pPr marL="285750" indent="-285750">
              <a:buFont typeface="Arial"/>
              <a:buChar char="•"/>
            </a:pPr>
            <a:endParaRPr lang="en-US" sz="1600">
              <a:solidFill>
                <a:schemeClr val="bg1"/>
              </a:solidFill>
              <a:cs typeface="Calibri"/>
            </a:endParaRPr>
          </a:p>
          <a:p>
            <a:pPr marL="285750" indent="-285750">
              <a:buFont typeface="Arial"/>
              <a:buChar char="•"/>
            </a:pPr>
            <a:r>
              <a:rPr lang="en-US" sz="1600">
                <a:solidFill>
                  <a:schemeClr val="bg1"/>
                </a:solidFill>
                <a:cs typeface="Calibri"/>
              </a:rPr>
              <a:t>If you achieved a GCSE Grade 2 or lower, you will be assigned to a Functional Skills </a:t>
            </a:r>
            <a:r>
              <a:rPr lang="en-US" sz="1600" err="1">
                <a:solidFill>
                  <a:schemeClr val="bg1"/>
                </a:solidFill>
                <a:cs typeface="Calibri"/>
              </a:rPr>
              <a:t>Maths</a:t>
            </a:r>
            <a:r>
              <a:rPr lang="en-US" sz="1600">
                <a:solidFill>
                  <a:schemeClr val="bg1"/>
                </a:solidFill>
                <a:cs typeface="Calibri"/>
              </a:rPr>
              <a:t> and/or English class, where you will continue to develop those skills</a:t>
            </a:r>
            <a:endParaRPr lang="en-US" sz="1600">
              <a:solidFill>
                <a:schemeClr val="bg1"/>
              </a:solidFill>
              <a:ea typeface="Calibri"/>
              <a:cs typeface="Calibri"/>
            </a:endParaRPr>
          </a:p>
          <a:p>
            <a:pPr marL="285750" indent="-285750">
              <a:buFont typeface="Arial"/>
              <a:buChar char="•"/>
            </a:pPr>
            <a:endParaRPr lang="en-US" sz="1600">
              <a:solidFill>
                <a:schemeClr val="bg1"/>
              </a:solidFill>
              <a:cs typeface="Calibri"/>
            </a:endParaRPr>
          </a:p>
          <a:p>
            <a:pPr marL="285750" indent="-285750">
              <a:buFont typeface="Arial"/>
              <a:buChar char="•"/>
            </a:pPr>
            <a:r>
              <a:rPr lang="en-US" sz="1600">
                <a:solidFill>
                  <a:schemeClr val="bg1"/>
                </a:solidFill>
                <a:cs typeface="Calibri"/>
              </a:rPr>
              <a:t>At every level, you will be supported to succeed and develop your skills, allowing you to progress in your chosen course. If you have any questions, please contact the Head of English </a:t>
            </a:r>
            <a:r>
              <a:rPr lang="en-US" sz="1600">
                <a:solidFill>
                  <a:schemeClr val="bg1"/>
                </a:solidFill>
                <a:cs typeface="Calibri"/>
                <a:hlinkClick r:id="rId5">
                  <a:extLst>
                    <a:ext uri="{A12FA001-AC4F-418D-AE19-62706E023703}">
                      <ahyp:hlinkClr xmlns:ahyp="http://schemas.microsoft.com/office/drawing/2018/hyperlinkcolor" val="tx"/>
                    </a:ext>
                  </a:extLst>
                </a:hlinkClick>
              </a:rPr>
              <a:t>Helen.Griffin@newdur.ac.uk</a:t>
            </a:r>
            <a:r>
              <a:rPr lang="en-US" sz="1600">
                <a:solidFill>
                  <a:schemeClr val="bg1"/>
                </a:solidFill>
                <a:cs typeface="Calibri"/>
              </a:rPr>
              <a:t> or the Head of </a:t>
            </a:r>
            <a:r>
              <a:rPr lang="en-US" sz="1600" err="1">
                <a:solidFill>
                  <a:schemeClr val="bg1"/>
                </a:solidFill>
                <a:cs typeface="Calibri"/>
              </a:rPr>
              <a:t>Maths</a:t>
            </a:r>
            <a:r>
              <a:rPr lang="en-US" sz="1600">
                <a:solidFill>
                  <a:schemeClr val="bg1"/>
                </a:solidFill>
                <a:cs typeface="Calibri"/>
              </a:rPr>
              <a:t> </a:t>
            </a:r>
            <a:r>
              <a:rPr lang="en-US" sz="1600">
                <a:solidFill>
                  <a:schemeClr val="bg1"/>
                </a:solidFill>
                <a:cs typeface="Calibri"/>
                <a:hlinkClick r:id="rId6">
                  <a:extLst>
                    <a:ext uri="{A12FA001-AC4F-418D-AE19-62706E023703}">
                      <ahyp:hlinkClr xmlns:ahyp="http://schemas.microsoft.com/office/drawing/2018/hyperlinkcolor" val="tx"/>
                    </a:ext>
                  </a:extLst>
                </a:hlinkClick>
              </a:rPr>
              <a:t>Aidan.Batey@newdur.ac.uk</a:t>
            </a:r>
            <a:r>
              <a:rPr lang="en-US" sz="1600">
                <a:solidFill>
                  <a:schemeClr val="bg1"/>
                </a:solidFill>
                <a:cs typeface="Calibri"/>
              </a:rPr>
              <a:t> who will both be happy to help. </a:t>
            </a:r>
            <a:endParaRPr lang="en-US" sz="1600">
              <a:solidFill>
                <a:schemeClr val="bg1"/>
              </a:solidFill>
              <a:ea typeface="Calibri"/>
              <a:cs typeface="Calibri"/>
            </a:endParaRPr>
          </a:p>
        </p:txBody>
      </p:sp>
    </p:spTree>
    <p:extLst>
      <p:ext uri="{BB962C8B-B14F-4D97-AF65-F5344CB8AC3E}">
        <p14:creationId xmlns:p14="http://schemas.microsoft.com/office/powerpoint/2010/main" val="32641956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BC6AC7D-7D7D-F547-A41E-836FE19764C4}"/>
              </a:ext>
            </a:extLst>
          </p:cNvPr>
          <p:cNvSpPr txBox="1"/>
          <p:nvPr/>
        </p:nvSpPr>
        <p:spPr>
          <a:xfrm>
            <a:off x="721196" y="711424"/>
            <a:ext cx="6331116" cy="1754326"/>
          </a:xfrm>
          <a:prstGeom prst="rect">
            <a:avLst/>
          </a:prstGeom>
          <a:noFill/>
        </p:spPr>
        <p:txBody>
          <a:bodyPr wrap="square" rtlCol="0">
            <a:spAutoFit/>
          </a:bodyPr>
          <a:lstStyle/>
          <a:p>
            <a:r>
              <a:rPr lang="en-US" sz="5400" b="1">
                <a:latin typeface="Poppins SemiBold" panose="00000700000000000000" pitchFamily="2" charset="0"/>
                <a:cs typeface="Poppins SemiBold" panose="00000700000000000000" pitchFamily="2" charset="0"/>
              </a:rPr>
              <a:t>Advice Support Careers (ASC)</a:t>
            </a:r>
          </a:p>
        </p:txBody>
      </p:sp>
      <p:sp>
        <p:nvSpPr>
          <p:cNvPr id="2" name="TextBox 1">
            <a:extLst>
              <a:ext uri="{FF2B5EF4-FFF2-40B4-BE49-F238E27FC236}">
                <a16:creationId xmlns:a16="http://schemas.microsoft.com/office/drawing/2014/main" id="{0D1CE9A1-C506-46F6-930A-2815ECFDB4B5}"/>
              </a:ext>
            </a:extLst>
          </p:cNvPr>
          <p:cNvSpPr txBox="1"/>
          <p:nvPr/>
        </p:nvSpPr>
        <p:spPr>
          <a:xfrm>
            <a:off x="721196" y="2593680"/>
            <a:ext cx="6743521" cy="2210990"/>
          </a:xfrm>
          <a:prstGeom prst="rect">
            <a:avLst/>
          </a:prstGeom>
          <a:noFill/>
        </p:spPr>
        <p:txBody>
          <a:bodyPr wrap="square" rtlCol="0">
            <a:spAutoFit/>
          </a:bodyPr>
          <a:lstStyle/>
          <a:p>
            <a:pPr>
              <a:lnSpc>
                <a:spcPct val="150000"/>
              </a:lnSpc>
              <a:spcAft>
                <a:spcPts val="600"/>
              </a:spcAft>
              <a:buClr>
                <a:srgbClr val="D15559"/>
              </a:buClr>
            </a:pPr>
            <a:r>
              <a:rPr lang="en-US" sz="1600" b="1" spc="-150">
                <a:solidFill>
                  <a:srgbClr val="2A7DE1"/>
                </a:solidFill>
                <a:latin typeface="Poppins SemiBold" pitchFamily="2" charset="77"/>
                <a:ea typeface="Source Sans Pro" panose="020B0503030403020204" pitchFamily="34" charset="0"/>
                <a:cs typeface="Poppins SemiBold" pitchFamily="2" charset="77"/>
              </a:rPr>
              <a:t>&gt;&gt;</a:t>
            </a:r>
            <a:r>
              <a:rPr lang="en-US" sz="1600" b="1">
                <a:solidFill>
                  <a:srgbClr val="2A7DE1"/>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Careers and Course Guidance</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a:t>
            </a:r>
            <a:r>
              <a:rPr lang="en-US" sz="1600" b="1">
                <a:solidFill>
                  <a:srgbClr val="0070C0"/>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Advice on Funding and Welfare Queries </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a:t>
            </a:r>
            <a:r>
              <a:rPr lang="en-US" sz="1600" b="1">
                <a:solidFill>
                  <a:srgbClr val="0070C0"/>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Support through Personal Counsellors and Learner Development </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a:t>
            </a:r>
            <a:r>
              <a:rPr lang="en-US" sz="1600" b="1">
                <a:solidFill>
                  <a:srgbClr val="0070C0"/>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Safeguarding Team </a:t>
            </a:r>
          </a:p>
          <a:p>
            <a:pPr>
              <a:lnSpc>
                <a:spcPct val="150000"/>
              </a:lnSpc>
              <a:spcAft>
                <a:spcPts val="600"/>
              </a:spcAft>
              <a:buClr>
                <a:srgbClr val="D15559"/>
              </a:buClr>
            </a:pPr>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8" name="Picture 7">
            <a:extLst>
              <a:ext uri="{FF2B5EF4-FFF2-40B4-BE49-F238E27FC236}">
                <a16:creationId xmlns:a16="http://schemas.microsoft.com/office/drawing/2014/main" id="{8209B1F7-2A5A-47E2-BA61-C6BFA660389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99790" y="0"/>
            <a:ext cx="5404617" cy="6858000"/>
          </a:xfrm>
          <a:prstGeom prst="rect">
            <a:avLst/>
          </a:prstGeom>
        </p:spPr>
      </p:pic>
    </p:spTree>
    <p:extLst>
      <p:ext uri="{BB962C8B-B14F-4D97-AF65-F5344CB8AC3E}">
        <p14:creationId xmlns:p14="http://schemas.microsoft.com/office/powerpoint/2010/main" val="1536096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B8BDD60-79A1-E144-9A45-F310AA454576}"/>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10;&#10;Description automatically generated">
            <a:extLst>
              <a:ext uri="{FF2B5EF4-FFF2-40B4-BE49-F238E27FC236}">
                <a16:creationId xmlns:a16="http://schemas.microsoft.com/office/drawing/2014/main" id="{DC8ECB39-64C7-B945-82EF-75C5AE936785}"/>
              </a:ext>
            </a:extLst>
          </p:cNvPr>
          <p:cNvPicPr>
            <a:picLocks noChangeAspect="1"/>
          </p:cNvPicPr>
          <p:nvPr/>
        </p:nvPicPr>
        <p:blipFill>
          <a:blip r:embed="rId2"/>
          <a:stretch>
            <a:fillRect/>
          </a:stretch>
        </p:blipFill>
        <p:spPr>
          <a:xfrm>
            <a:off x="5639" y="0"/>
            <a:ext cx="12180722"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647281" y="2413337"/>
            <a:ext cx="6590097" cy="1938992"/>
          </a:xfrm>
          <a:prstGeom prst="rect">
            <a:avLst/>
          </a:prstGeom>
          <a:noFill/>
        </p:spPr>
        <p:txBody>
          <a:bodyPr wrap="square" lIns="91440" tIns="45720" rIns="91440" bIns="45720" rtlCol="0" anchor="t">
            <a:spAutoFit/>
          </a:bodyPr>
          <a:lstStyle/>
          <a:p>
            <a:r>
              <a:rPr lang="en-US" sz="6000" b="1">
                <a:solidFill>
                  <a:schemeClr val="bg1"/>
                </a:solidFill>
                <a:latin typeface="Poppins SemiBold"/>
                <a:cs typeface="Poppins SemiBold"/>
              </a:rPr>
              <a:t>Course Information</a:t>
            </a:r>
            <a:endParaRPr lang="en-US" sz="6000" b="1">
              <a:solidFill>
                <a:schemeClr val="bg1"/>
              </a:solidFill>
              <a:latin typeface="Poppins SemiBold" pitchFamily="2" charset="77"/>
              <a:cs typeface="Poppins SemiBold" pitchFamily="2" charset="77"/>
            </a:endParaRPr>
          </a:p>
        </p:txBody>
      </p:sp>
    </p:spTree>
    <p:extLst>
      <p:ext uri="{BB962C8B-B14F-4D97-AF65-F5344CB8AC3E}">
        <p14:creationId xmlns:p14="http://schemas.microsoft.com/office/powerpoint/2010/main" val="37027755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B07EF89-4139-8745-B992-D945B1078F57}"/>
              </a:ext>
            </a:extLst>
          </p:cNvPr>
          <p:cNvPicPr>
            <a:picLocks noChangeAspect="1"/>
          </p:cNvPicPr>
          <p:nvPr/>
        </p:nvPicPr>
        <p:blipFill>
          <a:blip r:embed="rId3"/>
          <a:srcRect/>
          <a:stretch/>
        </p:blipFill>
        <p:spPr>
          <a:xfrm>
            <a:off x="2469789" y="1237993"/>
            <a:ext cx="7953018" cy="5620007"/>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78757" y="282774"/>
            <a:ext cx="6331116" cy="923330"/>
          </a:xfrm>
          <a:prstGeom prst="rect">
            <a:avLst/>
          </a:prstGeom>
          <a:noFill/>
        </p:spPr>
        <p:txBody>
          <a:bodyPr wrap="square" lIns="91440" tIns="45720" rIns="91440" bIns="45720" rtlCol="0" anchor="t">
            <a:spAutoFit/>
          </a:bodyPr>
          <a:lstStyle/>
          <a:p>
            <a:r>
              <a:rPr lang="en-US" sz="5400" b="1" i="1">
                <a:latin typeface="Poppins"/>
                <a:cs typeface="Poppins"/>
              </a:rPr>
              <a:t>Course Mapping</a:t>
            </a:r>
            <a:endParaRPr lang="en-US" sz="5400" b="1" i="1">
              <a:latin typeface="Poppins" pitchFamily="2" charset="77"/>
              <a:cs typeface="Poppins" pitchFamily="2" charset="77"/>
            </a:endParaRPr>
          </a:p>
        </p:txBody>
      </p:sp>
    </p:spTree>
    <p:extLst>
      <p:ext uri="{BB962C8B-B14F-4D97-AF65-F5344CB8AC3E}">
        <p14:creationId xmlns:p14="http://schemas.microsoft.com/office/powerpoint/2010/main" val="19265599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898083" y="1181341"/>
            <a:ext cx="6331116" cy="923330"/>
          </a:xfrm>
          <a:prstGeom prst="rect">
            <a:avLst/>
          </a:prstGeom>
          <a:noFill/>
        </p:spPr>
        <p:txBody>
          <a:bodyPr wrap="square" lIns="91440" tIns="45720" rIns="91440" bIns="45720" rtlCol="0" anchor="t">
            <a:spAutoFit/>
          </a:bodyPr>
          <a:lstStyle/>
          <a:p>
            <a:pPr algn="r"/>
            <a:r>
              <a:rPr lang="en-US" sz="5400" b="1">
                <a:latin typeface="Poppins SemiBold"/>
                <a:cs typeface="Poppins SemiBold"/>
              </a:rPr>
              <a:t>L2 Art and Design</a:t>
            </a:r>
            <a:endParaRPr lang="en-US" sz="5400" b="1">
              <a:latin typeface="Poppins SemiBold" pitchFamily="2" charset="77"/>
              <a:cs typeface="Poppins SemiBold" pitchFamily="2" charset="77"/>
            </a:endParaRPr>
          </a:p>
        </p:txBody>
      </p:sp>
      <p:sp>
        <p:nvSpPr>
          <p:cNvPr id="8" name="TextBox 7">
            <a:extLst>
              <a:ext uri="{FF2B5EF4-FFF2-40B4-BE49-F238E27FC236}">
                <a16:creationId xmlns:a16="http://schemas.microsoft.com/office/drawing/2014/main" id="{58BA4178-45B5-0740-AA9A-2BCADBF1CE30}"/>
              </a:ext>
            </a:extLst>
          </p:cNvPr>
          <p:cNvSpPr txBox="1"/>
          <p:nvPr/>
        </p:nvSpPr>
        <p:spPr>
          <a:xfrm>
            <a:off x="866919" y="4259887"/>
            <a:ext cx="3401844" cy="2554545"/>
          </a:xfrm>
          <a:prstGeom prst="rect">
            <a:avLst/>
          </a:prstGeom>
          <a:noFill/>
        </p:spPr>
        <p:txBody>
          <a:bodyPr wrap="square" rtlCol="0">
            <a:spAutoFit/>
          </a:bodyPr>
          <a:lstStyle/>
          <a:p>
            <a:r>
              <a:rPr lang="en-US" sz="1600" b="0" i="0">
                <a:solidFill>
                  <a:srgbClr val="080808"/>
                </a:solidFill>
                <a:effectLst/>
                <a:latin typeface="Source Sans Pro" panose="020B0503030403020204" pitchFamily="34" charset="0"/>
              </a:rPr>
              <a:t>This course will provide you with an introductory art and design experience to help you develop your technical knowledge and practical and research skills.  You will be encouraged to experiment in drawing, painting, printmaking, 3d, textiles and mixed media processes in your work.</a:t>
            </a:r>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3" name="Picture 2" descr="Icon&#10;&#10;Description automatically generated">
            <a:extLst>
              <a:ext uri="{FF2B5EF4-FFF2-40B4-BE49-F238E27FC236}">
                <a16:creationId xmlns:a16="http://schemas.microsoft.com/office/drawing/2014/main" id="{6572B375-A109-C346-B98A-74EE933303F7}"/>
              </a:ext>
            </a:extLst>
          </p:cNvPr>
          <p:cNvPicPr>
            <a:picLocks noChangeAspect="1"/>
          </p:cNvPicPr>
          <p:nvPr/>
        </p:nvPicPr>
        <p:blipFill>
          <a:blip r:embed="rId4"/>
          <a:stretch>
            <a:fillRect/>
          </a:stretch>
        </p:blipFill>
        <p:spPr>
          <a:xfrm>
            <a:off x="952109" y="3306769"/>
            <a:ext cx="397483" cy="415148"/>
          </a:xfrm>
          <a:prstGeom prst="rect">
            <a:avLst/>
          </a:prstGeom>
        </p:spPr>
      </p:pic>
      <p:sp>
        <p:nvSpPr>
          <p:cNvPr id="9" name="TextBox 8">
            <a:extLst>
              <a:ext uri="{FF2B5EF4-FFF2-40B4-BE49-F238E27FC236}">
                <a16:creationId xmlns:a16="http://schemas.microsoft.com/office/drawing/2014/main" id="{34CEFD9F-C387-1C41-99A6-9976184431C2}"/>
              </a:ext>
            </a:extLst>
          </p:cNvPr>
          <p:cNvSpPr txBox="1"/>
          <p:nvPr/>
        </p:nvSpPr>
        <p:spPr>
          <a:xfrm>
            <a:off x="4556629" y="4364297"/>
            <a:ext cx="3113978" cy="1323439"/>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You will attend local trips to Durham Newcastle and some further afield relevant to your project.  You will visit galleries and exhibitions. </a:t>
            </a:r>
          </a:p>
        </p:txBody>
      </p:sp>
      <p:pic>
        <p:nvPicPr>
          <p:cNvPr id="10" name="Picture 9" descr="Icon&#10;&#10;Description automatically generated">
            <a:extLst>
              <a:ext uri="{FF2B5EF4-FFF2-40B4-BE49-F238E27FC236}">
                <a16:creationId xmlns:a16="http://schemas.microsoft.com/office/drawing/2014/main" id="{4467E743-00A4-E24B-A256-A5B61C0A7D51}"/>
              </a:ext>
            </a:extLst>
          </p:cNvPr>
          <p:cNvPicPr>
            <a:picLocks noChangeAspect="1"/>
          </p:cNvPicPr>
          <p:nvPr/>
        </p:nvPicPr>
        <p:blipFill>
          <a:blip r:embed="rId4"/>
          <a:stretch>
            <a:fillRect/>
          </a:stretch>
        </p:blipFill>
        <p:spPr>
          <a:xfrm>
            <a:off x="4532081" y="3286012"/>
            <a:ext cx="437231" cy="456663"/>
          </a:xfrm>
          <a:prstGeom prst="rect">
            <a:avLst/>
          </a:prstGeom>
        </p:spPr>
      </p:pic>
      <p:sp>
        <p:nvSpPr>
          <p:cNvPr id="11" name="TextBox 10">
            <a:extLst>
              <a:ext uri="{FF2B5EF4-FFF2-40B4-BE49-F238E27FC236}">
                <a16:creationId xmlns:a16="http://schemas.microsoft.com/office/drawing/2014/main" id="{23181931-3D4A-3E43-A1CB-E8982391302D}"/>
              </a:ext>
            </a:extLst>
          </p:cNvPr>
          <p:cNvSpPr txBox="1"/>
          <p:nvPr/>
        </p:nvSpPr>
        <p:spPr>
          <a:xfrm>
            <a:off x="8094575" y="4647013"/>
            <a:ext cx="3401844" cy="1569660"/>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Guest speakers this year included </a:t>
            </a:r>
            <a:endParaRPr lang="en-US" sz="1600">
              <a:latin typeface="Source Sans Pro" panose="020B0503030403020204" pitchFamily="34" charset="0"/>
              <a:ea typeface="Source Sans Pro" panose="020B0503030403020204" pitchFamily="34" charset="0"/>
              <a:cs typeface="Poppins SemiBold" pitchFamily="2" charset="77"/>
            </a:endParaRPr>
          </a:p>
          <a:p>
            <a:r>
              <a:rPr lang="en-US" sz="1600">
                <a:latin typeface="Source Sans Pro"/>
                <a:ea typeface="Source Sans Pro"/>
                <a:cs typeface="Poppins SemiBold"/>
              </a:rPr>
              <a:t>Live Set Design Brief &amp; work experience- Durham Markets- Alice Wilkes, Graham Cleland from The Auckland Project-graffiti workshop, Barbour Stylist – Scarlett English.</a:t>
            </a:r>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2" name="Picture 11" descr="Icon&#10;&#10;Description automatically generated">
            <a:extLst>
              <a:ext uri="{FF2B5EF4-FFF2-40B4-BE49-F238E27FC236}">
                <a16:creationId xmlns:a16="http://schemas.microsoft.com/office/drawing/2014/main" id="{A6BEE9EF-0E3B-8D42-9191-45DA78782996}"/>
              </a:ext>
            </a:extLst>
          </p:cNvPr>
          <p:cNvPicPr>
            <a:picLocks noChangeAspect="1"/>
          </p:cNvPicPr>
          <p:nvPr/>
        </p:nvPicPr>
        <p:blipFill>
          <a:blip r:embed="rId4"/>
          <a:stretch>
            <a:fillRect/>
          </a:stretch>
        </p:blipFill>
        <p:spPr>
          <a:xfrm>
            <a:off x="8159891" y="3286012"/>
            <a:ext cx="437231" cy="456663"/>
          </a:xfrm>
          <a:prstGeom prst="rect">
            <a:avLst/>
          </a:prstGeom>
        </p:spPr>
      </p:pic>
      <p:sp>
        <p:nvSpPr>
          <p:cNvPr id="14" name="TextBox 13">
            <a:extLst>
              <a:ext uri="{FF2B5EF4-FFF2-40B4-BE49-F238E27FC236}">
                <a16:creationId xmlns:a16="http://schemas.microsoft.com/office/drawing/2014/main" id="{BC00236C-5678-494D-A962-0CE7C08CC31C}"/>
              </a:ext>
            </a:extLst>
          </p:cNvPr>
          <p:cNvSpPr txBox="1"/>
          <p:nvPr/>
        </p:nvSpPr>
        <p:spPr>
          <a:xfrm>
            <a:off x="866919" y="3837014"/>
            <a:ext cx="3401844" cy="338554"/>
          </a:xfrm>
          <a:prstGeom prst="rect">
            <a:avLst/>
          </a:prstGeom>
          <a:noFill/>
        </p:spPr>
        <p:txBody>
          <a:bodyPr wrap="square" rtlCol="0">
            <a:spAutoFit/>
          </a:bodyPr>
          <a:lstStyle/>
          <a:p>
            <a:r>
              <a:rPr lang="en-US" sz="1600" b="1">
                <a:solidFill>
                  <a:srgbClr val="2A7DE1"/>
                </a:solidFill>
                <a:latin typeface="Poppins SemiBold" pitchFamily="2" charset="77"/>
                <a:ea typeface="Source Sans Pro" panose="020B0503030403020204" pitchFamily="34" charset="0"/>
                <a:cs typeface="Poppins SemiBold" pitchFamily="2" charset="77"/>
              </a:rPr>
              <a:t>Course Information</a:t>
            </a:r>
          </a:p>
        </p:txBody>
      </p:sp>
      <p:sp>
        <p:nvSpPr>
          <p:cNvPr id="15" name="TextBox 14">
            <a:extLst>
              <a:ext uri="{FF2B5EF4-FFF2-40B4-BE49-F238E27FC236}">
                <a16:creationId xmlns:a16="http://schemas.microsoft.com/office/drawing/2014/main" id="{40A27AAF-8315-3149-B232-7FD4EE0EB15F}"/>
              </a:ext>
            </a:extLst>
          </p:cNvPr>
          <p:cNvSpPr txBox="1"/>
          <p:nvPr/>
        </p:nvSpPr>
        <p:spPr>
          <a:xfrm>
            <a:off x="4486015" y="3821625"/>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Trips</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6" name="TextBox 15">
            <a:extLst>
              <a:ext uri="{FF2B5EF4-FFF2-40B4-BE49-F238E27FC236}">
                <a16:creationId xmlns:a16="http://schemas.microsoft.com/office/drawing/2014/main" id="{F0599C4D-7D27-E340-9603-58A039B0A73E}"/>
              </a:ext>
            </a:extLst>
          </p:cNvPr>
          <p:cNvSpPr txBox="1"/>
          <p:nvPr/>
        </p:nvSpPr>
        <p:spPr>
          <a:xfrm>
            <a:off x="8159891" y="3816016"/>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Guest Speakers and Events </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42027377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567822" y="876540"/>
            <a:ext cx="6331116" cy="923330"/>
          </a:xfrm>
          <a:prstGeom prst="rect">
            <a:avLst/>
          </a:prstGeom>
          <a:noFill/>
        </p:spPr>
        <p:txBody>
          <a:bodyPr wrap="square" lIns="91440" tIns="45720" rIns="91440" bIns="45720" rtlCol="0" anchor="t">
            <a:spAutoFit/>
          </a:bodyPr>
          <a:lstStyle/>
          <a:p>
            <a:r>
              <a:rPr lang="en-US" sz="5400" b="1" i="1">
                <a:solidFill>
                  <a:srgbClr val="F5AEBF"/>
                </a:solidFill>
                <a:latin typeface="Poppins"/>
                <a:cs typeface="Poppins"/>
              </a:rPr>
              <a:t>Case Study</a:t>
            </a:r>
            <a:endParaRPr lang="en-US" sz="5400" b="1" i="1">
              <a:solidFill>
                <a:srgbClr val="F5AEBF"/>
              </a:solidFill>
              <a:latin typeface="Poppins" pitchFamily="2" charset="77"/>
              <a:cs typeface="Poppins" pitchFamily="2" charset="77"/>
            </a:endParaRPr>
          </a:p>
        </p:txBody>
      </p:sp>
      <p:sp>
        <p:nvSpPr>
          <p:cNvPr id="3" name="TextBox 2">
            <a:extLst>
              <a:ext uri="{FF2B5EF4-FFF2-40B4-BE49-F238E27FC236}">
                <a16:creationId xmlns:a16="http://schemas.microsoft.com/office/drawing/2014/main" id="{293E4F6B-420D-6F2E-C20F-168B7A974812}"/>
              </a:ext>
            </a:extLst>
          </p:cNvPr>
          <p:cNvSpPr txBox="1"/>
          <p:nvPr/>
        </p:nvSpPr>
        <p:spPr>
          <a:xfrm>
            <a:off x="666218" y="2292308"/>
            <a:ext cx="5204701" cy="3008131"/>
          </a:xfrm>
          <a:prstGeom prst="rect">
            <a:avLst/>
          </a:prstGeom>
          <a:noFill/>
        </p:spPr>
        <p:txBody>
          <a:bodyPr wrap="square" lIns="91440" tIns="45720" rIns="91440" bIns="45720" rtlCol="0" anchor="t">
            <a:spAutoFit/>
          </a:bodyPr>
          <a:lstStyle/>
          <a:p>
            <a:pPr>
              <a:lnSpc>
                <a:spcPct val="150000"/>
              </a:lnSpc>
            </a:pPr>
            <a:r>
              <a:rPr lang="en-US" sz="1600">
                <a:solidFill>
                  <a:schemeClr val="bg1"/>
                </a:solidFill>
                <a:latin typeface="Source Sans Pro"/>
                <a:ea typeface="Source Sans Pro"/>
                <a:cs typeface="Poppins SemiBold"/>
              </a:rPr>
              <a:t>Ellie Cook</a:t>
            </a:r>
          </a:p>
          <a:p>
            <a:pPr>
              <a:lnSpc>
                <a:spcPct val="150000"/>
              </a:lnSpc>
            </a:pPr>
            <a:endParaRPr lang="en-US" sz="1600">
              <a:solidFill>
                <a:schemeClr val="bg1"/>
              </a:solidFill>
              <a:latin typeface="Source Sans Pro"/>
              <a:ea typeface="Source Sans Pro"/>
              <a:cs typeface="Poppins SemiBold"/>
            </a:endParaRPr>
          </a:p>
          <a:p>
            <a:pPr>
              <a:lnSpc>
                <a:spcPct val="150000"/>
              </a:lnSpc>
            </a:pPr>
            <a:r>
              <a:rPr lang="en-US" sz="1600">
                <a:solidFill>
                  <a:schemeClr val="bg1"/>
                </a:solidFill>
                <a:latin typeface="Source Sans Pro"/>
                <a:ea typeface="Source Sans Pro"/>
                <a:cs typeface="Poppins SemiBold"/>
              </a:rPr>
              <a:t>“I’ve enjoyed doing the Level 2 Art course, I feel I have gained more confidence in  using art &amp; design skills, such as using the sewing machine and printmaking. The different projects have given me the creative freedom to explore art &amp; design in my own way. I have enjoyed  the trips to learn about other artists &amp; designers. </a:t>
            </a:r>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p:txBody>
      </p:sp>
      <p:pic>
        <p:nvPicPr>
          <p:cNvPr id="9" name="Picture 8">
            <a:extLst>
              <a:ext uri="{FF2B5EF4-FFF2-40B4-BE49-F238E27FC236}">
                <a16:creationId xmlns:a16="http://schemas.microsoft.com/office/drawing/2014/main" id="{ECCCB746-BBA5-F814-09E0-8B82BF41215D}"/>
              </a:ext>
            </a:extLst>
          </p:cNvPr>
          <p:cNvPicPr>
            <a:picLocks noChangeAspect="1"/>
          </p:cNvPicPr>
          <p:nvPr/>
        </p:nvPicPr>
        <p:blipFill>
          <a:blip r:embed="rId4"/>
          <a:stretch>
            <a:fillRect/>
          </a:stretch>
        </p:blipFill>
        <p:spPr>
          <a:xfrm>
            <a:off x="5984232" y="2297178"/>
            <a:ext cx="6074675" cy="2665865"/>
          </a:xfrm>
          <a:prstGeom prst="rect">
            <a:avLst/>
          </a:prstGeom>
        </p:spPr>
      </p:pic>
    </p:spTree>
    <p:extLst>
      <p:ext uri="{BB962C8B-B14F-4D97-AF65-F5344CB8AC3E}">
        <p14:creationId xmlns:p14="http://schemas.microsoft.com/office/powerpoint/2010/main" val="4284793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pic>
        <p:nvPicPr>
          <p:cNvPr id="3" name="Picture 2" descr="Logo&#10;&#10;Description automatically generated">
            <a:extLst>
              <a:ext uri="{FF2B5EF4-FFF2-40B4-BE49-F238E27FC236}">
                <a16:creationId xmlns:a16="http://schemas.microsoft.com/office/drawing/2014/main" id="{93B723D6-C20E-FE42-9E6A-A04A880FE42D}"/>
              </a:ext>
            </a:extLst>
          </p:cNvPr>
          <p:cNvPicPr>
            <a:picLocks noChangeAspect="1"/>
          </p:cNvPicPr>
          <p:nvPr/>
        </p:nvPicPr>
        <p:blipFill rotWithShape="1">
          <a:blip r:embed="rId4"/>
          <a:srcRect l="4551" t="15785" r="48016" b="20000"/>
          <a:stretch/>
        </p:blipFill>
        <p:spPr>
          <a:xfrm>
            <a:off x="462454" y="1475298"/>
            <a:ext cx="5129049" cy="3907403"/>
          </a:xfrm>
          <a:prstGeom prst="rect">
            <a:avLst/>
          </a:prstGeom>
        </p:spPr>
      </p:pic>
    </p:spTree>
    <p:extLst>
      <p:ext uri="{BB962C8B-B14F-4D97-AF65-F5344CB8AC3E}">
        <p14:creationId xmlns:p14="http://schemas.microsoft.com/office/powerpoint/2010/main" val="41272770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268763" y="1181341"/>
            <a:ext cx="6960436" cy="923330"/>
          </a:xfrm>
          <a:prstGeom prst="rect">
            <a:avLst/>
          </a:prstGeom>
          <a:noFill/>
        </p:spPr>
        <p:txBody>
          <a:bodyPr wrap="square" lIns="91440" tIns="45720" rIns="91440" bIns="45720" rtlCol="0" anchor="t">
            <a:spAutoFit/>
          </a:bodyPr>
          <a:lstStyle/>
          <a:p>
            <a:pPr algn="r"/>
            <a:r>
              <a:rPr lang="en-US" sz="5400" b="1">
                <a:latin typeface="Poppins SemiBold"/>
                <a:cs typeface="Poppins SemiBold"/>
              </a:rPr>
              <a:t>L2 Graphic Design</a:t>
            </a:r>
            <a:endParaRPr lang="en-US" sz="5400" b="1">
              <a:latin typeface="Poppins SemiBold" pitchFamily="2" charset="77"/>
              <a:cs typeface="Poppins SemiBold" pitchFamily="2" charset="77"/>
            </a:endParaRPr>
          </a:p>
        </p:txBody>
      </p:sp>
      <p:sp>
        <p:nvSpPr>
          <p:cNvPr id="8" name="TextBox 7">
            <a:extLst>
              <a:ext uri="{FF2B5EF4-FFF2-40B4-BE49-F238E27FC236}">
                <a16:creationId xmlns:a16="http://schemas.microsoft.com/office/drawing/2014/main" id="{58BA4178-45B5-0740-AA9A-2BCADBF1CE30}"/>
              </a:ext>
            </a:extLst>
          </p:cNvPr>
          <p:cNvSpPr txBox="1"/>
          <p:nvPr/>
        </p:nvSpPr>
        <p:spPr>
          <a:xfrm>
            <a:off x="866919" y="4259887"/>
            <a:ext cx="3401844" cy="2246769"/>
          </a:xfrm>
          <a:prstGeom prst="rect">
            <a:avLst/>
          </a:prstGeom>
          <a:noFill/>
        </p:spPr>
        <p:txBody>
          <a:bodyPr wrap="square" lIns="91440" tIns="45720" rIns="91440" bIns="45720" rtlCol="0" anchor="t">
            <a:spAutoFit/>
          </a:bodyPr>
          <a:lstStyle/>
          <a:p>
            <a:r>
              <a:rPr lang="en-US" sz="1400" b="0" i="0">
                <a:solidFill>
                  <a:srgbClr val="080808"/>
                </a:solidFill>
                <a:effectLst/>
                <a:latin typeface="Source Sans Pro"/>
                <a:ea typeface="Source Sans Pro"/>
              </a:rPr>
              <a:t>This course will provide you with an introductory</a:t>
            </a:r>
            <a:r>
              <a:rPr lang="en-US" sz="1400">
                <a:solidFill>
                  <a:srgbClr val="080808"/>
                </a:solidFill>
                <a:latin typeface="Source Sans Pro"/>
                <a:ea typeface="Source Sans Pro"/>
              </a:rPr>
              <a:t> Graphic Design experience</a:t>
            </a:r>
            <a:r>
              <a:rPr lang="en-US" sz="1400" b="0" i="0">
                <a:solidFill>
                  <a:srgbClr val="080808"/>
                </a:solidFill>
                <a:effectLst/>
                <a:latin typeface="Source Sans Pro"/>
                <a:ea typeface="Source Sans Pro"/>
              </a:rPr>
              <a:t> to help you develop your technical knowledge and practical and research skills.  You will be encouraged to experiment in </a:t>
            </a:r>
            <a:r>
              <a:rPr lang="en-US" sz="1400">
                <a:solidFill>
                  <a:srgbClr val="080808"/>
                </a:solidFill>
                <a:latin typeface="Source Sans Pro"/>
                <a:ea typeface="Source Sans Pro"/>
              </a:rPr>
              <a:t>Photoshop, Illustrator, Pro create as well as also practicing with traditional methods such as print making and sketching to help you become a well rounded designer with a variety of skills.</a:t>
            </a:r>
            <a:endParaRPr lang="en-US" sz="1400">
              <a:solidFill>
                <a:srgbClr val="080808"/>
              </a:solidFill>
              <a:latin typeface="Source Sans Pro" panose="020B0503030403020204" pitchFamily="34" charset="0"/>
              <a:ea typeface="Source Sans Pro" panose="020B0503030403020204" pitchFamily="34" charset="0"/>
              <a:cs typeface="Poppins SemiBold" pitchFamily="2" charset="77"/>
            </a:endParaRPr>
          </a:p>
        </p:txBody>
      </p:sp>
      <p:pic>
        <p:nvPicPr>
          <p:cNvPr id="3" name="Picture 2" descr="Icon&#10;&#10;Description automatically generated">
            <a:extLst>
              <a:ext uri="{FF2B5EF4-FFF2-40B4-BE49-F238E27FC236}">
                <a16:creationId xmlns:a16="http://schemas.microsoft.com/office/drawing/2014/main" id="{6572B375-A109-C346-B98A-74EE933303F7}"/>
              </a:ext>
            </a:extLst>
          </p:cNvPr>
          <p:cNvPicPr>
            <a:picLocks noChangeAspect="1"/>
          </p:cNvPicPr>
          <p:nvPr/>
        </p:nvPicPr>
        <p:blipFill>
          <a:blip r:embed="rId4"/>
          <a:stretch>
            <a:fillRect/>
          </a:stretch>
        </p:blipFill>
        <p:spPr>
          <a:xfrm>
            <a:off x="952109" y="3306769"/>
            <a:ext cx="397483" cy="415148"/>
          </a:xfrm>
          <a:prstGeom prst="rect">
            <a:avLst/>
          </a:prstGeom>
        </p:spPr>
      </p:pic>
      <p:sp>
        <p:nvSpPr>
          <p:cNvPr id="9" name="TextBox 8">
            <a:extLst>
              <a:ext uri="{FF2B5EF4-FFF2-40B4-BE49-F238E27FC236}">
                <a16:creationId xmlns:a16="http://schemas.microsoft.com/office/drawing/2014/main" id="{34CEFD9F-C387-1C41-99A6-9976184431C2}"/>
              </a:ext>
            </a:extLst>
          </p:cNvPr>
          <p:cNvSpPr txBox="1"/>
          <p:nvPr/>
        </p:nvSpPr>
        <p:spPr>
          <a:xfrm>
            <a:off x="4556629" y="4364297"/>
            <a:ext cx="3113978" cy="1323439"/>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You will attend local trips to Durham, Newcastle and some further afield relevant to your project.  You will visit galleries and exhibitions. </a:t>
            </a:r>
          </a:p>
        </p:txBody>
      </p:sp>
      <p:pic>
        <p:nvPicPr>
          <p:cNvPr id="10" name="Picture 9" descr="Icon&#10;&#10;Description automatically generated">
            <a:extLst>
              <a:ext uri="{FF2B5EF4-FFF2-40B4-BE49-F238E27FC236}">
                <a16:creationId xmlns:a16="http://schemas.microsoft.com/office/drawing/2014/main" id="{4467E743-00A4-E24B-A256-A5B61C0A7D51}"/>
              </a:ext>
            </a:extLst>
          </p:cNvPr>
          <p:cNvPicPr>
            <a:picLocks noChangeAspect="1"/>
          </p:cNvPicPr>
          <p:nvPr/>
        </p:nvPicPr>
        <p:blipFill>
          <a:blip r:embed="rId4"/>
          <a:stretch>
            <a:fillRect/>
          </a:stretch>
        </p:blipFill>
        <p:spPr>
          <a:xfrm>
            <a:off x="4532081" y="3286012"/>
            <a:ext cx="437231" cy="456663"/>
          </a:xfrm>
          <a:prstGeom prst="rect">
            <a:avLst/>
          </a:prstGeom>
        </p:spPr>
      </p:pic>
      <p:sp>
        <p:nvSpPr>
          <p:cNvPr id="11" name="TextBox 10">
            <a:extLst>
              <a:ext uri="{FF2B5EF4-FFF2-40B4-BE49-F238E27FC236}">
                <a16:creationId xmlns:a16="http://schemas.microsoft.com/office/drawing/2014/main" id="{23181931-3D4A-3E43-A1CB-E8982391302D}"/>
              </a:ext>
            </a:extLst>
          </p:cNvPr>
          <p:cNvSpPr txBox="1"/>
          <p:nvPr/>
        </p:nvSpPr>
        <p:spPr>
          <a:xfrm>
            <a:off x="8094575" y="4364336"/>
            <a:ext cx="3401844" cy="1569660"/>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Guest speakers this year included </a:t>
            </a:r>
            <a:endParaRPr lang="en-US" sz="1600">
              <a:latin typeface="Source Sans Pro" panose="020B0503030403020204" pitchFamily="34" charset="0"/>
              <a:ea typeface="Source Sans Pro" panose="020B0503030403020204" pitchFamily="34" charset="0"/>
              <a:cs typeface="Poppins SemiBold" pitchFamily="2" charset="77"/>
            </a:endParaRPr>
          </a:p>
          <a:p>
            <a:r>
              <a:rPr lang="en-US" sz="1600">
                <a:latin typeface="Source Sans Pro"/>
                <a:ea typeface="Source Sans Pro"/>
                <a:cs typeface="Poppins SemiBold"/>
              </a:rPr>
              <a:t>Live Set Design Brief &amp; work experience- Durham Markets- Alice Wilkes, Graham Cleland from The Auckland Project-graffiti workshop, Barbour Stylist – Scarlett English.</a:t>
            </a:r>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2" name="Picture 11" descr="Icon&#10;&#10;Description automatically generated">
            <a:extLst>
              <a:ext uri="{FF2B5EF4-FFF2-40B4-BE49-F238E27FC236}">
                <a16:creationId xmlns:a16="http://schemas.microsoft.com/office/drawing/2014/main" id="{A6BEE9EF-0E3B-8D42-9191-45DA78782996}"/>
              </a:ext>
            </a:extLst>
          </p:cNvPr>
          <p:cNvPicPr>
            <a:picLocks noChangeAspect="1"/>
          </p:cNvPicPr>
          <p:nvPr/>
        </p:nvPicPr>
        <p:blipFill>
          <a:blip r:embed="rId4"/>
          <a:stretch>
            <a:fillRect/>
          </a:stretch>
        </p:blipFill>
        <p:spPr>
          <a:xfrm>
            <a:off x="8159891" y="3286012"/>
            <a:ext cx="437231" cy="456663"/>
          </a:xfrm>
          <a:prstGeom prst="rect">
            <a:avLst/>
          </a:prstGeom>
        </p:spPr>
      </p:pic>
      <p:sp>
        <p:nvSpPr>
          <p:cNvPr id="14" name="TextBox 13">
            <a:extLst>
              <a:ext uri="{FF2B5EF4-FFF2-40B4-BE49-F238E27FC236}">
                <a16:creationId xmlns:a16="http://schemas.microsoft.com/office/drawing/2014/main" id="{BC00236C-5678-494D-A962-0CE7C08CC31C}"/>
              </a:ext>
            </a:extLst>
          </p:cNvPr>
          <p:cNvSpPr txBox="1"/>
          <p:nvPr/>
        </p:nvSpPr>
        <p:spPr>
          <a:xfrm>
            <a:off x="866919" y="3837014"/>
            <a:ext cx="3401844" cy="338554"/>
          </a:xfrm>
          <a:prstGeom prst="rect">
            <a:avLst/>
          </a:prstGeom>
          <a:noFill/>
        </p:spPr>
        <p:txBody>
          <a:bodyPr wrap="square" rtlCol="0">
            <a:spAutoFit/>
          </a:bodyPr>
          <a:lstStyle/>
          <a:p>
            <a:r>
              <a:rPr lang="en-US" sz="1600" b="1">
                <a:solidFill>
                  <a:srgbClr val="2A7DE1"/>
                </a:solidFill>
                <a:latin typeface="Poppins SemiBold" pitchFamily="2" charset="77"/>
                <a:ea typeface="Source Sans Pro" panose="020B0503030403020204" pitchFamily="34" charset="0"/>
                <a:cs typeface="Poppins SemiBold" pitchFamily="2" charset="77"/>
              </a:rPr>
              <a:t>Course Information</a:t>
            </a:r>
          </a:p>
        </p:txBody>
      </p:sp>
      <p:sp>
        <p:nvSpPr>
          <p:cNvPr id="15" name="TextBox 14">
            <a:extLst>
              <a:ext uri="{FF2B5EF4-FFF2-40B4-BE49-F238E27FC236}">
                <a16:creationId xmlns:a16="http://schemas.microsoft.com/office/drawing/2014/main" id="{40A27AAF-8315-3149-B232-7FD4EE0EB15F}"/>
              </a:ext>
            </a:extLst>
          </p:cNvPr>
          <p:cNvSpPr txBox="1"/>
          <p:nvPr/>
        </p:nvSpPr>
        <p:spPr>
          <a:xfrm>
            <a:off x="4486015" y="3821625"/>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Trips</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6" name="TextBox 15">
            <a:extLst>
              <a:ext uri="{FF2B5EF4-FFF2-40B4-BE49-F238E27FC236}">
                <a16:creationId xmlns:a16="http://schemas.microsoft.com/office/drawing/2014/main" id="{F0599C4D-7D27-E340-9603-58A039B0A73E}"/>
              </a:ext>
            </a:extLst>
          </p:cNvPr>
          <p:cNvSpPr txBox="1"/>
          <p:nvPr/>
        </p:nvSpPr>
        <p:spPr>
          <a:xfrm>
            <a:off x="8159891" y="3816016"/>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Guest Speakers and Events </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9989951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8D11E1-1F4A-FCBC-A393-2A8B82B66338}"/>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B203FD2A-DE4B-834C-926B-BE2EB1D82DCB}"/>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0804E770-C493-6910-1D1F-D6A82794BD1B}"/>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111E464A-5620-B69F-D6BA-9F8798C156C9}"/>
              </a:ext>
            </a:extLst>
          </p:cNvPr>
          <p:cNvSpPr txBox="1"/>
          <p:nvPr/>
        </p:nvSpPr>
        <p:spPr>
          <a:xfrm>
            <a:off x="567822" y="876540"/>
            <a:ext cx="6331116" cy="923330"/>
          </a:xfrm>
          <a:prstGeom prst="rect">
            <a:avLst/>
          </a:prstGeom>
          <a:noFill/>
        </p:spPr>
        <p:txBody>
          <a:bodyPr wrap="square" lIns="91440" tIns="45720" rIns="91440" bIns="45720" rtlCol="0" anchor="t">
            <a:spAutoFit/>
          </a:bodyPr>
          <a:lstStyle/>
          <a:p>
            <a:r>
              <a:rPr lang="en-US" sz="5400" b="1" i="1">
                <a:solidFill>
                  <a:srgbClr val="F5AEBF"/>
                </a:solidFill>
                <a:latin typeface="Poppins"/>
                <a:cs typeface="Poppins"/>
              </a:rPr>
              <a:t>Case Study</a:t>
            </a:r>
            <a:endParaRPr lang="en-US" sz="5400" b="1" i="1">
              <a:solidFill>
                <a:srgbClr val="F5AEBF"/>
              </a:solidFill>
              <a:latin typeface="Poppins" pitchFamily="2" charset="77"/>
              <a:cs typeface="Poppins" pitchFamily="2" charset="77"/>
            </a:endParaRPr>
          </a:p>
        </p:txBody>
      </p:sp>
      <p:sp>
        <p:nvSpPr>
          <p:cNvPr id="3" name="TextBox 2">
            <a:extLst>
              <a:ext uri="{FF2B5EF4-FFF2-40B4-BE49-F238E27FC236}">
                <a16:creationId xmlns:a16="http://schemas.microsoft.com/office/drawing/2014/main" id="{8CC2707C-D98C-3368-9FEB-1B29F99A667D}"/>
              </a:ext>
            </a:extLst>
          </p:cNvPr>
          <p:cNvSpPr txBox="1"/>
          <p:nvPr/>
        </p:nvSpPr>
        <p:spPr>
          <a:xfrm>
            <a:off x="583840" y="2498254"/>
            <a:ext cx="5153214" cy="2270109"/>
          </a:xfrm>
          <a:prstGeom prst="rect">
            <a:avLst/>
          </a:prstGeom>
          <a:noFill/>
        </p:spPr>
        <p:txBody>
          <a:bodyPr wrap="square" lIns="91440" tIns="45720" rIns="91440" bIns="45720" rtlCol="0" anchor="t">
            <a:spAutoFit/>
          </a:bodyPr>
          <a:lstStyle/>
          <a:p>
            <a:pPr>
              <a:lnSpc>
                <a:spcPct val="150000"/>
              </a:lnSpc>
            </a:pPr>
            <a:r>
              <a:rPr lang="en-US" sz="1600">
                <a:solidFill>
                  <a:schemeClr val="bg1"/>
                </a:solidFill>
                <a:latin typeface="Source Sans Pro"/>
                <a:ea typeface="+mn-lt"/>
                <a:cs typeface="+mn-lt"/>
              </a:rPr>
              <a:t>"I’ve really loved this Level 2 Graphics course, especially learning how to use Adobe Illustrator and Photoshop. It’s been great to build my creative skills while also having the chance to work on my </a:t>
            </a:r>
            <a:r>
              <a:rPr lang="en-US" sz="1600" err="1">
                <a:solidFill>
                  <a:schemeClr val="bg1"/>
                </a:solidFill>
                <a:latin typeface="Source Sans Pro"/>
                <a:ea typeface="+mn-lt"/>
                <a:cs typeface="+mn-lt"/>
              </a:rPr>
              <a:t>maths</a:t>
            </a:r>
            <a:r>
              <a:rPr lang="en-US" sz="1600">
                <a:solidFill>
                  <a:schemeClr val="bg1"/>
                </a:solidFill>
                <a:latin typeface="Source Sans Pro"/>
                <a:ea typeface="+mn-lt"/>
                <a:cs typeface="+mn-lt"/>
              </a:rPr>
              <a:t> alongside. The mix of practical design and personal development has made this a really valuable experience."</a:t>
            </a:r>
            <a:endParaRPr lang="en-US">
              <a:solidFill>
                <a:schemeClr val="bg1"/>
              </a:solidFill>
              <a:latin typeface="Source Sans Pro"/>
            </a:endParaRPr>
          </a:p>
        </p:txBody>
      </p:sp>
      <p:pic>
        <p:nvPicPr>
          <p:cNvPr id="2" name="Picture 1" descr="A poster with a person and cactus&#10;&#10;AI-generated content may be incorrect.">
            <a:extLst>
              <a:ext uri="{FF2B5EF4-FFF2-40B4-BE49-F238E27FC236}">
                <a16:creationId xmlns:a16="http://schemas.microsoft.com/office/drawing/2014/main" id="{02F20F42-A1A6-6869-A7FB-1D6B2353375C}"/>
              </a:ext>
            </a:extLst>
          </p:cNvPr>
          <p:cNvPicPr>
            <a:picLocks noChangeAspect="1"/>
          </p:cNvPicPr>
          <p:nvPr/>
        </p:nvPicPr>
        <p:blipFill>
          <a:blip r:embed="rId4"/>
          <a:srcRect r="2032" b="1138"/>
          <a:stretch>
            <a:fillRect/>
          </a:stretch>
        </p:blipFill>
        <p:spPr>
          <a:xfrm>
            <a:off x="6229093" y="292829"/>
            <a:ext cx="4460452" cy="6262030"/>
          </a:xfrm>
          <a:prstGeom prst="rect">
            <a:avLst/>
          </a:prstGeom>
        </p:spPr>
      </p:pic>
    </p:spTree>
    <p:extLst>
      <p:ext uri="{BB962C8B-B14F-4D97-AF65-F5344CB8AC3E}">
        <p14:creationId xmlns:p14="http://schemas.microsoft.com/office/powerpoint/2010/main" val="21997298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898083" y="1181341"/>
            <a:ext cx="6331116" cy="923330"/>
          </a:xfrm>
          <a:prstGeom prst="rect">
            <a:avLst/>
          </a:prstGeom>
          <a:noFill/>
        </p:spPr>
        <p:txBody>
          <a:bodyPr wrap="square" lIns="91440" tIns="45720" rIns="91440" bIns="45720" rtlCol="0" anchor="t">
            <a:spAutoFit/>
          </a:bodyPr>
          <a:lstStyle/>
          <a:p>
            <a:pPr algn="r"/>
            <a:r>
              <a:rPr lang="en-US" sz="5400" b="1">
                <a:latin typeface="Poppins SemiBold"/>
                <a:cs typeface="Poppins SemiBold"/>
              </a:rPr>
              <a:t>L3 Art for Industry</a:t>
            </a:r>
            <a:endParaRPr lang="en-US" sz="5400" b="1">
              <a:latin typeface="Poppins SemiBold" pitchFamily="2" charset="77"/>
              <a:cs typeface="Poppins SemiBold" pitchFamily="2" charset="77"/>
            </a:endParaRPr>
          </a:p>
        </p:txBody>
      </p:sp>
      <p:sp>
        <p:nvSpPr>
          <p:cNvPr id="8" name="TextBox 7">
            <a:extLst>
              <a:ext uri="{FF2B5EF4-FFF2-40B4-BE49-F238E27FC236}">
                <a16:creationId xmlns:a16="http://schemas.microsoft.com/office/drawing/2014/main" id="{58BA4178-45B5-0740-AA9A-2BCADBF1CE30}"/>
              </a:ext>
            </a:extLst>
          </p:cNvPr>
          <p:cNvSpPr txBox="1"/>
          <p:nvPr/>
        </p:nvSpPr>
        <p:spPr>
          <a:xfrm>
            <a:off x="798883" y="4055780"/>
            <a:ext cx="3401844" cy="2800767"/>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Students are introduced to a variety of experiences that explore a range of fine art media, processes and techniques. They can use  both traditional and new media. Students  explore the use of drawing for different purposes, using a variety of methods and materials on a variety of scales. Students  use sketchbooks to underpin their work where appropriate.</a:t>
            </a:r>
            <a:endParaRPr lang="en-US">
              <a:latin typeface="Source Sans Pro"/>
              <a:ea typeface="Source Sans Pro"/>
              <a:cs typeface="Poppins SemiBold"/>
            </a:endParaRPr>
          </a:p>
        </p:txBody>
      </p:sp>
      <p:pic>
        <p:nvPicPr>
          <p:cNvPr id="3" name="Picture 2" descr="Icon&#10;&#10;Description automatically generated">
            <a:extLst>
              <a:ext uri="{FF2B5EF4-FFF2-40B4-BE49-F238E27FC236}">
                <a16:creationId xmlns:a16="http://schemas.microsoft.com/office/drawing/2014/main" id="{6572B375-A109-C346-B98A-74EE933303F7}"/>
              </a:ext>
            </a:extLst>
          </p:cNvPr>
          <p:cNvPicPr>
            <a:picLocks noChangeAspect="1"/>
          </p:cNvPicPr>
          <p:nvPr/>
        </p:nvPicPr>
        <p:blipFill>
          <a:blip r:embed="rId4"/>
          <a:stretch>
            <a:fillRect/>
          </a:stretch>
        </p:blipFill>
        <p:spPr>
          <a:xfrm>
            <a:off x="952109" y="3306769"/>
            <a:ext cx="397483" cy="415148"/>
          </a:xfrm>
          <a:prstGeom prst="rect">
            <a:avLst/>
          </a:prstGeom>
        </p:spPr>
      </p:pic>
      <p:sp>
        <p:nvSpPr>
          <p:cNvPr id="9" name="TextBox 8">
            <a:extLst>
              <a:ext uri="{FF2B5EF4-FFF2-40B4-BE49-F238E27FC236}">
                <a16:creationId xmlns:a16="http://schemas.microsoft.com/office/drawing/2014/main" id="{34CEFD9F-C387-1C41-99A6-9976184431C2}"/>
              </a:ext>
            </a:extLst>
          </p:cNvPr>
          <p:cNvSpPr txBox="1"/>
          <p:nvPr/>
        </p:nvSpPr>
        <p:spPr>
          <a:xfrm>
            <a:off x="4398729" y="4064320"/>
            <a:ext cx="3401844" cy="1569660"/>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You will attend local trips to Newcastle, Leeds and Edinburgh. You will visit galleries and exhibitions. </a:t>
            </a:r>
          </a:p>
          <a:p>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0" name="Picture 9" descr="Icon&#10;&#10;Description automatically generated">
            <a:extLst>
              <a:ext uri="{FF2B5EF4-FFF2-40B4-BE49-F238E27FC236}">
                <a16:creationId xmlns:a16="http://schemas.microsoft.com/office/drawing/2014/main" id="{4467E743-00A4-E24B-A256-A5B61C0A7D51}"/>
              </a:ext>
            </a:extLst>
          </p:cNvPr>
          <p:cNvPicPr>
            <a:picLocks noChangeAspect="1"/>
          </p:cNvPicPr>
          <p:nvPr/>
        </p:nvPicPr>
        <p:blipFill>
          <a:blip r:embed="rId4"/>
          <a:stretch>
            <a:fillRect/>
          </a:stretch>
        </p:blipFill>
        <p:spPr>
          <a:xfrm>
            <a:off x="4532081" y="3286012"/>
            <a:ext cx="437231" cy="456663"/>
          </a:xfrm>
          <a:prstGeom prst="rect">
            <a:avLst/>
          </a:prstGeom>
        </p:spPr>
      </p:pic>
      <p:sp>
        <p:nvSpPr>
          <p:cNvPr id="11" name="TextBox 10">
            <a:extLst>
              <a:ext uri="{FF2B5EF4-FFF2-40B4-BE49-F238E27FC236}">
                <a16:creationId xmlns:a16="http://schemas.microsoft.com/office/drawing/2014/main" id="{23181931-3D4A-3E43-A1CB-E8982391302D}"/>
              </a:ext>
            </a:extLst>
          </p:cNvPr>
          <p:cNvSpPr txBox="1"/>
          <p:nvPr/>
        </p:nvSpPr>
        <p:spPr>
          <a:xfrm>
            <a:off x="8244253" y="4048298"/>
            <a:ext cx="3401844" cy="1569660"/>
          </a:xfrm>
          <a:prstGeom prst="rect">
            <a:avLst/>
          </a:prstGeom>
          <a:noFill/>
        </p:spPr>
        <p:txBody>
          <a:bodyPr wrap="square" lIns="91440" tIns="45720" rIns="91440" bIns="45720" rtlCol="0" anchor="t">
            <a:spAutoFit/>
          </a:bodyPr>
          <a:lstStyle/>
          <a:p>
            <a:r>
              <a:rPr lang="en-US" sz="1600">
                <a:latin typeface="Source Sans Pro" panose="020B0503030403020204" pitchFamily="34" charset="0"/>
                <a:ea typeface="Source Sans Pro" panose="020B0503030403020204" pitchFamily="34" charset="0"/>
                <a:cs typeface="Poppins SemiBold" pitchFamily="2" charset="77"/>
              </a:rPr>
              <a:t>New College Durham hosts careers week where you can speak to employers within the creative industries. Last Years careers talk included a Tattoo Artist, Stylist, Fine Artist and an Architect.</a:t>
            </a:r>
            <a:endParaRPr lang="en-US"/>
          </a:p>
        </p:txBody>
      </p:sp>
      <p:pic>
        <p:nvPicPr>
          <p:cNvPr id="12" name="Picture 11" descr="Icon&#10;&#10;Description automatically generated">
            <a:extLst>
              <a:ext uri="{FF2B5EF4-FFF2-40B4-BE49-F238E27FC236}">
                <a16:creationId xmlns:a16="http://schemas.microsoft.com/office/drawing/2014/main" id="{A6BEE9EF-0E3B-8D42-9191-45DA78782996}"/>
              </a:ext>
            </a:extLst>
          </p:cNvPr>
          <p:cNvPicPr>
            <a:picLocks noChangeAspect="1"/>
          </p:cNvPicPr>
          <p:nvPr/>
        </p:nvPicPr>
        <p:blipFill>
          <a:blip r:embed="rId4"/>
          <a:stretch>
            <a:fillRect/>
          </a:stretch>
        </p:blipFill>
        <p:spPr>
          <a:xfrm>
            <a:off x="8159891" y="3286012"/>
            <a:ext cx="437231" cy="456663"/>
          </a:xfrm>
          <a:prstGeom prst="rect">
            <a:avLst/>
          </a:prstGeom>
        </p:spPr>
      </p:pic>
      <p:sp>
        <p:nvSpPr>
          <p:cNvPr id="14" name="TextBox 13">
            <a:extLst>
              <a:ext uri="{FF2B5EF4-FFF2-40B4-BE49-F238E27FC236}">
                <a16:creationId xmlns:a16="http://schemas.microsoft.com/office/drawing/2014/main" id="{BC00236C-5678-494D-A962-0CE7C08CC31C}"/>
              </a:ext>
            </a:extLst>
          </p:cNvPr>
          <p:cNvSpPr txBox="1"/>
          <p:nvPr/>
        </p:nvSpPr>
        <p:spPr>
          <a:xfrm>
            <a:off x="798883" y="3728157"/>
            <a:ext cx="3401844" cy="338554"/>
          </a:xfrm>
          <a:prstGeom prst="rect">
            <a:avLst/>
          </a:prstGeom>
          <a:noFill/>
        </p:spPr>
        <p:txBody>
          <a:bodyPr wrap="square" rtlCol="0">
            <a:spAutoFit/>
          </a:bodyPr>
          <a:lstStyle/>
          <a:p>
            <a:r>
              <a:rPr lang="en-US" sz="1600" b="1">
                <a:solidFill>
                  <a:srgbClr val="2A7DE1"/>
                </a:solidFill>
                <a:latin typeface="Poppins SemiBold" pitchFamily="2" charset="77"/>
                <a:ea typeface="Source Sans Pro" panose="020B0503030403020204" pitchFamily="34" charset="0"/>
                <a:cs typeface="Poppins SemiBold" pitchFamily="2" charset="77"/>
              </a:rPr>
              <a:t>Course Information</a:t>
            </a:r>
          </a:p>
        </p:txBody>
      </p:sp>
      <p:sp>
        <p:nvSpPr>
          <p:cNvPr id="15" name="TextBox 14">
            <a:extLst>
              <a:ext uri="{FF2B5EF4-FFF2-40B4-BE49-F238E27FC236}">
                <a16:creationId xmlns:a16="http://schemas.microsoft.com/office/drawing/2014/main" id="{40A27AAF-8315-3149-B232-7FD4EE0EB15F}"/>
              </a:ext>
            </a:extLst>
          </p:cNvPr>
          <p:cNvSpPr txBox="1"/>
          <p:nvPr/>
        </p:nvSpPr>
        <p:spPr>
          <a:xfrm>
            <a:off x="4390765" y="3712768"/>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Trips</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6" name="TextBox 15">
            <a:extLst>
              <a:ext uri="{FF2B5EF4-FFF2-40B4-BE49-F238E27FC236}">
                <a16:creationId xmlns:a16="http://schemas.microsoft.com/office/drawing/2014/main" id="{F0599C4D-7D27-E340-9603-58A039B0A73E}"/>
              </a:ext>
            </a:extLst>
          </p:cNvPr>
          <p:cNvSpPr txBox="1"/>
          <p:nvPr/>
        </p:nvSpPr>
        <p:spPr>
          <a:xfrm>
            <a:off x="8159891" y="3720766"/>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Guest Speakers and Events </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36957465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567822" y="876540"/>
            <a:ext cx="6331116" cy="923330"/>
          </a:xfrm>
          <a:prstGeom prst="rect">
            <a:avLst/>
          </a:prstGeom>
          <a:noFill/>
        </p:spPr>
        <p:txBody>
          <a:bodyPr wrap="square" lIns="91440" tIns="45720" rIns="91440" bIns="45720" rtlCol="0" anchor="t">
            <a:spAutoFit/>
          </a:bodyPr>
          <a:lstStyle/>
          <a:p>
            <a:r>
              <a:rPr lang="en-US" sz="5400" b="1" i="1">
                <a:solidFill>
                  <a:srgbClr val="F5AEBF"/>
                </a:solidFill>
                <a:latin typeface="Poppins"/>
                <a:cs typeface="Poppins"/>
              </a:rPr>
              <a:t>Case Study</a:t>
            </a:r>
            <a:endParaRPr lang="en-US" sz="5400" b="1" i="1">
              <a:solidFill>
                <a:srgbClr val="F5AEBF"/>
              </a:solidFill>
              <a:latin typeface="Poppins" pitchFamily="2" charset="77"/>
              <a:cs typeface="Poppins" pitchFamily="2" charset="77"/>
            </a:endParaRPr>
          </a:p>
        </p:txBody>
      </p:sp>
      <p:sp>
        <p:nvSpPr>
          <p:cNvPr id="3" name="TextBox 2">
            <a:extLst>
              <a:ext uri="{FF2B5EF4-FFF2-40B4-BE49-F238E27FC236}">
                <a16:creationId xmlns:a16="http://schemas.microsoft.com/office/drawing/2014/main" id="{69C5EB56-9D3F-6BB6-CF3F-9AC78D3505E4}"/>
              </a:ext>
            </a:extLst>
          </p:cNvPr>
          <p:cNvSpPr txBox="1"/>
          <p:nvPr/>
        </p:nvSpPr>
        <p:spPr>
          <a:xfrm>
            <a:off x="567822" y="2371613"/>
            <a:ext cx="6160855" cy="4116640"/>
          </a:xfrm>
          <a:prstGeom prst="rect">
            <a:avLst/>
          </a:prstGeom>
          <a:noFill/>
        </p:spPr>
        <p:txBody>
          <a:bodyPr wrap="square" lIns="91440" tIns="45720" rIns="91440" bIns="45720" rtlCol="0" anchor="t">
            <a:spAutoFit/>
          </a:bodyPr>
          <a:lstStyle/>
          <a:p>
            <a:pPr>
              <a:lnSpc>
                <a:spcPct val="150000"/>
              </a:lnSpc>
            </a:pPr>
            <a:r>
              <a:rPr lang="en-US" sz="1600">
                <a:solidFill>
                  <a:schemeClr val="bg1"/>
                </a:solidFill>
                <a:latin typeface="Source Sans Pro"/>
                <a:ea typeface="Source Sans Pro"/>
                <a:cs typeface="Poppins SemiBold"/>
              </a:rPr>
              <a:t>Student Name: Harriet Anderson</a:t>
            </a:r>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pPr>
              <a:lnSpc>
                <a:spcPct val="150000"/>
              </a:lnSpc>
            </a:pPr>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pPr>
              <a:lnSpc>
                <a:spcPct val="150000"/>
              </a:lnSpc>
            </a:pPr>
            <a:r>
              <a:rPr lang="en-US" sz="1600">
                <a:solidFill>
                  <a:schemeClr val="bg1"/>
                </a:solidFill>
                <a:latin typeface="Source Sans Pro"/>
                <a:ea typeface="+mn-lt"/>
                <a:cs typeface="+mn-lt"/>
              </a:rPr>
              <a:t>"During my time at New college studying art, I have been given the freedom and independence to experiment with a range of methods, materials and techniques. The new skills I have acquired from my lecturers have given me the opportunity to develop  my work in way I would have never imagined. I can now say I have my own individual art practice. I also understand the many transferable skills from studying   a fine art course. I have acquired excellent problem-solving skills, developed as a professional practitioner and gained immeasurable critical thinking skills"</a:t>
            </a:r>
            <a:endParaRPr lang="en-US" sz="1600">
              <a:solidFill>
                <a:schemeClr val="bg1"/>
              </a:solidFill>
              <a:latin typeface="Calibri"/>
              <a:ea typeface="Calibri"/>
              <a:cs typeface="Calibri"/>
            </a:endParaRPr>
          </a:p>
        </p:txBody>
      </p:sp>
      <p:pic>
        <p:nvPicPr>
          <p:cNvPr id="2" name="Picture 3">
            <a:extLst>
              <a:ext uri="{FF2B5EF4-FFF2-40B4-BE49-F238E27FC236}">
                <a16:creationId xmlns:a16="http://schemas.microsoft.com/office/drawing/2014/main" id="{47251FC2-6504-7710-4FA3-F46C0C53CF39}"/>
              </a:ext>
            </a:extLst>
          </p:cNvPr>
          <p:cNvPicPr>
            <a:picLocks noChangeAspect="1"/>
          </p:cNvPicPr>
          <p:nvPr/>
        </p:nvPicPr>
        <p:blipFill>
          <a:blip r:embed="rId4"/>
          <a:stretch>
            <a:fillRect/>
          </a:stretch>
        </p:blipFill>
        <p:spPr>
          <a:xfrm>
            <a:off x="7024008" y="1016648"/>
            <a:ext cx="4348842" cy="5600310"/>
          </a:xfrm>
          <a:prstGeom prst="rect">
            <a:avLst/>
          </a:prstGeom>
        </p:spPr>
      </p:pic>
    </p:spTree>
    <p:extLst>
      <p:ext uri="{BB962C8B-B14F-4D97-AF65-F5344CB8AC3E}">
        <p14:creationId xmlns:p14="http://schemas.microsoft.com/office/powerpoint/2010/main" val="11517342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2770234" y="1181341"/>
            <a:ext cx="8458965" cy="1754326"/>
          </a:xfrm>
          <a:prstGeom prst="rect">
            <a:avLst/>
          </a:prstGeom>
          <a:noFill/>
        </p:spPr>
        <p:txBody>
          <a:bodyPr wrap="square" lIns="91440" tIns="45720" rIns="91440" bIns="45720" rtlCol="0" anchor="t">
            <a:spAutoFit/>
          </a:bodyPr>
          <a:lstStyle/>
          <a:p>
            <a:pPr algn="r"/>
            <a:r>
              <a:rPr lang="en-US" sz="5400" b="1">
                <a:latin typeface="Poppins SemiBold"/>
                <a:cs typeface="Poppins SemiBold"/>
              </a:rPr>
              <a:t>L3 Fashion, Textiles and Surface Design</a:t>
            </a:r>
            <a:endParaRPr lang="en-US" sz="5400" b="1">
              <a:latin typeface="Poppins SemiBold" pitchFamily="2" charset="77"/>
              <a:cs typeface="Poppins SemiBold" pitchFamily="2" charset="77"/>
            </a:endParaRPr>
          </a:p>
        </p:txBody>
      </p:sp>
      <p:sp>
        <p:nvSpPr>
          <p:cNvPr id="8" name="TextBox 7">
            <a:extLst>
              <a:ext uri="{FF2B5EF4-FFF2-40B4-BE49-F238E27FC236}">
                <a16:creationId xmlns:a16="http://schemas.microsoft.com/office/drawing/2014/main" id="{58BA4178-45B5-0740-AA9A-2BCADBF1CE30}"/>
              </a:ext>
            </a:extLst>
          </p:cNvPr>
          <p:cNvSpPr txBox="1"/>
          <p:nvPr/>
        </p:nvSpPr>
        <p:spPr>
          <a:xfrm>
            <a:off x="866919" y="4259887"/>
            <a:ext cx="3401844" cy="2554545"/>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During the Fashion, Textiles and Surface Design course, you will be taught essential skills for a career in one of the above industries. You will be introduced to the following through workshops; pattern cutting, garment construction, drawing techniques, draping, embellishment, repeat print and fashion illustration. </a:t>
            </a:r>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3" name="Picture 2" descr="Icon&#10;&#10;Description automatically generated">
            <a:extLst>
              <a:ext uri="{FF2B5EF4-FFF2-40B4-BE49-F238E27FC236}">
                <a16:creationId xmlns:a16="http://schemas.microsoft.com/office/drawing/2014/main" id="{6572B375-A109-C346-B98A-74EE933303F7}"/>
              </a:ext>
            </a:extLst>
          </p:cNvPr>
          <p:cNvPicPr>
            <a:picLocks noChangeAspect="1"/>
          </p:cNvPicPr>
          <p:nvPr/>
        </p:nvPicPr>
        <p:blipFill>
          <a:blip r:embed="rId4"/>
          <a:stretch>
            <a:fillRect/>
          </a:stretch>
        </p:blipFill>
        <p:spPr>
          <a:xfrm>
            <a:off x="952109" y="3306769"/>
            <a:ext cx="397483" cy="415148"/>
          </a:xfrm>
          <a:prstGeom prst="rect">
            <a:avLst/>
          </a:prstGeom>
        </p:spPr>
      </p:pic>
      <p:sp>
        <p:nvSpPr>
          <p:cNvPr id="9" name="TextBox 8">
            <a:extLst>
              <a:ext uri="{FF2B5EF4-FFF2-40B4-BE49-F238E27FC236}">
                <a16:creationId xmlns:a16="http://schemas.microsoft.com/office/drawing/2014/main" id="{34CEFD9F-C387-1C41-99A6-9976184431C2}"/>
              </a:ext>
            </a:extLst>
          </p:cNvPr>
          <p:cNvSpPr txBox="1"/>
          <p:nvPr/>
        </p:nvSpPr>
        <p:spPr>
          <a:xfrm>
            <a:off x="4466765" y="4445320"/>
            <a:ext cx="3401844" cy="2062103"/>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Attend both local and international trips to enrich your studies, this includes Leeds, Edinburgh, Newcastle, London, and Barcelona or Valencia. You will visit galleries, attend trade shows, fabric shops and visit retail environments. </a:t>
            </a:r>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0" name="Picture 9" descr="Icon&#10;&#10;Description automatically generated">
            <a:extLst>
              <a:ext uri="{FF2B5EF4-FFF2-40B4-BE49-F238E27FC236}">
                <a16:creationId xmlns:a16="http://schemas.microsoft.com/office/drawing/2014/main" id="{4467E743-00A4-E24B-A256-A5B61C0A7D51}"/>
              </a:ext>
            </a:extLst>
          </p:cNvPr>
          <p:cNvPicPr>
            <a:picLocks noChangeAspect="1"/>
          </p:cNvPicPr>
          <p:nvPr/>
        </p:nvPicPr>
        <p:blipFill>
          <a:blip r:embed="rId4"/>
          <a:stretch>
            <a:fillRect/>
          </a:stretch>
        </p:blipFill>
        <p:spPr>
          <a:xfrm>
            <a:off x="4532081" y="3286012"/>
            <a:ext cx="437231" cy="456663"/>
          </a:xfrm>
          <a:prstGeom prst="rect">
            <a:avLst/>
          </a:prstGeom>
        </p:spPr>
      </p:pic>
      <p:sp>
        <p:nvSpPr>
          <p:cNvPr id="11" name="TextBox 10">
            <a:extLst>
              <a:ext uri="{FF2B5EF4-FFF2-40B4-BE49-F238E27FC236}">
                <a16:creationId xmlns:a16="http://schemas.microsoft.com/office/drawing/2014/main" id="{23181931-3D4A-3E43-A1CB-E8982391302D}"/>
              </a:ext>
            </a:extLst>
          </p:cNvPr>
          <p:cNvSpPr txBox="1"/>
          <p:nvPr/>
        </p:nvSpPr>
        <p:spPr>
          <a:xfrm>
            <a:off x="8094575" y="4647013"/>
            <a:ext cx="3401844" cy="1815882"/>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Current and previous guest speakers and live projects include; Visual Merchandising with Fenwicks Newcastle and a sustainable design project with Levi's. </a:t>
            </a:r>
            <a:endParaRPr lang="en-US"/>
          </a:p>
          <a:p>
            <a:endParaRPr lang="en-US" sz="1600">
              <a:latin typeface="Source Sans Pro"/>
              <a:ea typeface="Source Sans Pro"/>
              <a:cs typeface="Poppins SemiBold"/>
            </a:endParaRP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2" name="Picture 11" descr="Icon&#10;&#10;Description automatically generated">
            <a:extLst>
              <a:ext uri="{FF2B5EF4-FFF2-40B4-BE49-F238E27FC236}">
                <a16:creationId xmlns:a16="http://schemas.microsoft.com/office/drawing/2014/main" id="{A6BEE9EF-0E3B-8D42-9191-45DA78782996}"/>
              </a:ext>
            </a:extLst>
          </p:cNvPr>
          <p:cNvPicPr>
            <a:picLocks noChangeAspect="1"/>
          </p:cNvPicPr>
          <p:nvPr/>
        </p:nvPicPr>
        <p:blipFill>
          <a:blip r:embed="rId4"/>
          <a:stretch>
            <a:fillRect/>
          </a:stretch>
        </p:blipFill>
        <p:spPr>
          <a:xfrm>
            <a:off x="8159891" y="3286012"/>
            <a:ext cx="437231" cy="456663"/>
          </a:xfrm>
          <a:prstGeom prst="rect">
            <a:avLst/>
          </a:prstGeom>
        </p:spPr>
      </p:pic>
      <p:sp>
        <p:nvSpPr>
          <p:cNvPr id="14" name="TextBox 13">
            <a:extLst>
              <a:ext uri="{FF2B5EF4-FFF2-40B4-BE49-F238E27FC236}">
                <a16:creationId xmlns:a16="http://schemas.microsoft.com/office/drawing/2014/main" id="{BC00236C-5678-494D-A962-0CE7C08CC31C}"/>
              </a:ext>
            </a:extLst>
          </p:cNvPr>
          <p:cNvSpPr txBox="1"/>
          <p:nvPr/>
        </p:nvSpPr>
        <p:spPr>
          <a:xfrm>
            <a:off x="866919" y="3837014"/>
            <a:ext cx="3401844" cy="338554"/>
          </a:xfrm>
          <a:prstGeom prst="rect">
            <a:avLst/>
          </a:prstGeom>
          <a:noFill/>
        </p:spPr>
        <p:txBody>
          <a:bodyPr wrap="square" rtlCol="0">
            <a:spAutoFit/>
          </a:bodyPr>
          <a:lstStyle/>
          <a:p>
            <a:r>
              <a:rPr lang="en-US" sz="1600" b="1">
                <a:solidFill>
                  <a:srgbClr val="2A7DE1"/>
                </a:solidFill>
                <a:latin typeface="Poppins SemiBold" pitchFamily="2" charset="77"/>
                <a:ea typeface="Source Sans Pro" panose="020B0503030403020204" pitchFamily="34" charset="0"/>
                <a:cs typeface="Poppins SemiBold" pitchFamily="2" charset="77"/>
              </a:rPr>
              <a:t>Course Information</a:t>
            </a:r>
          </a:p>
        </p:txBody>
      </p:sp>
      <p:sp>
        <p:nvSpPr>
          <p:cNvPr id="15" name="TextBox 14">
            <a:extLst>
              <a:ext uri="{FF2B5EF4-FFF2-40B4-BE49-F238E27FC236}">
                <a16:creationId xmlns:a16="http://schemas.microsoft.com/office/drawing/2014/main" id="{40A27AAF-8315-3149-B232-7FD4EE0EB15F}"/>
              </a:ext>
            </a:extLst>
          </p:cNvPr>
          <p:cNvSpPr txBox="1"/>
          <p:nvPr/>
        </p:nvSpPr>
        <p:spPr>
          <a:xfrm>
            <a:off x="4486015" y="3821625"/>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Trips</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6" name="TextBox 15">
            <a:extLst>
              <a:ext uri="{FF2B5EF4-FFF2-40B4-BE49-F238E27FC236}">
                <a16:creationId xmlns:a16="http://schemas.microsoft.com/office/drawing/2014/main" id="{F0599C4D-7D27-E340-9603-58A039B0A73E}"/>
              </a:ext>
            </a:extLst>
          </p:cNvPr>
          <p:cNvSpPr txBox="1"/>
          <p:nvPr/>
        </p:nvSpPr>
        <p:spPr>
          <a:xfrm>
            <a:off x="8159891" y="3816016"/>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Guest Speakers and Events </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19649573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567822" y="876540"/>
            <a:ext cx="6331116" cy="923330"/>
          </a:xfrm>
          <a:prstGeom prst="rect">
            <a:avLst/>
          </a:prstGeom>
          <a:noFill/>
        </p:spPr>
        <p:txBody>
          <a:bodyPr wrap="square" lIns="91440" tIns="45720" rIns="91440" bIns="45720" rtlCol="0" anchor="t">
            <a:spAutoFit/>
          </a:bodyPr>
          <a:lstStyle/>
          <a:p>
            <a:r>
              <a:rPr lang="en-US" sz="5400" b="1" i="1">
                <a:solidFill>
                  <a:srgbClr val="F5AEBF"/>
                </a:solidFill>
                <a:latin typeface="Poppins"/>
                <a:cs typeface="Poppins"/>
              </a:rPr>
              <a:t>Case Study</a:t>
            </a:r>
            <a:endParaRPr lang="en-US" sz="5400" b="1" i="1">
              <a:solidFill>
                <a:srgbClr val="F5AEBF"/>
              </a:solidFill>
              <a:latin typeface="Poppins" pitchFamily="2" charset="77"/>
              <a:cs typeface="Poppins" pitchFamily="2" charset="77"/>
            </a:endParaRPr>
          </a:p>
        </p:txBody>
      </p:sp>
      <p:sp>
        <p:nvSpPr>
          <p:cNvPr id="9" name="TextBox 8">
            <a:extLst>
              <a:ext uri="{FF2B5EF4-FFF2-40B4-BE49-F238E27FC236}">
                <a16:creationId xmlns:a16="http://schemas.microsoft.com/office/drawing/2014/main" id="{0F962EE0-F775-A049-B115-103909D4783F}"/>
              </a:ext>
            </a:extLst>
          </p:cNvPr>
          <p:cNvSpPr txBox="1"/>
          <p:nvPr/>
        </p:nvSpPr>
        <p:spPr>
          <a:xfrm>
            <a:off x="574749" y="1755086"/>
            <a:ext cx="5388134" cy="4854791"/>
          </a:xfrm>
          <a:prstGeom prst="rect">
            <a:avLst/>
          </a:prstGeom>
          <a:noFill/>
        </p:spPr>
        <p:txBody>
          <a:bodyPr wrap="square" lIns="91440" tIns="45720" rIns="91440" bIns="45720" rtlCol="0" anchor="t">
            <a:spAutoFit/>
          </a:bodyPr>
          <a:lstStyle/>
          <a:p>
            <a:pPr>
              <a:lnSpc>
                <a:spcPct val="150000"/>
              </a:lnSpc>
            </a:pPr>
            <a:r>
              <a:rPr lang="en-US" sz="1600">
                <a:solidFill>
                  <a:schemeClr val="bg1"/>
                </a:solidFill>
                <a:latin typeface="Source Sans Pro"/>
                <a:ea typeface="Source Sans Pro"/>
                <a:cs typeface="Poppins SemiBold"/>
              </a:rPr>
              <a:t>Jaymie-Leigh Hall</a:t>
            </a:r>
            <a:endParaRPr lang="en-US" sz="1600">
              <a:solidFill>
                <a:schemeClr val="bg1"/>
              </a:solidFill>
              <a:latin typeface="Source Sans Pro"/>
              <a:ea typeface="Calibri" panose="020F0502020204030204"/>
              <a:cs typeface="Calibri" panose="020F0502020204030204"/>
            </a:endParaRPr>
          </a:p>
          <a:p>
            <a:pPr>
              <a:lnSpc>
                <a:spcPct val="150000"/>
              </a:lnSpc>
            </a:pPr>
            <a:endParaRPr lang="en-US" sz="1600">
              <a:solidFill>
                <a:schemeClr val="bg1"/>
              </a:solidFill>
              <a:latin typeface="Source Sans Pro"/>
              <a:ea typeface="Source Sans Pro"/>
              <a:cs typeface="Poppins SemiBold"/>
            </a:endParaRPr>
          </a:p>
          <a:p>
            <a:pPr>
              <a:lnSpc>
                <a:spcPct val="150000"/>
              </a:lnSpc>
            </a:pPr>
            <a:r>
              <a:rPr lang="en-US" sz="1600">
                <a:solidFill>
                  <a:schemeClr val="bg1"/>
                </a:solidFill>
                <a:latin typeface="Source Sans Pro"/>
                <a:ea typeface="+mn-lt"/>
                <a:cs typeface="+mn-lt"/>
              </a:rPr>
              <a:t>“One of the things I loved about the fashion , textiles and surface design </a:t>
            </a:r>
            <a:r>
              <a:rPr lang="en-US" sz="1600" err="1">
                <a:solidFill>
                  <a:schemeClr val="bg1"/>
                </a:solidFill>
                <a:latin typeface="Source Sans Pro"/>
                <a:ea typeface="+mn-lt"/>
                <a:cs typeface="+mn-lt"/>
              </a:rPr>
              <a:t>programme</a:t>
            </a:r>
            <a:r>
              <a:rPr lang="en-US" sz="1600">
                <a:solidFill>
                  <a:schemeClr val="bg1"/>
                </a:solidFill>
                <a:latin typeface="Source Sans Pro"/>
                <a:ea typeface="+mn-lt"/>
                <a:cs typeface="+mn-lt"/>
              </a:rPr>
              <a:t>, is that we are able to develop a wide range of skills that we can use in industry. This year we have completed a live Project with Levi's, working in groups to research, develop and create a final garment suitable for their customer. Learning fundamental pattern cutting and sewing skills,  embedding sustainability with my practice. I had a very enjoyable experience, especially with the help and guidance from my tutors. We also had the opportunity to go on an international trip to Barcelona which helped with my final major project.'</a:t>
            </a:r>
            <a:endParaRPr lang="en-US" sz="1600">
              <a:solidFill>
                <a:schemeClr val="bg1"/>
              </a:solidFill>
              <a:latin typeface="Source Sans Pro"/>
              <a:ea typeface="Calibri"/>
              <a:cs typeface="Calibri"/>
            </a:endParaRPr>
          </a:p>
        </p:txBody>
      </p:sp>
      <p:pic>
        <p:nvPicPr>
          <p:cNvPr id="3" name="Picture 2" descr="A drawing of a person in different poses&#10;&#10;Description automatically generated">
            <a:extLst>
              <a:ext uri="{FF2B5EF4-FFF2-40B4-BE49-F238E27FC236}">
                <a16:creationId xmlns:a16="http://schemas.microsoft.com/office/drawing/2014/main" id="{11B47137-C35B-58F9-722A-2C492AC2E053}"/>
              </a:ext>
            </a:extLst>
          </p:cNvPr>
          <p:cNvPicPr>
            <a:picLocks noChangeAspect="1"/>
          </p:cNvPicPr>
          <p:nvPr/>
        </p:nvPicPr>
        <p:blipFill>
          <a:blip r:embed="rId4"/>
          <a:stretch>
            <a:fillRect/>
          </a:stretch>
        </p:blipFill>
        <p:spPr>
          <a:xfrm>
            <a:off x="6095887" y="1717963"/>
            <a:ext cx="5819134" cy="4114800"/>
          </a:xfrm>
          <a:prstGeom prst="rect">
            <a:avLst/>
          </a:prstGeom>
        </p:spPr>
      </p:pic>
    </p:spTree>
    <p:extLst>
      <p:ext uri="{BB962C8B-B14F-4D97-AF65-F5344CB8AC3E}">
        <p14:creationId xmlns:p14="http://schemas.microsoft.com/office/powerpoint/2010/main" val="41483583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2770234" y="1181341"/>
            <a:ext cx="8458965" cy="1754326"/>
          </a:xfrm>
          <a:prstGeom prst="rect">
            <a:avLst/>
          </a:prstGeom>
          <a:noFill/>
        </p:spPr>
        <p:txBody>
          <a:bodyPr wrap="square" lIns="91440" tIns="45720" rIns="91440" bIns="45720" rtlCol="0" anchor="t">
            <a:spAutoFit/>
          </a:bodyPr>
          <a:lstStyle/>
          <a:p>
            <a:pPr algn="r"/>
            <a:r>
              <a:rPr lang="en-US" sz="5400" b="1">
                <a:latin typeface="Poppins SemiBold"/>
                <a:cs typeface="Poppins SemiBold"/>
              </a:rPr>
              <a:t>L3 Fashion Styling and Promotion</a:t>
            </a:r>
            <a:endParaRPr lang="en-US" sz="5400" b="1">
              <a:latin typeface="Poppins SemiBold" pitchFamily="2" charset="77"/>
              <a:cs typeface="Poppins SemiBold" pitchFamily="2" charset="77"/>
            </a:endParaRPr>
          </a:p>
        </p:txBody>
      </p:sp>
      <p:sp>
        <p:nvSpPr>
          <p:cNvPr id="8" name="TextBox 7">
            <a:extLst>
              <a:ext uri="{FF2B5EF4-FFF2-40B4-BE49-F238E27FC236}">
                <a16:creationId xmlns:a16="http://schemas.microsoft.com/office/drawing/2014/main" id="{58BA4178-45B5-0740-AA9A-2BCADBF1CE30}"/>
              </a:ext>
            </a:extLst>
          </p:cNvPr>
          <p:cNvSpPr txBox="1"/>
          <p:nvPr/>
        </p:nvSpPr>
        <p:spPr>
          <a:xfrm>
            <a:off x="866919" y="4259887"/>
            <a:ext cx="3401844" cy="2308324"/>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On the two-year course you will learn how to research, communicate concepts, develop range plans, style and direct fashion shoots and develop marketing strategies. You will work with digital programs such as Adobe Photoshop and Illustrator, evidencing all workshops. </a:t>
            </a: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3" name="Picture 2" descr="Icon&#10;&#10;Description automatically generated">
            <a:extLst>
              <a:ext uri="{FF2B5EF4-FFF2-40B4-BE49-F238E27FC236}">
                <a16:creationId xmlns:a16="http://schemas.microsoft.com/office/drawing/2014/main" id="{6572B375-A109-C346-B98A-74EE933303F7}"/>
              </a:ext>
            </a:extLst>
          </p:cNvPr>
          <p:cNvPicPr>
            <a:picLocks noChangeAspect="1"/>
          </p:cNvPicPr>
          <p:nvPr/>
        </p:nvPicPr>
        <p:blipFill>
          <a:blip r:embed="rId4"/>
          <a:stretch>
            <a:fillRect/>
          </a:stretch>
        </p:blipFill>
        <p:spPr>
          <a:xfrm>
            <a:off x="952109" y="3306769"/>
            <a:ext cx="397483" cy="415148"/>
          </a:xfrm>
          <a:prstGeom prst="rect">
            <a:avLst/>
          </a:prstGeom>
        </p:spPr>
      </p:pic>
      <p:sp>
        <p:nvSpPr>
          <p:cNvPr id="9" name="TextBox 8">
            <a:extLst>
              <a:ext uri="{FF2B5EF4-FFF2-40B4-BE49-F238E27FC236}">
                <a16:creationId xmlns:a16="http://schemas.microsoft.com/office/drawing/2014/main" id="{34CEFD9F-C387-1C41-99A6-9976184431C2}"/>
              </a:ext>
            </a:extLst>
          </p:cNvPr>
          <p:cNvSpPr txBox="1"/>
          <p:nvPr/>
        </p:nvSpPr>
        <p:spPr>
          <a:xfrm>
            <a:off x="4466765" y="4445320"/>
            <a:ext cx="3401844" cy="2308324"/>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Attend both local and international trips to enrich your studies, this includes Leeds, Edinburgh, Newcastle, London, and Barcelona or Valencia. You will visit galleries, attend trade shows, visit retail environments and pop-up shops. </a:t>
            </a: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0" name="Picture 9" descr="Icon&#10;&#10;Description automatically generated">
            <a:extLst>
              <a:ext uri="{FF2B5EF4-FFF2-40B4-BE49-F238E27FC236}">
                <a16:creationId xmlns:a16="http://schemas.microsoft.com/office/drawing/2014/main" id="{4467E743-00A4-E24B-A256-A5B61C0A7D51}"/>
              </a:ext>
            </a:extLst>
          </p:cNvPr>
          <p:cNvPicPr>
            <a:picLocks noChangeAspect="1"/>
          </p:cNvPicPr>
          <p:nvPr/>
        </p:nvPicPr>
        <p:blipFill>
          <a:blip r:embed="rId4"/>
          <a:stretch>
            <a:fillRect/>
          </a:stretch>
        </p:blipFill>
        <p:spPr>
          <a:xfrm>
            <a:off x="4532081" y="3286012"/>
            <a:ext cx="437231" cy="456663"/>
          </a:xfrm>
          <a:prstGeom prst="rect">
            <a:avLst/>
          </a:prstGeom>
        </p:spPr>
      </p:pic>
      <p:sp>
        <p:nvSpPr>
          <p:cNvPr id="11" name="TextBox 10">
            <a:extLst>
              <a:ext uri="{FF2B5EF4-FFF2-40B4-BE49-F238E27FC236}">
                <a16:creationId xmlns:a16="http://schemas.microsoft.com/office/drawing/2014/main" id="{23181931-3D4A-3E43-A1CB-E8982391302D}"/>
              </a:ext>
            </a:extLst>
          </p:cNvPr>
          <p:cNvSpPr txBox="1"/>
          <p:nvPr/>
        </p:nvSpPr>
        <p:spPr>
          <a:xfrm>
            <a:off x="8094575" y="4647013"/>
            <a:ext cx="3401844" cy="1569660"/>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Current and previous guest speakers and live projects include; Visual Merchandising with Fenwicks Newcastle and Styling workshops with Jo Shippen. </a:t>
            </a: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2" name="Picture 11" descr="Icon&#10;&#10;Description automatically generated">
            <a:extLst>
              <a:ext uri="{FF2B5EF4-FFF2-40B4-BE49-F238E27FC236}">
                <a16:creationId xmlns:a16="http://schemas.microsoft.com/office/drawing/2014/main" id="{A6BEE9EF-0E3B-8D42-9191-45DA78782996}"/>
              </a:ext>
            </a:extLst>
          </p:cNvPr>
          <p:cNvPicPr>
            <a:picLocks noChangeAspect="1"/>
          </p:cNvPicPr>
          <p:nvPr/>
        </p:nvPicPr>
        <p:blipFill>
          <a:blip r:embed="rId4"/>
          <a:stretch>
            <a:fillRect/>
          </a:stretch>
        </p:blipFill>
        <p:spPr>
          <a:xfrm>
            <a:off x="8159891" y="3286012"/>
            <a:ext cx="437231" cy="456663"/>
          </a:xfrm>
          <a:prstGeom prst="rect">
            <a:avLst/>
          </a:prstGeom>
        </p:spPr>
      </p:pic>
      <p:sp>
        <p:nvSpPr>
          <p:cNvPr id="14" name="TextBox 13">
            <a:extLst>
              <a:ext uri="{FF2B5EF4-FFF2-40B4-BE49-F238E27FC236}">
                <a16:creationId xmlns:a16="http://schemas.microsoft.com/office/drawing/2014/main" id="{BC00236C-5678-494D-A962-0CE7C08CC31C}"/>
              </a:ext>
            </a:extLst>
          </p:cNvPr>
          <p:cNvSpPr txBox="1"/>
          <p:nvPr/>
        </p:nvSpPr>
        <p:spPr>
          <a:xfrm>
            <a:off x="866919" y="3837014"/>
            <a:ext cx="3401844" cy="338554"/>
          </a:xfrm>
          <a:prstGeom prst="rect">
            <a:avLst/>
          </a:prstGeom>
          <a:noFill/>
        </p:spPr>
        <p:txBody>
          <a:bodyPr wrap="square" rtlCol="0">
            <a:spAutoFit/>
          </a:bodyPr>
          <a:lstStyle/>
          <a:p>
            <a:r>
              <a:rPr lang="en-US" sz="1600" b="1">
                <a:solidFill>
                  <a:srgbClr val="2A7DE1"/>
                </a:solidFill>
                <a:latin typeface="Poppins SemiBold" pitchFamily="2" charset="77"/>
                <a:ea typeface="Source Sans Pro" panose="020B0503030403020204" pitchFamily="34" charset="0"/>
                <a:cs typeface="Poppins SemiBold" pitchFamily="2" charset="77"/>
              </a:rPr>
              <a:t>Course Information</a:t>
            </a:r>
          </a:p>
        </p:txBody>
      </p:sp>
      <p:sp>
        <p:nvSpPr>
          <p:cNvPr id="15" name="TextBox 14">
            <a:extLst>
              <a:ext uri="{FF2B5EF4-FFF2-40B4-BE49-F238E27FC236}">
                <a16:creationId xmlns:a16="http://schemas.microsoft.com/office/drawing/2014/main" id="{40A27AAF-8315-3149-B232-7FD4EE0EB15F}"/>
              </a:ext>
            </a:extLst>
          </p:cNvPr>
          <p:cNvSpPr txBox="1"/>
          <p:nvPr/>
        </p:nvSpPr>
        <p:spPr>
          <a:xfrm>
            <a:off x="4486015" y="3821625"/>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Trips</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6" name="TextBox 15">
            <a:extLst>
              <a:ext uri="{FF2B5EF4-FFF2-40B4-BE49-F238E27FC236}">
                <a16:creationId xmlns:a16="http://schemas.microsoft.com/office/drawing/2014/main" id="{F0599C4D-7D27-E340-9603-58A039B0A73E}"/>
              </a:ext>
            </a:extLst>
          </p:cNvPr>
          <p:cNvSpPr txBox="1"/>
          <p:nvPr/>
        </p:nvSpPr>
        <p:spPr>
          <a:xfrm>
            <a:off x="8159891" y="3816016"/>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Guest Speakers and Events </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16150775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7" name="Rectangle 6">
            <a:extLst>
              <a:ext uri="{FF2B5EF4-FFF2-40B4-BE49-F238E27FC236}">
                <a16:creationId xmlns:a16="http://schemas.microsoft.com/office/drawing/2014/main" id="{894EC123-5303-FCFB-06C2-DB15CD1E79D2}"/>
              </a:ext>
            </a:extLst>
          </p:cNvPr>
          <p:cNvSpPr/>
          <p:nvPr/>
        </p:nvSpPr>
        <p:spPr>
          <a:xfrm>
            <a:off x="6096000" y="1615440"/>
            <a:ext cx="2895600" cy="41148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BBC6AC7D-7D7D-F547-A41E-836FE19764C4}"/>
              </a:ext>
            </a:extLst>
          </p:cNvPr>
          <p:cNvSpPr txBox="1"/>
          <p:nvPr/>
        </p:nvSpPr>
        <p:spPr>
          <a:xfrm>
            <a:off x="567822" y="876540"/>
            <a:ext cx="6331116" cy="923330"/>
          </a:xfrm>
          <a:prstGeom prst="rect">
            <a:avLst/>
          </a:prstGeom>
          <a:noFill/>
        </p:spPr>
        <p:txBody>
          <a:bodyPr wrap="square" lIns="91440" tIns="45720" rIns="91440" bIns="45720" rtlCol="0" anchor="t">
            <a:spAutoFit/>
          </a:bodyPr>
          <a:lstStyle/>
          <a:p>
            <a:r>
              <a:rPr lang="en-US" sz="5400" b="1" i="1">
                <a:solidFill>
                  <a:srgbClr val="F5AEBF"/>
                </a:solidFill>
                <a:latin typeface="Poppins"/>
                <a:cs typeface="Poppins"/>
              </a:rPr>
              <a:t>Case Study</a:t>
            </a:r>
            <a:endParaRPr lang="en-US" sz="5400" b="1" i="1">
              <a:solidFill>
                <a:srgbClr val="F5AEBF"/>
              </a:solidFill>
              <a:latin typeface="Poppins" pitchFamily="2" charset="77"/>
              <a:cs typeface="Poppins" pitchFamily="2" charset="77"/>
            </a:endParaRPr>
          </a:p>
        </p:txBody>
      </p:sp>
      <p:pic>
        <p:nvPicPr>
          <p:cNvPr id="3" name="Picture 2" descr="Two women in black dresses&#10;&#10;Description automatically generated">
            <a:extLst>
              <a:ext uri="{FF2B5EF4-FFF2-40B4-BE49-F238E27FC236}">
                <a16:creationId xmlns:a16="http://schemas.microsoft.com/office/drawing/2014/main" id="{58E7C0C7-36D6-A4C2-21A1-303564A6B095}"/>
              </a:ext>
            </a:extLst>
          </p:cNvPr>
          <p:cNvPicPr>
            <a:picLocks noChangeAspect="1"/>
          </p:cNvPicPr>
          <p:nvPr/>
        </p:nvPicPr>
        <p:blipFill>
          <a:blip r:embed="rId4"/>
          <a:stretch>
            <a:fillRect/>
          </a:stretch>
        </p:blipFill>
        <p:spPr>
          <a:xfrm>
            <a:off x="9089621" y="1618210"/>
            <a:ext cx="2895368" cy="4114800"/>
          </a:xfrm>
          <a:prstGeom prst="rect">
            <a:avLst/>
          </a:prstGeom>
        </p:spPr>
      </p:pic>
      <p:sp>
        <p:nvSpPr>
          <p:cNvPr id="5" name="TextBox 4">
            <a:extLst>
              <a:ext uri="{FF2B5EF4-FFF2-40B4-BE49-F238E27FC236}">
                <a16:creationId xmlns:a16="http://schemas.microsoft.com/office/drawing/2014/main" id="{806D7E15-C78E-17CF-D8FC-7326D6772F07}"/>
              </a:ext>
            </a:extLst>
          </p:cNvPr>
          <p:cNvSpPr txBox="1"/>
          <p:nvPr/>
        </p:nvSpPr>
        <p:spPr>
          <a:xfrm>
            <a:off x="743840" y="2022390"/>
            <a:ext cx="4889718" cy="33774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US" sz="1600">
                <a:solidFill>
                  <a:schemeClr val="bg1"/>
                </a:solidFill>
                <a:latin typeface="Source Sans Pro"/>
                <a:ea typeface="Calibri"/>
                <a:cs typeface="Calibri"/>
              </a:rPr>
              <a:t>Matilda Knox</a:t>
            </a:r>
          </a:p>
          <a:p>
            <a:pPr>
              <a:lnSpc>
                <a:spcPct val="150000"/>
              </a:lnSpc>
            </a:pPr>
            <a:endParaRPr lang="en-US" sz="1600">
              <a:solidFill>
                <a:schemeClr val="bg1"/>
              </a:solidFill>
              <a:latin typeface="Source Sans Pro"/>
              <a:ea typeface="+mn-lt"/>
              <a:cs typeface="+mn-lt"/>
            </a:endParaRPr>
          </a:p>
          <a:p>
            <a:pPr>
              <a:lnSpc>
                <a:spcPct val="150000"/>
              </a:lnSpc>
            </a:pPr>
            <a:r>
              <a:rPr lang="en-US" sz="1600">
                <a:solidFill>
                  <a:schemeClr val="bg1"/>
                </a:solidFill>
                <a:latin typeface="Source Sans Pro"/>
                <a:ea typeface="+mn-lt"/>
                <a:cs typeface="+mn-lt"/>
              </a:rPr>
              <a:t>"Fashion Styling and Promotion has equipped me with the skills to professionally and creatively showcase my work and enhance my knowledge on the fashion industry. It has taught me how to communicate with other professions and use research to develop my own ideas into photoshoots, marketing concepts or range plans". </a:t>
            </a:r>
            <a:endParaRPr lang="en-US" sz="1600">
              <a:solidFill>
                <a:schemeClr val="bg1"/>
              </a:solidFill>
              <a:latin typeface="Source Sans Pro"/>
              <a:ea typeface="Calibri" panose="020F0502020204030204"/>
              <a:cs typeface="Calibri" panose="020F0502020204030204"/>
            </a:endParaRPr>
          </a:p>
        </p:txBody>
      </p:sp>
      <p:pic>
        <p:nvPicPr>
          <p:cNvPr id="2" name="Picture 1" descr="A person and person in cowboy boots&#10;&#10;AI-generated content may be incorrect.">
            <a:extLst>
              <a:ext uri="{FF2B5EF4-FFF2-40B4-BE49-F238E27FC236}">
                <a16:creationId xmlns:a16="http://schemas.microsoft.com/office/drawing/2014/main" id="{2377193B-18D0-DE00-AE00-A46170A660B4}"/>
              </a:ext>
            </a:extLst>
          </p:cNvPr>
          <p:cNvPicPr>
            <a:picLocks noChangeAspect="1"/>
          </p:cNvPicPr>
          <p:nvPr/>
        </p:nvPicPr>
        <p:blipFill>
          <a:blip r:embed="rId5"/>
          <a:stretch>
            <a:fillRect/>
          </a:stretch>
        </p:blipFill>
        <p:spPr>
          <a:xfrm>
            <a:off x="6125421" y="1714164"/>
            <a:ext cx="2837718" cy="3992880"/>
          </a:xfrm>
          <a:prstGeom prst="rect">
            <a:avLst/>
          </a:prstGeom>
        </p:spPr>
      </p:pic>
    </p:spTree>
    <p:extLst>
      <p:ext uri="{BB962C8B-B14F-4D97-AF65-F5344CB8AC3E}">
        <p14:creationId xmlns:p14="http://schemas.microsoft.com/office/powerpoint/2010/main" val="1177990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2770234" y="1181341"/>
            <a:ext cx="8458965" cy="1754326"/>
          </a:xfrm>
          <a:prstGeom prst="rect">
            <a:avLst/>
          </a:prstGeom>
          <a:noFill/>
        </p:spPr>
        <p:txBody>
          <a:bodyPr wrap="square" lIns="91440" tIns="45720" rIns="91440" bIns="45720" rtlCol="0" anchor="t">
            <a:spAutoFit/>
          </a:bodyPr>
          <a:lstStyle/>
          <a:p>
            <a:pPr algn="r"/>
            <a:r>
              <a:rPr lang="en-US" sz="5400" b="1">
                <a:latin typeface="Poppins SemiBold"/>
                <a:cs typeface="Poppins SemiBold"/>
              </a:rPr>
              <a:t>L3 Interior and Architecture Design</a:t>
            </a:r>
            <a:endParaRPr lang="en-US" sz="5400" b="1">
              <a:latin typeface="Poppins SemiBold" pitchFamily="2" charset="77"/>
              <a:cs typeface="Poppins SemiBold" pitchFamily="2" charset="77"/>
            </a:endParaRPr>
          </a:p>
        </p:txBody>
      </p:sp>
      <p:sp>
        <p:nvSpPr>
          <p:cNvPr id="8" name="TextBox 7">
            <a:extLst>
              <a:ext uri="{FF2B5EF4-FFF2-40B4-BE49-F238E27FC236}">
                <a16:creationId xmlns:a16="http://schemas.microsoft.com/office/drawing/2014/main" id="{58BA4178-45B5-0740-AA9A-2BCADBF1CE30}"/>
              </a:ext>
            </a:extLst>
          </p:cNvPr>
          <p:cNvSpPr txBox="1"/>
          <p:nvPr/>
        </p:nvSpPr>
        <p:spPr>
          <a:xfrm>
            <a:off x="866919" y="4259887"/>
            <a:ext cx="3401844" cy="2277547"/>
          </a:xfrm>
          <a:prstGeom prst="rect">
            <a:avLst/>
          </a:prstGeom>
          <a:noFill/>
        </p:spPr>
        <p:txBody>
          <a:bodyPr wrap="square" lIns="91440" tIns="45720" rIns="91440" bIns="45720" rtlCol="0" anchor="t">
            <a:spAutoFit/>
          </a:bodyPr>
          <a:lstStyle/>
          <a:p>
            <a:r>
              <a:rPr lang="en-US" sz="1400">
                <a:latin typeface="Source Sans Pro"/>
                <a:ea typeface="Source Sans Pro"/>
                <a:cs typeface="Poppins SemiBold"/>
              </a:rPr>
              <a:t>You will develop essential skills for a career in either interior or architectural design. This includes scale drawings, model making, perspective drawing, interior styling, block planning, Sketch-Up, spatial strategies and surface pattern for wallpapers or surfaces. You will also learn how </a:t>
            </a:r>
            <a:r>
              <a:rPr lang="en-US" sz="1400" err="1">
                <a:latin typeface="Source Sans Pro"/>
                <a:ea typeface="Source Sans Pro"/>
                <a:cs typeface="Poppins SemiBold"/>
              </a:rPr>
              <a:t>analyse</a:t>
            </a:r>
            <a:r>
              <a:rPr lang="en-US" sz="1400">
                <a:latin typeface="Source Sans Pro"/>
                <a:ea typeface="Source Sans Pro"/>
                <a:cs typeface="Poppins SemiBold"/>
              </a:rPr>
              <a:t> existing works and use that to develop and inspire your own work.</a:t>
            </a:r>
            <a:endParaRPr lang="en-US" sz="140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3" name="Picture 2" descr="Icon&#10;&#10;Description automatically generated">
            <a:extLst>
              <a:ext uri="{FF2B5EF4-FFF2-40B4-BE49-F238E27FC236}">
                <a16:creationId xmlns:a16="http://schemas.microsoft.com/office/drawing/2014/main" id="{6572B375-A109-C346-B98A-74EE933303F7}"/>
              </a:ext>
            </a:extLst>
          </p:cNvPr>
          <p:cNvPicPr>
            <a:picLocks noChangeAspect="1"/>
          </p:cNvPicPr>
          <p:nvPr/>
        </p:nvPicPr>
        <p:blipFill>
          <a:blip r:embed="rId4"/>
          <a:stretch>
            <a:fillRect/>
          </a:stretch>
        </p:blipFill>
        <p:spPr>
          <a:xfrm>
            <a:off x="952109" y="3306769"/>
            <a:ext cx="397483" cy="415148"/>
          </a:xfrm>
          <a:prstGeom prst="rect">
            <a:avLst/>
          </a:prstGeom>
        </p:spPr>
      </p:pic>
      <p:sp>
        <p:nvSpPr>
          <p:cNvPr id="9" name="TextBox 8">
            <a:extLst>
              <a:ext uri="{FF2B5EF4-FFF2-40B4-BE49-F238E27FC236}">
                <a16:creationId xmlns:a16="http://schemas.microsoft.com/office/drawing/2014/main" id="{34CEFD9F-C387-1C41-99A6-9976184431C2}"/>
              </a:ext>
            </a:extLst>
          </p:cNvPr>
          <p:cNvSpPr txBox="1"/>
          <p:nvPr/>
        </p:nvSpPr>
        <p:spPr>
          <a:xfrm>
            <a:off x="4449545" y="4290337"/>
            <a:ext cx="3401844" cy="1815882"/>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You will attend local and international trips. Local trips include glamping pod site, show homes, inside transformations, Newcastle, Leeds and London. International trips to Valencia, to visit the complex of Arts and Science. </a:t>
            </a:r>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0" name="Picture 9" descr="Icon&#10;&#10;Description automatically generated">
            <a:extLst>
              <a:ext uri="{FF2B5EF4-FFF2-40B4-BE49-F238E27FC236}">
                <a16:creationId xmlns:a16="http://schemas.microsoft.com/office/drawing/2014/main" id="{4467E743-00A4-E24B-A256-A5B61C0A7D51}"/>
              </a:ext>
            </a:extLst>
          </p:cNvPr>
          <p:cNvPicPr>
            <a:picLocks noChangeAspect="1"/>
          </p:cNvPicPr>
          <p:nvPr/>
        </p:nvPicPr>
        <p:blipFill>
          <a:blip r:embed="rId4"/>
          <a:stretch>
            <a:fillRect/>
          </a:stretch>
        </p:blipFill>
        <p:spPr>
          <a:xfrm>
            <a:off x="4532081" y="3286012"/>
            <a:ext cx="437231" cy="456663"/>
          </a:xfrm>
          <a:prstGeom prst="rect">
            <a:avLst/>
          </a:prstGeom>
        </p:spPr>
      </p:pic>
      <p:sp>
        <p:nvSpPr>
          <p:cNvPr id="11" name="TextBox 10">
            <a:extLst>
              <a:ext uri="{FF2B5EF4-FFF2-40B4-BE49-F238E27FC236}">
                <a16:creationId xmlns:a16="http://schemas.microsoft.com/office/drawing/2014/main" id="{23181931-3D4A-3E43-A1CB-E8982391302D}"/>
              </a:ext>
            </a:extLst>
          </p:cNvPr>
          <p:cNvSpPr txBox="1"/>
          <p:nvPr/>
        </p:nvSpPr>
        <p:spPr>
          <a:xfrm>
            <a:off x="8042915" y="4289690"/>
            <a:ext cx="3401844" cy="2062103"/>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Eden Grange Glamping site CEO and Chris Dunkin: Architect. You can also compete in World Skills competitions where you will contend against other colleges. You will develop employability skills such as resilience and time management. </a:t>
            </a:r>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2" name="Picture 11" descr="Icon&#10;&#10;Description automatically generated">
            <a:extLst>
              <a:ext uri="{FF2B5EF4-FFF2-40B4-BE49-F238E27FC236}">
                <a16:creationId xmlns:a16="http://schemas.microsoft.com/office/drawing/2014/main" id="{A6BEE9EF-0E3B-8D42-9191-45DA78782996}"/>
              </a:ext>
            </a:extLst>
          </p:cNvPr>
          <p:cNvPicPr>
            <a:picLocks noChangeAspect="1"/>
          </p:cNvPicPr>
          <p:nvPr/>
        </p:nvPicPr>
        <p:blipFill>
          <a:blip r:embed="rId4"/>
          <a:stretch>
            <a:fillRect/>
          </a:stretch>
        </p:blipFill>
        <p:spPr>
          <a:xfrm>
            <a:off x="8159891" y="3286012"/>
            <a:ext cx="437231" cy="456663"/>
          </a:xfrm>
          <a:prstGeom prst="rect">
            <a:avLst/>
          </a:prstGeom>
        </p:spPr>
      </p:pic>
      <p:sp>
        <p:nvSpPr>
          <p:cNvPr id="14" name="TextBox 13">
            <a:extLst>
              <a:ext uri="{FF2B5EF4-FFF2-40B4-BE49-F238E27FC236}">
                <a16:creationId xmlns:a16="http://schemas.microsoft.com/office/drawing/2014/main" id="{BC00236C-5678-494D-A962-0CE7C08CC31C}"/>
              </a:ext>
            </a:extLst>
          </p:cNvPr>
          <p:cNvSpPr txBox="1"/>
          <p:nvPr/>
        </p:nvSpPr>
        <p:spPr>
          <a:xfrm>
            <a:off x="866919" y="3837014"/>
            <a:ext cx="3401844" cy="338554"/>
          </a:xfrm>
          <a:prstGeom prst="rect">
            <a:avLst/>
          </a:prstGeom>
          <a:noFill/>
        </p:spPr>
        <p:txBody>
          <a:bodyPr wrap="square" rtlCol="0">
            <a:spAutoFit/>
          </a:bodyPr>
          <a:lstStyle/>
          <a:p>
            <a:r>
              <a:rPr lang="en-US" sz="1600" b="1">
                <a:solidFill>
                  <a:srgbClr val="2A7DE1"/>
                </a:solidFill>
                <a:latin typeface="Poppins SemiBold" pitchFamily="2" charset="77"/>
                <a:ea typeface="Source Sans Pro" panose="020B0503030403020204" pitchFamily="34" charset="0"/>
                <a:cs typeface="Poppins SemiBold" pitchFamily="2" charset="77"/>
              </a:rPr>
              <a:t>Course Information</a:t>
            </a:r>
          </a:p>
        </p:txBody>
      </p:sp>
      <p:sp>
        <p:nvSpPr>
          <p:cNvPr id="15" name="TextBox 14">
            <a:extLst>
              <a:ext uri="{FF2B5EF4-FFF2-40B4-BE49-F238E27FC236}">
                <a16:creationId xmlns:a16="http://schemas.microsoft.com/office/drawing/2014/main" id="{40A27AAF-8315-3149-B232-7FD4EE0EB15F}"/>
              </a:ext>
            </a:extLst>
          </p:cNvPr>
          <p:cNvSpPr txBox="1"/>
          <p:nvPr/>
        </p:nvSpPr>
        <p:spPr>
          <a:xfrm>
            <a:off x="4486015" y="3821625"/>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Trips</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6" name="TextBox 15">
            <a:extLst>
              <a:ext uri="{FF2B5EF4-FFF2-40B4-BE49-F238E27FC236}">
                <a16:creationId xmlns:a16="http://schemas.microsoft.com/office/drawing/2014/main" id="{F0599C4D-7D27-E340-9603-58A039B0A73E}"/>
              </a:ext>
            </a:extLst>
          </p:cNvPr>
          <p:cNvSpPr txBox="1"/>
          <p:nvPr/>
        </p:nvSpPr>
        <p:spPr>
          <a:xfrm>
            <a:off x="8159891" y="3816016"/>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Guest Speakers and Events </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38410043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567822" y="876540"/>
            <a:ext cx="6331116" cy="923330"/>
          </a:xfrm>
          <a:prstGeom prst="rect">
            <a:avLst/>
          </a:prstGeom>
          <a:noFill/>
        </p:spPr>
        <p:txBody>
          <a:bodyPr wrap="square" lIns="91440" tIns="45720" rIns="91440" bIns="45720" rtlCol="0" anchor="t">
            <a:spAutoFit/>
          </a:bodyPr>
          <a:lstStyle/>
          <a:p>
            <a:r>
              <a:rPr lang="en-US" sz="5400" b="1" i="1">
                <a:solidFill>
                  <a:srgbClr val="F5AEBF"/>
                </a:solidFill>
                <a:latin typeface="Poppins"/>
                <a:cs typeface="Poppins"/>
              </a:rPr>
              <a:t>Case Study</a:t>
            </a:r>
            <a:endParaRPr lang="en-US" sz="5400" b="1" i="1">
              <a:solidFill>
                <a:srgbClr val="F5AEBF"/>
              </a:solidFill>
              <a:latin typeface="Poppins" pitchFamily="2" charset="77"/>
              <a:cs typeface="Poppins" pitchFamily="2" charset="77"/>
            </a:endParaRPr>
          </a:p>
        </p:txBody>
      </p:sp>
      <p:sp>
        <p:nvSpPr>
          <p:cNvPr id="9" name="TextBox 8">
            <a:extLst>
              <a:ext uri="{FF2B5EF4-FFF2-40B4-BE49-F238E27FC236}">
                <a16:creationId xmlns:a16="http://schemas.microsoft.com/office/drawing/2014/main" id="{0F962EE0-F775-A049-B115-103909D4783F}"/>
              </a:ext>
            </a:extLst>
          </p:cNvPr>
          <p:cNvSpPr txBox="1"/>
          <p:nvPr/>
        </p:nvSpPr>
        <p:spPr>
          <a:xfrm>
            <a:off x="609011" y="2155370"/>
            <a:ext cx="5198058" cy="3746795"/>
          </a:xfrm>
          <a:prstGeom prst="rect">
            <a:avLst/>
          </a:prstGeom>
          <a:noFill/>
        </p:spPr>
        <p:txBody>
          <a:bodyPr wrap="square" lIns="91440" tIns="45720" rIns="91440" bIns="45720" rtlCol="0" anchor="t">
            <a:spAutoFit/>
          </a:bodyPr>
          <a:lstStyle/>
          <a:p>
            <a:pPr>
              <a:lnSpc>
                <a:spcPct val="150000"/>
              </a:lnSpc>
            </a:pPr>
            <a:r>
              <a:rPr lang="en-US" sz="1600">
                <a:solidFill>
                  <a:schemeClr val="bg1"/>
                </a:solidFill>
                <a:latin typeface="Source Sans Pro"/>
                <a:ea typeface="Source Sans Pro"/>
                <a:cs typeface="Poppins SemiBold"/>
              </a:rPr>
              <a:t>Callum White</a:t>
            </a:r>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pPr>
              <a:lnSpc>
                <a:spcPct val="150000"/>
              </a:lnSpc>
            </a:pPr>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pPr>
              <a:lnSpc>
                <a:spcPct val="150000"/>
              </a:lnSpc>
            </a:pPr>
            <a:r>
              <a:rPr lang="en-US" sz="1600">
                <a:solidFill>
                  <a:schemeClr val="bg1"/>
                </a:solidFill>
                <a:latin typeface="Source Sans Pro"/>
                <a:ea typeface="+mn-lt"/>
                <a:cs typeface="+mn-lt"/>
              </a:rPr>
              <a:t>"I’ve really loved how we’ve explored furniture design, interior, and architecture throughout the course. It’s given me the chance to experiment with different creative directions and discover what excites me most. I’ve developed a range of both digital and traditional skills, and I’ve especially enjoyed using SketchUp and working on the drawing boards in class. Next year, I’m looking forward to </a:t>
            </a:r>
            <a:r>
              <a:rPr lang="en-US" sz="1600" err="1">
                <a:solidFill>
                  <a:schemeClr val="bg1"/>
                </a:solidFill>
                <a:latin typeface="Source Sans Pro"/>
                <a:ea typeface="+mn-lt"/>
                <a:cs typeface="+mn-lt"/>
              </a:rPr>
              <a:t>specialising</a:t>
            </a:r>
            <a:r>
              <a:rPr lang="en-US" sz="1600">
                <a:solidFill>
                  <a:schemeClr val="bg1"/>
                </a:solidFill>
                <a:latin typeface="Source Sans Pro"/>
                <a:ea typeface="+mn-lt"/>
                <a:cs typeface="+mn-lt"/>
              </a:rPr>
              <a:t> in product design at University".</a:t>
            </a:r>
            <a:endParaRPr lang="en-US">
              <a:solidFill>
                <a:schemeClr val="bg1"/>
              </a:solidFill>
              <a:latin typeface="Source Sans Pro"/>
            </a:endParaRPr>
          </a:p>
        </p:txBody>
      </p:sp>
      <p:pic>
        <p:nvPicPr>
          <p:cNvPr id="3" name="Picture 2" descr="A table and stools on a rug&#10;&#10;AI-generated content may be incorrect.">
            <a:extLst>
              <a:ext uri="{FF2B5EF4-FFF2-40B4-BE49-F238E27FC236}">
                <a16:creationId xmlns:a16="http://schemas.microsoft.com/office/drawing/2014/main" id="{FE7002D4-0351-23D5-48E0-95E471AE6A63}"/>
              </a:ext>
            </a:extLst>
          </p:cNvPr>
          <p:cNvPicPr>
            <a:picLocks noChangeAspect="1"/>
          </p:cNvPicPr>
          <p:nvPr/>
        </p:nvPicPr>
        <p:blipFill>
          <a:blip r:embed="rId4"/>
          <a:stretch>
            <a:fillRect/>
          </a:stretch>
        </p:blipFill>
        <p:spPr>
          <a:xfrm>
            <a:off x="7223297" y="740633"/>
            <a:ext cx="4232705" cy="2575869"/>
          </a:xfrm>
          <a:prstGeom prst="rect">
            <a:avLst/>
          </a:prstGeom>
        </p:spPr>
      </p:pic>
      <p:pic>
        <p:nvPicPr>
          <p:cNvPr id="5" name="Picture 4" descr="A drawing of a plan&#10;&#10;AI-generated content may be incorrect.">
            <a:extLst>
              <a:ext uri="{FF2B5EF4-FFF2-40B4-BE49-F238E27FC236}">
                <a16:creationId xmlns:a16="http://schemas.microsoft.com/office/drawing/2014/main" id="{FF6E67F1-6613-77D1-8B42-10D1BEB25A24}"/>
              </a:ext>
            </a:extLst>
          </p:cNvPr>
          <p:cNvPicPr>
            <a:picLocks noChangeAspect="1"/>
          </p:cNvPicPr>
          <p:nvPr/>
        </p:nvPicPr>
        <p:blipFill>
          <a:blip r:embed="rId5"/>
          <a:stretch>
            <a:fillRect/>
          </a:stretch>
        </p:blipFill>
        <p:spPr>
          <a:xfrm>
            <a:off x="7096640" y="3565954"/>
            <a:ext cx="4486018" cy="3103606"/>
          </a:xfrm>
          <a:prstGeom prst="rect">
            <a:avLst/>
          </a:prstGeom>
        </p:spPr>
      </p:pic>
    </p:spTree>
    <p:extLst>
      <p:ext uri="{BB962C8B-B14F-4D97-AF65-F5344CB8AC3E}">
        <p14:creationId xmlns:p14="http://schemas.microsoft.com/office/powerpoint/2010/main" val="2762527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372921" y="1253422"/>
            <a:ext cx="6331116" cy="923330"/>
          </a:xfrm>
          <a:prstGeom prst="rect">
            <a:avLst/>
          </a:prstGeom>
          <a:noFill/>
        </p:spPr>
        <p:txBody>
          <a:bodyPr wrap="square" lIns="91440" tIns="45720" rIns="91440" bIns="45720" rtlCol="0" anchor="t">
            <a:spAutoFit/>
          </a:bodyPr>
          <a:lstStyle/>
          <a:p>
            <a:pPr algn="r"/>
            <a:r>
              <a:rPr lang="en-US" sz="5400" b="1" i="1">
                <a:solidFill>
                  <a:srgbClr val="F5AEBF"/>
                </a:solidFill>
                <a:latin typeface="Poppins"/>
                <a:cs typeface="Poppins"/>
              </a:rPr>
              <a:t>Meet the Team</a:t>
            </a:r>
            <a:endParaRPr lang="en-US" sz="5400" b="1" i="1">
              <a:solidFill>
                <a:srgbClr val="F5AEBF"/>
              </a:solidFill>
              <a:latin typeface="Poppins" pitchFamily="2" charset="77"/>
              <a:cs typeface="Poppins" pitchFamily="2" charset="77"/>
            </a:endParaRPr>
          </a:p>
        </p:txBody>
      </p:sp>
      <p:sp>
        <p:nvSpPr>
          <p:cNvPr id="9" name="TextBox 8">
            <a:extLst>
              <a:ext uri="{FF2B5EF4-FFF2-40B4-BE49-F238E27FC236}">
                <a16:creationId xmlns:a16="http://schemas.microsoft.com/office/drawing/2014/main" id="{0F962EE0-F775-A049-B115-103909D4783F}"/>
              </a:ext>
            </a:extLst>
          </p:cNvPr>
          <p:cNvSpPr txBox="1"/>
          <p:nvPr/>
        </p:nvSpPr>
        <p:spPr>
          <a:xfrm>
            <a:off x="5309667" y="2371613"/>
            <a:ext cx="6613651" cy="4308872"/>
          </a:xfrm>
          <a:prstGeom prst="rect">
            <a:avLst/>
          </a:prstGeom>
          <a:noFill/>
        </p:spPr>
        <p:txBody>
          <a:bodyPr wrap="square" lIns="91440" tIns="45720" rIns="91440" bIns="45720" rtlCol="0" anchor="t">
            <a:spAutoFit/>
          </a:bodyPr>
          <a:lstStyle/>
          <a:p>
            <a:r>
              <a:rPr lang="en-US" sz="1600">
                <a:solidFill>
                  <a:schemeClr val="bg1"/>
                </a:solidFill>
                <a:latin typeface="Source Sans Pro"/>
                <a:ea typeface="Source Sans Pro"/>
                <a:cs typeface="Poppins SemiBold"/>
              </a:rPr>
              <a:t>Si Chambers - Head of School</a:t>
            </a:r>
            <a:endParaRPr lang="en-US"/>
          </a:p>
          <a:p>
            <a:r>
              <a:rPr lang="en-US" sz="1600">
                <a:solidFill>
                  <a:schemeClr val="bg1"/>
                </a:solidFill>
                <a:latin typeface="Source Sans Pro"/>
                <a:ea typeface="Source Sans Pro"/>
                <a:cs typeface="Poppins SemiBold"/>
              </a:rPr>
              <a:t>Paul Milburn – Curriculum Manager</a:t>
            </a:r>
          </a:p>
          <a:p>
            <a:endParaRPr lang="en-US">
              <a:solidFill>
                <a:schemeClr val="bg1"/>
              </a:solidFill>
            </a:endParaRPr>
          </a:p>
          <a:p>
            <a:r>
              <a:rPr lang="en-US" sz="1600">
                <a:solidFill>
                  <a:schemeClr val="bg1"/>
                </a:solidFill>
                <a:latin typeface="Source Sans Pro"/>
                <a:ea typeface="Source Sans Pro"/>
                <a:cs typeface="Poppins SemiBold"/>
              </a:rPr>
              <a:t>Lecturing and </a:t>
            </a:r>
            <a:r>
              <a:rPr lang="en-US" sz="1600" err="1">
                <a:solidFill>
                  <a:schemeClr val="bg1"/>
                </a:solidFill>
                <a:latin typeface="Source Sans Pro"/>
                <a:ea typeface="Source Sans Pro"/>
                <a:cs typeface="Poppins SemiBold"/>
              </a:rPr>
              <a:t>Programme</a:t>
            </a:r>
            <a:r>
              <a:rPr lang="en-US" sz="1600">
                <a:solidFill>
                  <a:schemeClr val="bg1"/>
                </a:solidFill>
                <a:latin typeface="Source Sans Pro"/>
                <a:ea typeface="Source Sans Pro"/>
                <a:cs typeface="Poppins SemiBold"/>
              </a:rPr>
              <a:t> Leader Team:</a:t>
            </a:r>
          </a:p>
          <a:p>
            <a:endParaRPr lang="en-US" sz="1600">
              <a:solidFill>
                <a:schemeClr val="bg1"/>
              </a:solidFill>
              <a:latin typeface="Source Sans Pro"/>
              <a:ea typeface="Source Sans Pro"/>
              <a:cs typeface="Poppins SemiBold"/>
            </a:endParaRPr>
          </a:p>
          <a:p>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r>
              <a:rPr lang="en-US" sz="1600">
                <a:solidFill>
                  <a:schemeClr val="bg1"/>
                </a:solidFill>
                <a:latin typeface="Source Sans Pro"/>
                <a:ea typeface="Source Sans Pro"/>
                <a:cs typeface="Poppins SemiBold"/>
              </a:rPr>
              <a:t>Hannah Miller</a:t>
            </a:r>
            <a:endParaRPr lang="en-US">
              <a:solidFill>
                <a:schemeClr val="bg1"/>
              </a:solidFill>
            </a:endParaRPr>
          </a:p>
          <a:p>
            <a:r>
              <a:rPr lang="en-US" sz="1600">
                <a:solidFill>
                  <a:schemeClr val="bg1"/>
                </a:solidFill>
                <a:latin typeface="Source Sans Pro"/>
                <a:ea typeface="Source Sans Pro"/>
                <a:cs typeface="Poppins SemiBold"/>
              </a:rPr>
              <a:t>Fiona Courtman</a:t>
            </a:r>
          </a:p>
          <a:p>
            <a:r>
              <a:rPr lang="en-US" sz="1600">
                <a:solidFill>
                  <a:schemeClr val="bg1"/>
                </a:solidFill>
                <a:latin typeface="Source Sans Pro"/>
                <a:ea typeface="Source Sans Pro"/>
                <a:cs typeface="Poppins SemiBold"/>
              </a:rPr>
              <a:t>Alan Holcroft</a:t>
            </a:r>
          </a:p>
          <a:p>
            <a:r>
              <a:rPr lang="en-US" sz="1600">
                <a:solidFill>
                  <a:schemeClr val="bg1"/>
                </a:solidFill>
                <a:latin typeface="Source Sans Pro"/>
                <a:ea typeface="Source Sans Pro"/>
                <a:cs typeface="Poppins SemiBold"/>
              </a:rPr>
              <a:t>Helen Holcroft</a:t>
            </a:r>
            <a:endParaRPr lang="en-US">
              <a:solidFill>
                <a:schemeClr val="bg1"/>
              </a:solidFill>
            </a:endParaRPr>
          </a:p>
          <a:p>
            <a:r>
              <a:rPr lang="en-US" sz="1600">
                <a:solidFill>
                  <a:schemeClr val="bg1"/>
                </a:solidFill>
                <a:latin typeface="Source Sans Pro"/>
                <a:ea typeface="Source Sans Pro"/>
                <a:cs typeface="Poppins SemiBold"/>
              </a:rPr>
              <a:t>Adi Gill</a:t>
            </a:r>
          </a:p>
          <a:p>
            <a:r>
              <a:rPr lang="en-US" sz="1600">
                <a:solidFill>
                  <a:schemeClr val="bg1"/>
                </a:solidFill>
                <a:latin typeface="Source Sans Pro"/>
                <a:ea typeface="Source Sans Pro"/>
                <a:cs typeface="Poppins SemiBold"/>
              </a:rPr>
              <a:t>Louise Kendell</a:t>
            </a:r>
          </a:p>
          <a:p>
            <a:r>
              <a:rPr lang="en-US" sz="1600">
                <a:solidFill>
                  <a:schemeClr val="bg1"/>
                </a:solidFill>
                <a:latin typeface="Source Sans Pro"/>
                <a:ea typeface="Source Sans Pro"/>
                <a:cs typeface="Poppins SemiBold"/>
              </a:rPr>
              <a:t>Danielle Gabriele</a:t>
            </a:r>
          </a:p>
          <a:p>
            <a:r>
              <a:rPr lang="en-US" sz="1600">
                <a:solidFill>
                  <a:schemeClr val="bg1"/>
                </a:solidFill>
                <a:latin typeface="Source Sans Pro"/>
                <a:ea typeface="Source Sans Pro"/>
                <a:cs typeface="Poppins SemiBold"/>
              </a:rPr>
              <a:t>Richard Hall</a:t>
            </a:r>
          </a:p>
          <a:p>
            <a:r>
              <a:rPr lang="en-US" sz="1600">
                <a:solidFill>
                  <a:schemeClr val="bg1"/>
                </a:solidFill>
                <a:latin typeface="Source Sans Pro"/>
                <a:ea typeface="Source Sans Pro"/>
                <a:cs typeface="Poppins SemiBold"/>
              </a:rPr>
              <a:t>Amy </a:t>
            </a:r>
            <a:r>
              <a:rPr lang="en-US" sz="1600" err="1">
                <a:solidFill>
                  <a:schemeClr val="bg1"/>
                </a:solidFill>
                <a:latin typeface="Source Sans Pro"/>
                <a:ea typeface="Source Sans Pro"/>
                <a:cs typeface="Poppins SemiBold"/>
              </a:rPr>
              <a:t>Forbister</a:t>
            </a:r>
            <a:endParaRPr lang="en-US" sz="1600">
              <a:solidFill>
                <a:schemeClr val="bg1"/>
              </a:solidFill>
              <a:latin typeface="Source Sans Pro"/>
              <a:ea typeface="Source Sans Pro"/>
              <a:cs typeface="Poppins SemiBold"/>
            </a:endParaRPr>
          </a:p>
          <a:p>
            <a:endParaRPr lang="en-US" sz="1600">
              <a:solidFill>
                <a:schemeClr val="bg1"/>
              </a:solidFill>
              <a:latin typeface="Source Sans Pro"/>
              <a:ea typeface="Source Sans Pro"/>
              <a:cs typeface="Poppins SemiBold"/>
            </a:endParaRPr>
          </a:p>
          <a:p>
            <a:endParaRPr lang="en-US" sz="1600">
              <a:solidFill>
                <a:schemeClr val="bg1"/>
              </a:solidFill>
              <a:latin typeface="Source Sans Pro"/>
              <a:ea typeface="Source Sans Pro"/>
              <a:cs typeface="Poppins SemiBold"/>
            </a:endParaRPr>
          </a:p>
        </p:txBody>
      </p:sp>
      <p:pic>
        <p:nvPicPr>
          <p:cNvPr id="16" name="Picture 15" descr="A person sitting in a dark room&#10;&#10;Description automatically generated">
            <a:extLst>
              <a:ext uri="{FF2B5EF4-FFF2-40B4-BE49-F238E27FC236}">
                <a16:creationId xmlns:a16="http://schemas.microsoft.com/office/drawing/2014/main" id="{C32C879A-FC5A-5F43-90C6-4D27BEE90E35}"/>
              </a:ext>
            </a:extLst>
          </p:cNvPr>
          <p:cNvPicPr>
            <a:picLocks noChangeAspect="1"/>
          </p:cNvPicPr>
          <p:nvPr/>
        </p:nvPicPr>
        <p:blipFill>
          <a:blip r:embed="rId4"/>
          <a:stretch>
            <a:fillRect/>
          </a:stretch>
        </p:blipFill>
        <p:spPr>
          <a:xfrm>
            <a:off x="-287833" y="819396"/>
            <a:ext cx="5597500" cy="6608619"/>
          </a:xfrm>
          <a:prstGeom prst="rect">
            <a:avLst/>
          </a:prstGeom>
        </p:spPr>
      </p:pic>
    </p:spTree>
    <p:extLst>
      <p:ext uri="{BB962C8B-B14F-4D97-AF65-F5344CB8AC3E}">
        <p14:creationId xmlns:p14="http://schemas.microsoft.com/office/powerpoint/2010/main" val="26632158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2770234" y="1181341"/>
            <a:ext cx="8458965" cy="1754326"/>
          </a:xfrm>
          <a:prstGeom prst="rect">
            <a:avLst/>
          </a:prstGeom>
          <a:noFill/>
        </p:spPr>
        <p:txBody>
          <a:bodyPr wrap="square" lIns="91440" tIns="45720" rIns="91440" bIns="45720" rtlCol="0" anchor="t">
            <a:spAutoFit/>
          </a:bodyPr>
          <a:lstStyle/>
          <a:p>
            <a:pPr algn="r"/>
            <a:r>
              <a:rPr lang="en-US" sz="5400" b="1">
                <a:latin typeface="Poppins SemiBold"/>
                <a:cs typeface="Poppins SemiBold"/>
              </a:rPr>
              <a:t>L3 Graphic Design &amp; </a:t>
            </a:r>
            <a:endParaRPr lang="en-US" sz="5400" b="1">
              <a:latin typeface="Poppins SemiBold" pitchFamily="2" charset="77"/>
              <a:cs typeface="Poppins SemiBold" pitchFamily="2" charset="77"/>
            </a:endParaRPr>
          </a:p>
          <a:p>
            <a:pPr algn="r"/>
            <a:r>
              <a:rPr lang="en-US" sz="5400" b="1">
                <a:latin typeface="Poppins SemiBold"/>
                <a:cs typeface="Poppins SemiBold"/>
              </a:rPr>
              <a:t>Illustration </a:t>
            </a:r>
            <a:endParaRPr lang="en-US" sz="5400" b="1">
              <a:latin typeface="Poppins SemiBold" pitchFamily="2" charset="77"/>
              <a:cs typeface="Poppins SemiBold" pitchFamily="2" charset="77"/>
            </a:endParaRPr>
          </a:p>
        </p:txBody>
      </p:sp>
      <p:sp>
        <p:nvSpPr>
          <p:cNvPr id="8" name="TextBox 7">
            <a:extLst>
              <a:ext uri="{FF2B5EF4-FFF2-40B4-BE49-F238E27FC236}">
                <a16:creationId xmlns:a16="http://schemas.microsoft.com/office/drawing/2014/main" id="{58BA4178-45B5-0740-AA9A-2BCADBF1CE30}"/>
              </a:ext>
            </a:extLst>
          </p:cNvPr>
          <p:cNvSpPr txBox="1"/>
          <p:nvPr/>
        </p:nvSpPr>
        <p:spPr>
          <a:xfrm>
            <a:off x="866919" y="4259887"/>
            <a:ext cx="3401844" cy="2554545"/>
          </a:xfrm>
          <a:prstGeom prst="rect">
            <a:avLst/>
          </a:prstGeom>
          <a:noFill/>
        </p:spPr>
        <p:txBody>
          <a:bodyPr wrap="square" lIns="91440" tIns="45720" rIns="91440" bIns="45720" rtlCol="0" anchor="t">
            <a:spAutoFit/>
          </a:bodyPr>
          <a:lstStyle/>
          <a:p>
            <a:r>
              <a:rPr lang="en-GB" sz="1600">
                <a:latin typeface="Source Sans Pro"/>
                <a:ea typeface="Source Sans Pro"/>
                <a:cs typeface="Poppins SemiBold"/>
              </a:rPr>
              <a:t>You will engage in client-led briefs, crafting work for businesses and individuals to foster both experience and professional confidence. You will delve into packaging and branding design, exploring a range of materials, techniques, and processes, while investigating the art of typography, enriching your creative repertoire.</a:t>
            </a:r>
            <a:endParaRPr lang="en-US" sz="1600">
              <a:latin typeface="Source Sans Pro"/>
              <a:ea typeface="Source Sans Pro"/>
              <a:cs typeface="Poppins SemiBold"/>
            </a:endParaRPr>
          </a:p>
        </p:txBody>
      </p:sp>
      <p:pic>
        <p:nvPicPr>
          <p:cNvPr id="3" name="Picture 2" descr="Icon&#10;&#10;Description automatically generated">
            <a:extLst>
              <a:ext uri="{FF2B5EF4-FFF2-40B4-BE49-F238E27FC236}">
                <a16:creationId xmlns:a16="http://schemas.microsoft.com/office/drawing/2014/main" id="{6572B375-A109-C346-B98A-74EE933303F7}"/>
              </a:ext>
            </a:extLst>
          </p:cNvPr>
          <p:cNvPicPr>
            <a:picLocks noChangeAspect="1"/>
          </p:cNvPicPr>
          <p:nvPr/>
        </p:nvPicPr>
        <p:blipFill>
          <a:blip r:embed="rId4"/>
          <a:stretch>
            <a:fillRect/>
          </a:stretch>
        </p:blipFill>
        <p:spPr>
          <a:xfrm>
            <a:off x="952109" y="3306769"/>
            <a:ext cx="397483" cy="415148"/>
          </a:xfrm>
          <a:prstGeom prst="rect">
            <a:avLst/>
          </a:prstGeom>
        </p:spPr>
      </p:pic>
      <p:pic>
        <p:nvPicPr>
          <p:cNvPr id="10" name="Picture 9" descr="Icon&#10;&#10;Description automatically generated">
            <a:extLst>
              <a:ext uri="{FF2B5EF4-FFF2-40B4-BE49-F238E27FC236}">
                <a16:creationId xmlns:a16="http://schemas.microsoft.com/office/drawing/2014/main" id="{4467E743-00A4-E24B-A256-A5B61C0A7D51}"/>
              </a:ext>
            </a:extLst>
          </p:cNvPr>
          <p:cNvPicPr>
            <a:picLocks noChangeAspect="1"/>
          </p:cNvPicPr>
          <p:nvPr/>
        </p:nvPicPr>
        <p:blipFill>
          <a:blip r:embed="rId4"/>
          <a:stretch>
            <a:fillRect/>
          </a:stretch>
        </p:blipFill>
        <p:spPr>
          <a:xfrm>
            <a:off x="4532081" y="3286012"/>
            <a:ext cx="437231" cy="456663"/>
          </a:xfrm>
          <a:prstGeom prst="rect">
            <a:avLst/>
          </a:prstGeom>
        </p:spPr>
      </p:pic>
      <p:pic>
        <p:nvPicPr>
          <p:cNvPr id="12" name="Picture 11" descr="Icon&#10;&#10;Description automatically generated">
            <a:extLst>
              <a:ext uri="{FF2B5EF4-FFF2-40B4-BE49-F238E27FC236}">
                <a16:creationId xmlns:a16="http://schemas.microsoft.com/office/drawing/2014/main" id="{A6BEE9EF-0E3B-8D42-9191-45DA78782996}"/>
              </a:ext>
            </a:extLst>
          </p:cNvPr>
          <p:cNvPicPr>
            <a:picLocks noChangeAspect="1"/>
          </p:cNvPicPr>
          <p:nvPr/>
        </p:nvPicPr>
        <p:blipFill>
          <a:blip r:embed="rId4"/>
          <a:stretch>
            <a:fillRect/>
          </a:stretch>
        </p:blipFill>
        <p:spPr>
          <a:xfrm>
            <a:off x="8159891" y="3286012"/>
            <a:ext cx="437231" cy="456663"/>
          </a:xfrm>
          <a:prstGeom prst="rect">
            <a:avLst/>
          </a:prstGeom>
        </p:spPr>
      </p:pic>
      <p:sp>
        <p:nvSpPr>
          <p:cNvPr id="14" name="TextBox 13">
            <a:extLst>
              <a:ext uri="{FF2B5EF4-FFF2-40B4-BE49-F238E27FC236}">
                <a16:creationId xmlns:a16="http://schemas.microsoft.com/office/drawing/2014/main" id="{BC00236C-5678-494D-A962-0CE7C08CC31C}"/>
              </a:ext>
            </a:extLst>
          </p:cNvPr>
          <p:cNvSpPr txBox="1"/>
          <p:nvPr/>
        </p:nvSpPr>
        <p:spPr>
          <a:xfrm>
            <a:off x="866919" y="3837014"/>
            <a:ext cx="3401844" cy="338554"/>
          </a:xfrm>
          <a:prstGeom prst="rect">
            <a:avLst/>
          </a:prstGeom>
          <a:noFill/>
        </p:spPr>
        <p:txBody>
          <a:bodyPr wrap="square" rtlCol="0">
            <a:spAutoFit/>
          </a:bodyPr>
          <a:lstStyle/>
          <a:p>
            <a:r>
              <a:rPr lang="en-US" sz="1600" b="1">
                <a:solidFill>
                  <a:srgbClr val="2A7DE1"/>
                </a:solidFill>
                <a:latin typeface="Poppins SemiBold" pitchFamily="2" charset="77"/>
                <a:ea typeface="Source Sans Pro" panose="020B0503030403020204" pitchFamily="34" charset="0"/>
                <a:cs typeface="Poppins SemiBold" pitchFamily="2" charset="77"/>
              </a:rPr>
              <a:t>Course Information</a:t>
            </a:r>
          </a:p>
        </p:txBody>
      </p:sp>
      <p:sp>
        <p:nvSpPr>
          <p:cNvPr id="15" name="TextBox 14">
            <a:extLst>
              <a:ext uri="{FF2B5EF4-FFF2-40B4-BE49-F238E27FC236}">
                <a16:creationId xmlns:a16="http://schemas.microsoft.com/office/drawing/2014/main" id="{40A27AAF-8315-3149-B232-7FD4EE0EB15F}"/>
              </a:ext>
            </a:extLst>
          </p:cNvPr>
          <p:cNvSpPr txBox="1"/>
          <p:nvPr/>
        </p:nvSpPr>
        <p:spPr>
          <a:xfrm>
            <a:off x="4486015" y="3821625"/>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Trips</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6" name="TextBox 15">
            <a:extLst>
              <a:ext uri="{FF2B5EF4-FFF2-40B4-BE49-F238E27FC236}">
                <a16:creationId xmlns:a16="http://schemas.microsoft.com/office/drawing/2014/main" id="{F0599C4D-7D27-E340-9603-58A039B0A73E}"/>
              </a:ext>
            </a:extLst>
          </p:cNvPr>
          <p:cNvSpPr txBox="1"/>
          <p:nvPr/>
        </p:nvSpPr>
        <p:spPr>
          <a:xfrm>
            <a:off x="8159891" y="3816016"/>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Guest Speakers and Events </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2" name="TextBox 1">
            <a:extLst>
              <a:ext uri="{FF2B5EF4-FFF2-40B4-BE49-F238E27FC236}">
                <a16:creationId xmlns:a16="http://schemas.microsoft.com/office/drawing/2014/main" id="{E725762B-1907-495C-3A4E-B8F28D3B5FF4}"/>
              </a:ext>
            </a:extLst>
          </p:cNvPr>
          <p:cNvSpPr txBox="1"/>
          <p:nvPr/>
        </p:nvSpPr>
        <p:spPr>
          <a:xfrm>
            <a:off x="4524519" y="4259887"/>
            <a:ext cx="3401844" cy="1815882"/>
          </a:xfrm>
          <a:prstGeom prst="rect">
            <a:avLst/>
          </a:prstGeom>
          <a:noFill/>
        </p:spPr>
        <p:txBody>
          <a:bodyPr wrap="square" lIns="91440" tIns="45720" rIns="91440" bIns="45720" rtlCol="0" anchor="t">
            <a:spAutoFit/>
          </a:bodyPr>
          <a:lstStyle/>
          <a:p>
            <a:r>
              <a:rPr lang="en-GB" sz="1600">
                <a:latin typeface="Source Sans Pro"/>
                <a:ea typeface="Source Sans Pro"/>
                <a:cs typeface="Poppins SemiBold"/>
              </a:rPr>
              <a:t>We organise trips to various creative venues nationwide, including galleries in Newcastle, Yorkshire, and Edinburgh. Additionally, we arrange visits to industry-connected establishments like the Auckland Project and Beamish Museum.</a:t>
            </a:r>
            <a:endParaRPr lang="en-US" sz="1600">
              <a:latin typeface="Source Sans Pro"/>
              <a:ea typeface="Source Sans Pro"/>
              <a:cs typeface="Poppins SemiBold"/>
            </a:endParaRPr>
          </a:p>
        </p:txBody>
      </p:sp>
      <p:sp>
        <p:nvSpPr>
          <p:cNvPr id="5" name="TextBox 4">
            <a:extLst>
              <a:ext uri="{FF2B5EF4-FFF2-40B4-BE49-F238E27FC236}">
                <a16:creationId xmlns:a16="http://schemas.microsoft.com/office/drawing/2014/main" id="{9B2BFA69-35C1-D746-7FAC-5232D358A023}"/>
              </a:ext>
            </a:extLst>
          </p:cNvPr>
          <p:cNvSpPr txBox="1"/>
          <p:nvPr/>
        </p:nvSpPr>
        <p:spPr>
          <a:xfrm>
            <a:off x="8194475" y="4259887"/>
            <a:ext cx="3401844" cy="2062103"/>
          </a:xfrm>
          <a:prstGeom prst="rect">
            <a:avLst/>
          </a:prstGeom>
          <a:noFill/>
        </p:spPr>
        <p:txBody>
          <a:bodyPr wrap="square" lIns="91440" tIns="45720" rIns="91440" bIns="45720" rtlCol="0" anchor="t">
            <a:spAutoFit/>
          </a:bodyPr>
          <a:lstStyle/>
          <a:p>
            <a:r>
              <a:rPr lang="en-GB" sz="1600">
                <a:latin typeface="Source Sans Pro"/>
                <a:ea typeface="Source Sans Pro"/>
                <a:cs typeface="Poppins SemiBold"/>
              </a:rPr>
              <a:t>Previously, we have welcomed a diverse range of guest speakers, including Lee Axon from </a:t>
            </a:r>
            <a:r>
              <a:rPr lang="en-GB" sz="1600" err="1">
                <a:latin typeface="Source Sans Pro"/>
                <a:ea typeface="Source Sans Pro"/>
                <a:cs typeface="Poppins SemiBold"/>
              </a:rPr>
              <a:t>Digifin</a:t>
            </a:r>
            <a:r>
              <a:rPr lang="en-GB" sz="1600">
                <a:latin typeface="Source Sans Pro"/>
                <a:ea typeface="Source Sans Pro"/>
                <a:cs typeface="Poppins SemiBold"/>
              </a:rPr>
              <a:t>, Wayne Gamble, a freelance Graphic Designer, and Tim Murphy from Courage Creative. Additionally, end of year exhibition events provide a platform to showcase your best work.</a:t>
            </a:r>
            <a:endParaRPr lang="en-US" sz="1600">
              <a:latin typeface="Source Sans Pro"/>
              <a:ea typeface="Source Sans Pro"/>
              <a:cs typeface="Poppins SemiBold"/>
            </a:endParaRPr>
          </a:p>
        </p:txBody>
      </p:sp>
    </p:spTree>
    <p:extLst>
      <p:ext uri="{BB962C8B-B14F-4D97-AF65-F5344CB8AC3E}">
        <p14:creationId xmlns:p14="http://schemas.microsoft.com/office/powerpoint/2010/main" val="9295468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567822" y="876540"/>
            <a:ext cx="6331116" cy="923330"/>
          </a:xfrm>
          <a:prstGeom prst="rect">
            <a:avLst/>
          </a:prstGeom>
          <a:noFill/>
        </p:spPr>
        <p:txBody>
          <a:bodyPr wrap="square" lIns="91440" tIns="45720" rIns="91440" bIns="45720" rtlCol="0" anchor="t">
            <a:spAutoFit/>
          </a:bodyPr>
          <a:lstStyle/>
          <a:p>
            <a:r>
              <a:rPr lang="en-US" sz="5400" b="1" i="1">
                <a:solidFill>
                  <a:srgbClr val="F5AEBF"/>
                </a:solidFill>
                <a:latin typeface="Poppins"/>
                <a:cs typeface="Poppins"/>
              </a:rPr>
              <a:t>Case Study</a:t>
            </a:r>
            <a:endParaRPr lang="en-US" sz="5400" b="1" i="1">
              <a:solidFill>
                <a:srgbClr val="F5AEBF"/>
              </a:solidFill>
              <a:latin typeface="Poppins" pitchFamily="2" charset="77"/>
              <a:cs typeface="Poppins" pitchFamily="2" charset="77"/>
            </a:endParaRPr>
          </a:p>
        </p:txBody>
      </p:sp>
      <p:sp>
        <p:nvSpPr>
          <p:cNvPr id="9" name="TextBox 8">
            <a:extLst>
              <a:ext uri="{FF2B5EF4-FFF2-40B4-BE49-F238E27FC236}">
                <a16:creationId xmlns:a16="http://schemas.microsoft.com/office/drawing/2014/main" id="{0F962EE0-F775-A049-B115-103909D4783F}"/>
              </a:ext>
            </a:extLst>
          </p:cNvPr>
          <p:cNvSpPr txBox="1"/>
          <p:nvPr/>
        </p:nvSpPr>
        <p:spPr>
          <a:xfrm>
            <a:off x="650426" y="1945261"/>
            <a:ext cx="5167605" cy="4485459"/>
          </a:xfrm>
          <a:prstGeom prst="rect">
            <a:avLst/>
          </a:prstGeom>
          <a:noFill/>
        </p:spPr>
        <p:txBody>
          <a:bodyPr wrap="square" lIns="91440" tIns="45720" rIns="91440" bIns="45720" rtlCol="0" anchor="t">
            <a:spAutoFit/>
          </a:bodyPr>
          <a:lstStyle/>
          <a:p>
            <a:pPr>
              <a:lnSpc>
                <a:spcPct val="150000"/>
              </a:lnSpc>
            </a:pPr>
            <a:r>
              <a:rPr lang="en-US" sz="1600">
                <a:solidFill>
                  <a:schemeClr val="bg1"/>
                </a:solidFill>
                <a:latin typeface="Source Sans Pro"/>
                <a:ea typeface="Source Sans Pro"/>
                <a:cs typeface="Poppins SemiBold"/>
              </a:rPr>
              <a:t>Daniel Brems</a:t>
            </a:r>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pPr>
              <a:lnSpc>
                <a:spcPct val="150000"/>
              </a:lnSpc>
            </a:pPr>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pPr>
              <a:lnSpc>
                <a:spcPct val="150000"/>
              </a:lnSpc>
            </a:pPr>
            <a:r>
              <a:rPr lang="en-US" sz="1600">
                <a:solidFill>
                  <a:schemeClr val="bg1"/>
                </a:solidFill>
                <a:latin typeface="Source Sans Pro"/>
                <a:ea typeface="+mn-lt"/>
                <a:cs typeface="+mn-lt"/>
              </a:rPr>
              <a:t>“Finishing my first year of Graphic Design has been an exciting experience. I’ve learned a lot and become especially interested in branding and poster design. I enjoy creating visual ideas that communicate clearly and creatively. Exploring how </a:t>
            </a:r>
            <a:r>
              <a:rPr lang="en-US" sz="1600" err="1">
                <a:solidFill>
                  <a:schemeClr val="bg1"/>
                </a:solidFill>
                <a:latin typeface="Source Sans Pro"/>
                <a:ea typeface="+mn-lt"/>
                <a:cs typeface="+mn-lt"/>
              </a:rPr>
              <a:t>colour</a:t>
            </a:r>
            <a:r>
              <a:rPr lang="en-US" sz="1600">
                <a:solidFill>
                  <a:schemeClr val="bg1"/>
                </a:solidFill>
                <a:latin typeface="Source Sans Pro"/>
                <a:ea typeface="+mn-lt"/>
                <a:cs typeface="+mn-lt"/>
              </a:rPr>
              <a:t>, typography, and layout build strong identities has been really rewarding. The course has boosted my confidence, and being in a creative environment with supportive tutors and classmates has made a big difference. I’m looking forward to learning more next year and continuing to develop my style..”</a:t>
            </a:r>
            <a:endParaRPr lang="en-US">
              <a:solidFill>
                <a:schemeClr val="bg1"/>
              </a:solidFill>
              <a:latin typeface="Source Sans Pro"/>
              <a:ea typeface="Source Sans Pro"/>
            </a:endParaRPr>
          </a:p>
        </p:txBody>
      </p:sp>
      <p:pic>
        <p:nvPicPr>
          <p:cNvPr id="2" name="Picture 1" descr="A person holding a sandwich&#10;&#10;AI-generated content may be incorrect.">
            <a:extLst>
              <a:ext uri="{FF2B5EF4-FFF2-40B4-BE49-F238E27FC236}">
                <a16:creationId xmlns:a16="http://schemas.microsoft.com/office/drawing/2014/main" id="{CB0529EC-5A86-8B6A-103F-6F12C19ED5EF}"/>
              </a:ext>
            </a:extLst>
          </p:cNvPr>
          <p:cNvPicPr>
            <a:picLocks noChangeAspect="1"/>
          </p:cNvPicPr>
          <p:nvPr/>
        </p:nvPicPr>
        <p:blipFill>
          <a:blip r:embed="rId4"/>
          <a:stretch>
            <a:fillRect/>
          </a:stretch>
        </p:blipFill>
        <p:spPr>
          <a:xfrm>
            <a:off x="6891365" y="565354"/>
            <a:ext cx="4222592" cy="5985388"/>
          </a:xfrm>
          <a:prstGeom prst="rect">
            <a:avLst/>
          </a:prstGeom>
        </p:spPr>
      </p:pic>
    </p:spTree>
    <p:extLst>
      <p:ext uri="{BB962C8B-B14F-4D97-AF65-F5344CB8AC3E}">
        <p14:creationId xmlns:p14="http://schemas.microsoft.com/office/powerpoint/2010/main" val="7639409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64557115-06A3-8F10-5C24-752BA60F89FD}"/>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3B4949DF-93D1-E298-087A-230CDE62D7A3}"/>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101B035A-B59F-5270-DB2D-0C416894AA06}"/>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9F8D3E12-2352-42AF-08F7-1DE5E4B55531}"/>
              </a:ext>
            </a:extLst>
          </p:cNvPr>
          <p:cNvSpPr txBox="1"/>
          <p:nvPr/>
        </p:nvSpPr>
        <p:spPr>
          <a:xfrm>
            <a:off x="567822" y="876540"/>
            <a:ext cx="6331116" cy="923330"/>
          </a:xfrm>
          <a:prstGeom prst="rect">
            <a:avLst/>
          </a:prstGeom>
          <a:noFill/>
        </p:spPr>
        <p:txBody>
          <a:bodyPr wrap="square" lIns="91440" tIns="45720" rIns="91440" bIns="45720" rtlCol="0" anchor="t">
            <a:spAutoFit/>
          </a:bodyPr>
          <a:lstStyle/>
          <a:p>
            <a:r>
              <a:rPr lang="en-US" sz="5400" b="1" i="1">
                <a:solidFill>
                  <a:srgbClr val="F5AEBF"/>
                </a:solidFill>
                <a:latin typeface="Poppins"/>
                <a:cs typeface="Poppins"/>
              </a:rPr>
              <a:t>Case Study</a:t>
            </a:r>
            <a:endParaRPr lang="en-US" sz="5400" b="1" i="1">
              <a:solidFill>
                <a:srgbClr val="F5AEBF"/>
              </a:solidFill>
              <a:latin typeface="Poppins" pitchFamily="2" charset="77"/>
              <a:cs typeface="Poppins" pitchFamily="2" charset="77"/>
            </a:endParaRPr>
          </a:p>
        </p:txBody>
      </p:sp>
      <p:sp>
        <p:nvSpPr>
          <p:cNvPr id="3" name="TextBox 2">
            <a:extLst>
              <a:ext uri="{FF2B5EF4-FFF2-40B4-BE49-F238E27FC236}">
                <a16:creationId xmlns:a16="http://schemas.microsoft.com/office/drawing/2014/main" id="{CA077157-A919-B166-B2C0-B4FA4D792E82}"/>
              </a:ext>
            </a:extLst>
          </p:cNvPr>
          <p:cNvSpPr txBox="1"/>
          <p:nvPr/>
        </p:nvSpPr>
        <p:spPr>
          <a:xfrm>
            <a:off x="429380" y="2292308"/>
            <a:ext cx="5462133" cy="3008131"/>
          </a:xfrm>
          <a:prstGeom prst="rect">
            <a:avLst/>
          </a:prstGeom>
          <a:noFill/>
        </p:spPr>
        <p:txBody>
          <a:bodyPr wrap="square" lIns="91440" tIns="45720" rIns="91440" bIns="45720" rtlCol="0" anchor="t">
            <a:spAutoFit/>
          </a:bodyPr>
          <a:lstStyle/>
          <a:p>
            <a:pPr>
              <a:lnSpc>
                <a:spcPct val="150000"/>
              </a:lnSpc>
            </a:pPr>
            <a:r>
              <a:rPr lang="en-US" sz="1600">
                <a:solidFill>
                  <a:schemeClr val="bg1"/>
                </a:solidFill>
                <a:latin typeface="Source Sans Pro"/>
                <a:ea typeface="Source Sans Pro"/>
                <a:cs typeface="Poppins SemiBold"/>
              </a:rPr>
              <a:t>Jessica Pugh</a:t>
            </a:r>
          </a:p>
          <a:p>
            <a:pPr>
              <a:lnSpc>
                <a:spcPct val="150000"/>
              </a:lnSpc>
            </a:pPr>
            <a:r>
              <a:rPr lang="en-US" sz="1600">
                <a:solidFill>
                  <a:schemeClr val="bg1"/>
                </a:solidFill>
                <a:latin typeface="Source Sans Pro"/>
                <a:ea typeface="Source Sans Pro"/>
                <a:cs typeface="Poppins SemiBold"/>
              </a:rPr>
              <a:t>"I really enjoyed the course; the teachers have been helpful and supportive. I learnt a lot of new techniques such as dry point etching, sculpture work and digital skills . I loved the materials we got to use in our assignments – the posca pens, air dry clay and the variety of fabrics. I would like to recommend this course for any who would like to begin to learn about art &amp; design."</a:t>
            </a:r>
          </a:p>
        </p:txBody>
      </p:sp>
      <p:pic>
        <p:nvPicPr>
          <p:cNvPr id="2" name="Picture 1" descr="A skull with purple flowers&#10;&#10;AI-generated content may be incorrect.">
            <a:extLst>
              <a:ext uri="{FF2B5EF4-FFF2-40B4-BE49-F238E27FC236}">
                <a16:creationId xmlns:a16="http://schemas.microsoft.com/office/drawing/2014/main" id="{7741DB37-CE9D-7D6C-282D-0044F8E4E619}"/>
              </a:ext>
            </a:extLst>
          </p:cNvPr>
          <p:cNvPicPr>
            <a:picLocks noChangeAspect="1"/>
          </p:cNvPicPr>
          <p:nvPr/>
        </p:nvPicPr>
        <p:blipFill>
          <a:blip r:embed="rId4"/>
          <a:stretch>
            <a:fillRect/>
          </a:stretch>
        </p:blipFill>
        <p:spPr>
          <a:xfrm>
            <a:off x="7403307" y="869157"/>
            <a:ext cx="3243261" cy="4726780"/>
          </a:xfrm>
          <a:prstGeom prst="rect">
            <a:avLst/>
          </a:prstGeom>
        </p:spPr>
      </p:pic>
    </p:spTree>
    <p:extLst>
      <p:ext uri="{BB962C8B-B14F-4D97-AF65-F5344CB8AC3E}">
        <p14:creationId xmlns:p14="http://schemas.microsoft.com/office/powerpoint/2010/main" val="37582690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18C984-FCC4-438C-1455-629F4EFE42CC}"/>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AEDCB1BF-07B0-EA91-9BA7-150CF71C7171}"/>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834CB4EE-665D-ED3A-31A3-65672602CF1D}"/>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79A75278-BFF5-0063-021D-3F229E978743}"/>
              </a:ext>
            </a:extLst>
          </p:cNvPr>
          <p:cNvSpPr txBox="1"/>
          <p:nvPr/>
        </p:nvSpPr>
        <p:spPr>
          <a:xfrm>
            <a:off x="567822" y="876540"/>
            <a:ext cx="6331116" cy="923330"/>
          </a:xfrm>
          <a:prstGeom prst="rect">
            <a:avLst/>
          </a:prstGeom>
          <a:noFill/>
        </p:spPr>
        <p:txBody>
          <a:bodyPr wrap="square" lIns="91440" tIns="45720" rIns="91440" bIns="45720" rtlCol="0" anchor="t">
            <a:spAutoFit/>
          </a:bodyPr>
          <a:lstStyle/>
          <a:p>
            <a:r>
              <a:rPr lang="en-US" sz="5400" b="1" i="1">
                <a:solidFill>
                  <a:srgbClr val="F5AEBF"/>
                </a:solidFill>
                <a:latin typeface="Poppins"/>
                <a:cs typeface="Poppins"/>
              </a:rPr>
              <a:t>Case Study</a:t>
            </a:r>
            <a:endParaRPr lang="en-US" sz="5400" b="1" i="1">
              <a:solidFill>
                <a:srgbClr val="F5AEBF"/>
              </a:solidFill>
              <a:latin typeface="Poppins" pitchFamily="2" charset="77"/>
              <a:cs typeface="Poppins" pitchFamily="2" charset="77"/>
            </a:endParaRPr>
          </a:p>
        </p:txBody>
      </p:sp>
      <p:sp>
        <p:nvSpPr>
          <p:cNvPr id="9" name="TextBox 8">
            <a:extLst>
              <a:ext uri="{FF2B5EF4-FFF2-40B4-BE49-F238E27FC236}">
                <a16:creationId xmlns:a16="http://schemas.microsoft.com/office/drawing/2014/main" id="{1175D6A3-FA2B-D046-301C-EC736A065B84}"/>
              </a:ext>
            </a:extLst>
          </p:cNvPr>
          <p:cNvSpPr txBox="1"/>
          <p:nvPr/>
        </p:nvSpPr>
        <p:spPr>
          <a:xfrm>
            <a:off x="722281" y="1709735"/>
            <a:ext cx="5592658" cy="5224764"/>
          </a:xfrm>
          <a:prstGeom prst="rect">
            <a:avLst/>
          </a:prstGeom>
          <a:noFill/>
        </p:spPr>
        <p:txBody>
          <a:bodyPr wrap="square" lIns="91440" tIns="45720" rIns="91440" bIns="45720" rtlCol="0" anchor="t">
            <a:spAutoFit/>
          </a:bodyPr>
          <a:lstStyle/>
          <a:p>
            <a:pPr>
              <a:lnSpc>
                <a:spcPct val="150000"/>
              </a:lnSpc>
            </a:pPr>
            <a:r>
              <a:rPr lang="en-US" sz="1600">
                <a:solidFill>
                  <a:schemeClr val="bg1"/>
                </a:solidFill>
                <a:latin typeface="Source Sans Pro"/>
                <a:ea typeface="Source Sans Pro"/>
                <a:cs typeface="Poppins SemiBold"/>
              </a:rPr>
              <a:t>Ashton Bell</a:t>
            </a:r>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pPr>
              <a:lnSpc>
                <a:spcPct val="150000"/>
              </a:lnSpc>
            </a:pPr>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pPr>
              <a:lnSpc>
                <a:spcPct val="150000"/>
              </a:lnSpc>
            </a:pPr>
            <a:r>
              <a:rPr lang="en-US" sz="1600">
                <a:solidFill>
                  <a:schemeClr val="bg1"/>
                </a:solidFill>
                <a:latin typeface="Source Sans Pro"/>
                <a:ea typeface="+mn-lt"/>
                <a:cs typeface="+mn-lt"/>
              </a:rPr>
              <a:t>"One of the things I enjoyed most about the Digital Arts course was being able to turn my ideas into something visual and meaningful. It gave me the chance to develop my own style while learning how to use different tools and techniques. The course wasn’t just about learning software- it helped me think more creatively and see my work as part of a bigger artistic process. Being around other students who were just as passionate, along with tutors who were always supportive, made the experience enjoyable. I’m now looking forward to studying Concept Art in London, and I feel that this course has given me a strong foundation to build on".</a:t>
            </a:r>
            <a:endParaRPr lang="en-US">
              <a:solidFill>
                <a:schemeClr val="bg1"/>
              </a:solidFill>
              <a:latin typeface="Source Sans Pro"/>
              <a:ea typeface="Source Sans Pro"/>
            </a:endParaRPr>
          </a:p>
          <a:p>
            <a:pPr>
              <a:lnSpc>
                <a:spcPct val="150000"/>
              </a:lnSpc>
            </a:pPr>
            <a:endParaRPr lang="en-US" sz="1600">
              <a:solidFill>
                <a:schemeClr val="bg1"/>
              </a:solidFill>
              <a:latin typeface="Calibri"/>
              <a:ea typeface="Calibri"/>
              <a:cs typeface="Calibri"/>
            </a:endParaRPr>
          </a:p>
        </p:txBody>
      </p:sp>
      <p:pic>
        <p:nvPicPr>
          <p:cNvPr id="2" name="Picture 1" descr="A poster of a plastic bag and jellyfish&#10;&#10;AI-generated content may be incorrect.">
            <a:extLst>
              <a:ext uri="{FF2B5EF4-FFF2-40B4-BE49-F238E27FC236}">
                <a16:creationId xmlns:a16="http://schemas.microsoft.com/office/drawing/2014/main" id="{8E8DBC95-00F6-64E7-A4E0-D69E7A00D2B9}"/>
              </a:ext>
            </a:extLst>
          </p:cNvPr>
          <p:cNvPicPr>
            <a:picLocks noChangeAspect="1"/>
          </p:cNvPicPr>
          <p:nvPr/>
        </p:nvPicPr>
        <p:blipFill>
          <a:blip r:embed="rId4"/>
          <a:stretch>
            <a:fillRect/>
          </a:stretch>
        </p:blipFill>
        <p:spPr>
          <a:xfrm>
            <a:off x="6676098" y="316302"/>
            <a:ext cx="4331954" cy="6239774"/>
          </a:xfrm>
          <a:prstGeom prst="rect">
            <a:avLst/>
          </a:prstGeom>
        </p:spPr>
      </p:pic>
    </p:spTree>
    <p:extLst>
      <p:ext uri="{BB962C8B-B14F-4D97-AF65-F5344CB8AC3E}">
        <p14:creationId xmlns:p14="http://schemas.microsoft.com/office/powerpoint/2010/main" val="17682477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B8BDD60-79A1-E144-9A45-F310AA454576}"/>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10;&#10;Description automatically generated">
            <a:extLst>
              <a:ext uri="{FF2B5EF4-FFF2-40B4-BE49-F238E27FC236}">
                <a16:creationId xmlns:a16="http://schemas.microsoft.com/office/drawing/2014/main" id="{DC8ECB39-64C7-B945-82EF-75C5AE936785}"/>
              </a:ext>
            </a:extLst>
          </p:cNvPr>
          <p:cNvPicPr>
            <a:picLocks noChangeAspect="1"/>
          </p:cNvPicPr>
          <p:nvPr/>
        </p:nvPicPr>
        <p:blipFill>
          <a:blip r:embed="rId2"/>
          <a:stretch>
            <a:fillRect/>
          </a:stretch>
        </p:blipFill>
        <p:spPr>
          <a:xfrm>
            <a:off x="5639" y="0"/>
            <a:ext cx="12180722"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647281" y="2413337"/>
            <a:ext cx="6590097" cy="1015663"/>
          </a:xfrm>
          <a:prstGeom prst="rect">
            <a:avLst/>
          </a:prstGeom>
          <a:noFill/>
        </p:spPr>
        <p:txBody>
          <a:bodyPr wrap="square" lIns="91440" tIns="45720" rIns="91440" bIns="45720" rtlCol="0" anchor="t">
            <a:spAutoFit/>
          </a:bodyPr>
          <a:lstStyle/>
          <a:p>
            <a:r>
              <a:rPr lang="en-US" sz="6000" b="1">
                <a:solidFill>
                  <a:schemeClr val="bg1"/>
                </a:solidFill>
                <a:latin typeface="Poppins SemiBold"/>
                <a:cs typeface="Poppins SemiBold"/>
              </a:rPr>
              <a:t>Work Placement</a:t>
            </a:r>
            <a:endParaRPr lang="en-US" sz="6000" b="1">
              <a:solidFill>
                <a:schemeClr val="bg1"/>
              </a:solidFill>
              <a:latin typeface="Poppins SemiBold" pitchFamily="2" charset="77"/>
              <a:cs typeface="Poppins SemiBold" pitchFamily="2" charset="77"/>
            </a:endParaRPr>
          </a:p>
        </p:txBody>
      </p:sp>
    </p:spTree>
    <p:extLst>
      <p:ext uri="{BB962C8B-B14F-4D97-AF65-F5344CB8AC3E}">
        <p14:creationId xmlns:p14="http://schemas.microsoft.com/office/powerpoint/2010/main" val="19215131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898083" y="1181341"/>
            <a:ext cx="6331116" cy="923330"/>
          </a:xfrm>
          <a:prstGeom prst="rect">
            <a:avLst/>
          </a:prstGeom>
          <a:noFill/>
        </p:spPr>
        <p:txBody>
          <a:bodyPr wrap="square" lIns="91440" tIns="45720" rIns="91440" bIns="45720" rtlCol="0" anchor="t">
            <a:spAutoFit/>
          </a:bodyPr>
          <a:lstStyle/>
          <a:p>
            <a:pPr algn="r"/>
            <a:r>
              <a:rPr lang="en-US" sz="5400" b="1" i="1">
                <a:solidFill>
                  <a:srgbClr val="F5AEBF"/>
                </a:solidFill>
                <a:latin typeface="Poppins"/>
                <a:cs typeface="Poppins"/>
              </a:rPr>
              <a:t>Work Placement</a:t>
            </a:r>
            <a:endParaRPr lang="en-US" sz="5400" b="1" i="1">
              <a:solidFill>
                <a:srgbClr val="F5AEBF"/>
              </a:solidFill>
              <a:latin typeface="Poppins" pitchFamily="2" charset="77"/>
              <a:cs typeface="Poppins" pitchFamily="2" charset="77"/>
            </a:endParaRPr>
          </a:p>
        </p:txBody>
      </p:sp>
      <p:sp>
        <p:nvSpPr>
          <p:cNvPr id="9" name="TextBox 8">
            <a:extLst>
              <a:ext uri="{FF2B5EF4-FFF2-40B4-BE49-F238E27FC236}">
                <a16:creationId xmlns:a16="http://schemas.microsoft.com/office/drawing/2014/main" id="{0F962EE0-F775-A049-B115-103909D4783F}"/>
              </a:ext>
            </a:extLst>
          </p:cNvPr>
          <p:cNvSpPr txBox="1"/>
          <p:nvPr/>
        </p:nvSpPr>
        <p:spPr>
          <a:xfrm>
            <a:off x="5309667" y="2371613"/>
            <a:ext cx="4963427" cy="3046988"/>
          </a:xfrm>
          <a:prstGeom prst="rect">
            <a:avLst/>
          </a:prstGeom>
          <a:noFill/>
        </p:spPr>
        <p:txBody>
          <a:bodyPr wrap="square" lIns="91440" tIns="45720" rIns="91440" bIns="45720" rtlCol="0" anchor="t">
            <a:spAutoFit/>
          </a:bodyPr>
          <a:lstStyle/>
          <a:p>
            <a:r>
              <a:rPr lang="en-US" sz="1600">
                <a:solidFill>
                  <a:schemeClr val="bg1"/>
                </a:solidFill>
                <a:ea typeface="+mn-lt"/>
                <a:cs typeface="+mn-lt"/>
              </a:rPr>
              <a:t>Work placement is a requirement of your study </a:t>
            </a:r>
            <a:r>
              <a:rPr lang="en-US" sz="1600" err="1">
                <a:solidFill>
                  <a:schemeClr val="bg1"/>
                </a:solidFill>
                <a:ea typeface="+mn-lt"/>
                <a:cs typeface="+mn-lt"/>
              </a:rPr>
              <a:t>programme</a:t>
            </a:r>
            <a:r>
              <a:rPr lang="en-US" sz="1600">
                <a:solidFill>
                  <a:schemeClr val="bg1"/>
                </a:solidFill>
                <a:ea typeface="+mn-lt"/>
                <a:cs typeface="+mn-lt"/>
              </a:rPr>
              <a:t>, offering you a valuable insight into the workplace environment</a:t>
            </a:r>
            <a:endParaRPr lang="en-US">
              <a:solidFill>
                <a:schemeClr val="bg1"/>
              </a:solidFill>
              <a:ea typeface="Calibri"/>
              <a:cs typeface="Calibri"/>
            </a:endParaRPr>
          </a:p>
          <a:p>
            <a:endParaRPr lang="en-US" sz="1600">
              <a:solidFill>
                <a:schemeClr val="bg1"/>
              </a:solidFill>
              <a:ea typeface="+mn-lt"/>
              <a:cs typeface="+mn-lt"/>
            </a:endParaRPr>
          </a:p>
          <a:p>
            <a:r>
              <a:rPr lang="en-US" sz="1600">
                <a:solidFill>
                  <a:schemeClr val="bg1"/>
                </a:solidFill>
                <a:ea typeface="+mn-lt"/>
                <a:cs typeface="+mn-lt"/>
              </a:rPr>
              <a:t>Students to source meaningful work placements through friends or family and inform tutor</a:t>
            </a:r>
            <a:endParaRPr lang="en-US">
              <a:solidFill>
                <a:schemeClr val="bg1"/>
              </a:solidFill>
              <a:ea typeface="Calibri"/>
              <a:cs typeface="Calibri"/>
            </a:endParaRPr>
          </a:p>
          <a:p>
            <a:endParaRPr lang="en-US" sz="1600">
              <a:solidFill>
                <a:schemeClr val="bg1"/>
              </a:solidFill>
              <a:ea typeface="+mn-lt"/>
              <a:cs typeface="+mn-lt"/>
            </a:endParaRPr>
          </a:p>
          <a:p>
            <a:r>
              <a:rPr lang="en-US" sz="1600">
                <a:solidFill>
                  <a:schemeClr val="bg1"/>
                </a:solidFill>
                <a:ea typeface="+mn-lt"/>
                <a:cs typeface="+mn-lt"/>
              </a:rPr>
              <a:t>NCD will carry out H&amp;S assessments</a:t>
            </a:r>
            <a:endParaRPr lang="en-US">
              <a:solidFill>
                <a:schemeClr val="bg1"/>
              </a:solidFill>
              <a:ea typeface="Calibri"/>
              <a:cs typeface="Calibri"/>
            </a:endParaRPr>
          </a:p>
          <a:p>
            <a:endParaRPr lang="en-US" sz="1600">
              <a:solidFill>
                <a:schemeClr val="bg1"/>
              </a:solidFill>
              <a:ea typeface="+mn-lt"/>
              <a:cs typeface="+mn-lt"/>
            </a:endParaRPr>
          </a:p>
          <a:p>
            <a:r>
              <a:rPr lang="en-US" sz="1600" b="1">
                <a:solidFill>
                  <a:schemeClr val="bg1"/>
                </a:solidFill>
                <a:ea typeface="+mn-lt"/>
                <a:cs typeface="+mn-lt"/>
              </a:rPr>
              <a:t>No placement can take place without approval from H&amp;S</a:t>
            </a:r>
            <a:endParaRPr lang="en-US">
              <a:solidFill>
                <a:schemeClr val="bg1"/>
              </a:solidFill>
              <a:ea typeface="Calibri"/>
              <a:cs typeface="Calibri"/>
            </a:endParaRPr>
          </a:p>
          <a:p>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p:txBody>
      </p:sp>
      <p:pic>
        <p:nvPicPr>
          <p:cNvPr id="16" name="Picture 15" descr="A person sitting in a dark room&#10;&#10;Description automatically generated">
            <a:extLst>
              <a:ext uri="{FF2B5EF4-FFF2-40B4-BE49-F238E27FC236}">
                <a16:creationId xmlns:a16="http://schemas.microsoft.com/office/drawing/2014/main" id="{C32C879A-FC5A-5F43-90C6-4D27BEE90E35}"/>
              </a:ext>
            </a:extLst>
          </p:cNvPr>
          <p:cNvPicPr>
            <a:picLocks noChangeAspect="1"/>
          </p:cNvPicPr>
          <p:nvPr/>
        </p:nvPicPr>
        <p:blipFill>
          <a:blip r:embed="rId4"/>
          <a:stretch>
            <a:fillRect/>
          </a:stretch>
        </p:blipFill>
        <p:spPr>
          <a:xfrm>
            <a:off x="-287833" y="819396"/>
            <a:ext cx="5597500" cy="6608619"/>
          </a:xfrm>
          <a:prstGeom prst="rect">
            <a:avLst/>
          </a:prstGeom>
        </p:spPr>
      </p:pic>
    </p:spTree>
    <p:extLst>
      <p:ext uri="{BB962C8B-B14F-4D97-AF65-F5344CB8AC3E}">
        <p14:creationId xmlns:p14="http://schemas.microsoft.com/office/powerpoint/2010/main" val="41133206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898083" y="1181341"/>
            <a:ext cx="6331116" cy="1754326"/>
          </a:xfrm>
          <a:prstGeom prst="rect">
            <a:avLst/>
          </a:prstGeom>
          <a:noFill/>
        </p:spPr>
        <p:txBody>
          <a:bodyPr wrap="square" lIns="91440" tIns="45720" rIns="91440" bIns="45720" rtlCol="0" anchor="t">
            <a:spAutoFit/>
          </a:bodyPr>
          <a:lstStyle/>
          <a:p>
            <a:pPr algn="r"/>
            <a:r>
              <a:rPr lang="en-US" sz="5400" b="1">
                <a:latin typeface="Poppins SemiBold"/>
                <a:cs typeface="Poppins SemiBold"/>
              </a:rPr>
              <a:t>Work Placement Case Studies</a:t>
            </a:r>
            <a:endParaRPr lang="en-US" sz="5400" b="1">
              <a:latin typeface="Poppins SemiBold" pitchFamily="2" charset="77"/>
              <a:cs typeface="Poppins SemiBold" pitchFamily="2" charset="77"/>
            </a:endParaRPr>
          </a:p>
        </p:txBody>
      </p:sp>
      <p:sp>
        <p:nvSpPr>
          <p:cNvPr id="8" name="TextBox 7">
            <a:extLst>
              <a:ext uri="{FF2B5EF4-FFF2-40B4-BE49-F238E27FC236}">
                <a16:creationId xmlns:a16="http://schemas.microsoft.com/office/drawing/2014/main" id="{58BA4178-45B5-0740-AA9A-2BCADBF1CE30}"/>
              </a:ext>
            </a:extLst>
          </p:cNvPr>
          <p:cNvSpPr txBox="1"/>
          <p:nvPr/>
        </p:nvSpPr>
        <p:spPr>
          <a:xfrm>
            <a:off x="866919" y="4259887"/>
            <a:ext cx="3401844" cy="2554545"/>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'I worked with Durham Markets to create an Art piece for a window display. I created a banner for the Durham Miners. I found it beneficial working for a real client and completing work within a set timeframe'.</a:t>
            </a:r>
            <a:endParaRPr lang="en-US"/>
          </a:p>
          <a:p>
            <a:endParaRPr lang="en-US" sz="1600">
              <a:latin typeface="Source Sans Pro" panose="020B0503030403020204" pitchFamily="34" charset="0"/>
              <a:ea typeface="Source Sans Pro" panose="020B0503030403020204" pitchFamily="34" charset="0"/>
              <a:cs typeface="Poppins SemiBold" pitchFamily="2" charset="77"/>
            </a:endParaRPr>
          </a:p>
          <a:p>
            <a:pPr marL="285750" indent="-285750" algn="r">
              <a:buFont typeface="Calibri"/>
              <a:buChar char="-"/>
            </a:pPr>
            <a:r>
              <a:rPr lang="en-US" sz="1600">
                <a:latin typeface="Source Sans Pro"/>
                <a:ea typeface="Source Sans Pro"/>
                <a:cs typeface="Poppins SemiBold"/>
              </a:rPr>
              <a:t>Mia Usher, (2023) </a:t>
            </a:r>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3" name="Picture 2" descr="Icon&#10;&#10;Description automatically generated">
            <a:extLst>
              <a:ext uri="{FF2B5EF4-FFF2-40B4-BE49-F238E27FC236}">
                <a16:creationId xmlns:a16="http://schemas.microsoft.com/office/drawing/2014/main" id="{6572B375-A109-C346-B98A-74EE933303F7}"/>
              </a:ext>
            </a:extLst>
          </p:cNvPr>
          <p:cNvPicPr>
            <a:picLocks noChangeAspect="1"/>
          </p:cNvPicPr>
          <p:nvPr/>
        </p:nvPicPr>
        <p:blipFill>
          <a:blip r:embed="rId4"/>
          <a:stretch>
            <a:fillRect/>
          </a:stretch>
        </p:blipFill>
        <p:spPr>
          <a:xfrm>
            <a:off x="952109" y="3306769"/>
            <a:ext cx="397483" cy="415148"/>
          </a:xfrm>
          <a:prstGeom prst="rect">
            <a:avLst/>
          </a:prstGeom>
        </p:spPr>
      </p:pic>
      <p:sp>
        <p:nvSpPr>
          <p:cNvPr id="9" name="TextBox 8">
            <a:extLst>
              <a:ext uri="{FF2B5EF4-FFF2-40B4-BE49-F238E27FC236}">
                <a16:creationId xmlns:a16="http://schemas.microsoft.com/office/drawing/2014/main" id="{34CEFD9F-C387-1C41-99A6-9976184431C2}"/>
              </a:ext>
            </a:extLst>
          </p:cNvPr>
          <p:cNvSpPr txBox="1"/>
          <p:nvPr/>
        </p:nvSpPr>
        <p:spPr>
          <a:xfrm>
            <a:off x="4466765" y="4445320"/>
            <a:ext cx="3401844" cy="2554545"/>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'Over the past few weeks of the Lumiere project I have learned how recycled materials can be manipulated into pieces of art. I have really enjoyed working with artichoke and other students to develop experimental outcomes'' </a:t>
            </a:r>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a:p>
            <a:pPr marL="285750" indent="-285750" algn="r">
              <a:buFont typeface="Calibri"/>
              <a:buChar char="-"/>
            </a:pPr>
            <a:r>
              <a:rPr lang="en-US" sz="1600">
                <a:latin typeface="Source Sans Pro"/>
                <a:ea typeface="Source Sans Pro"/>
                <a:cs typeface="Poppins SemiBold"/>
              </a:rPr>
              <a:t>Leoni Hughes, (2023)</a:t>
            </a:r>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0" name="Picture 9" descr="Icon&#10;&#10;Description automatically generated">
            <a:extLst>
              <a:ext uri="{FF2B5EF4-FFF2-40B4-BE49-F238E27FC236}">
                <a16:creationId xmlns:a16="http://schemas.microsoft.com/office/drawing/2014/main" id="{4467E743-00A4-E24B-A256-A5B61C0A7D51}"/>
              </a:ext>
            </a:extLst>
          </p:cNvPr>
          <p:cNvPicPr>
            <a:picLocks noChangeAspect="1"/>
          </p:cNvPicPr>
          <p:nvPr/>
        </p:nvPicPr>
        <p:blipFill>
          <a:blip r:embed="rId4"/>
          <a:stretch>
            <a:fillRect/>
          </a:stretch>
        </p:blipFill>
        <p:spPr>
          <a:xfrm>
            <a:off x="4532081" y="3286012"/>
            <a:ext cx="437231" cy="456663"/>
          </a:xfrm>
          <a:prstGeom prst="rect">
            <a:avLst/>
          </a:prstGeom>
        </p:spPr>
      </p:pic>
      <p:sp>
        <p:nvSpPr>
          <p:cNvPr id="11" name="TextBox 10">
            <a:extLst>
              <a:ext uri="{FF2B5EF4-FFF2-40B4-BE49-F238E27FC236}">
                <a16:creationId xmlns:a16="http://schemas.microsoft.com/office/drawing/2014/main" id="{23181931-3D4A-3E43-A1CB-E8982391302D}"/>
              </a:ext>
            </a:extLst>
          </p:cNvPr>
          <p:cNvSpPr txBox="1"/>
          <p:nvPr/>
        </p:nvSpPr>
        <p:spPr>
          <a:xfrm>
            <a:off x="8166656" y="4441067"/>
            <a:ext cx="3401844" cy="2800767"/>
          </a:xfrm>
          <a:prstGeom prst="rect">
            <a:avLst/>
          </a:prstGeom>
          <a:noFill/>
        </p:spPr>
        <p:txBody>
          <a:bodyPr wrap="square" lIns="91440" tIns="45720" rIns="91440" bIns="45720" rtlCol="0" anchor="t">
            <a:spAutoFit/>
          </a:bodyPr>
          <a:lstStyle/>
          <a:p>
            <a:r>
              <a:rPr lang="en-US" sz="1600">
                <a:latin typeface="Source Sans Pro"/>
                <a:ea typeface="+mn-lt"/>
                <a:cs typeface="+mn-lt"/>
              </a:rPr>
              <a:t>"I took part in a live project with Fenwick Newcastle, where we designed a shop window and floor plan for their  'Winter Wonderland' theme. It was a fantastic opportunity to apply my creative skills to a real-world brief". </a:t>
            </a:r>
            <a:endParaRPr lang="en-US" sz="1600">
              <a:latin typeface="Source Sans Pro"/>
              <a:ea typeface="Calibri"/>
              <a:cs typeface="Calibri"/>
            </a:endParaRPr>
          </a:p>
          <a:p>
            <a:endParaRPr lang="en-US" sz="1600">
              <a:latin typeface="Source Sans Pro" panose="020B0503030403020204" pitchFamily="34" charset="0"/>
              <a:ea typeface="Source Sans Pro" panose="020B0503030403020204" pitchFamily="34" charset="0"/>
              <a:cs typeface="Poppins SemiBold" pitchFamily="2" charset="77"/>
            </a:endParaRPr>
          </a:p>
          <a:p>
            <a:pPr marL="285750" indent="-285750" algn="r">
              <a:buFont typeface="Calibri"/>
              <a:buChar char="-"/>
            </a:pPr>
            <a:r>
              <a:rPr lang="en-US" sz="1600">
                <a:latin typeface="Source Sans Pro"/>
                <a:ea typeface="Source Sans Pro"/>
                <a:cs typeface="Poppins SemiBold"/>
              </a:rPr>
              <a:t>Solomon Cornwell, (2025)</a:t>
            </a:r>
            <a:endParaRPr lang="en-US" sz="1600">
              <a:latin typeface="Source Sans Pro" panose="020B0503030403020204" pitchFamily="34" charset="0"/>
              <a:ea typeface="Source Sans Pro" panose="020B0503030403020204" pitchFamily="34" charset="0"/>
              <a:cs typeface="Poppins SemiBold" pitchFamily="2" charset="77"/>
            </a:endParaRPr>
          </a:p>
          <a:p>
            <a:pPr marL="285750" indent="-285750">
              <a:buFont typeface="Calibri"/>
              <a:buChar char="-"/>
            </a:pPr>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2" name="Picture 11" descr="Icon&#10;&#10;Description automatically generated">
            <a:extLst>
              <a:ext uri="{FF2B5EF4-FFF2-40B4-BE49-F238E27FC236}">
                <a16:creationId xmlns:a16="http://schemas.microsoft.com/office/drawing/2014/main" id="{A6BEE9EF-0E3B-8D42-9191-45DA78782996}"/>
              </a:ext>
            </a:extLst>
          </p:cNvPr>
          <p:cNvPicPr>
            <a:picLocks noChangeAspect="1"/>
          </p:cNvPicPr>
          <p:nvPr/>
        </p:nvPicPr>
        <p:blipFill>
          <a:blip r:embed="rId4"/>
          <a:stretch>
            <a:fillRect/>
          </a:stretch>
        </p:blipFill>
        <p:spPr>
          <a:xfrm>
            <a:off x="8159891" y="3286012"/>
            <a:ext cx="437231" cy="456663"/>
          </a:xfrm>
          <a:prstGeom prst="rect">
            <a:avLst/>
          </a:prstGeom>
        </p:spPr>
      </p:pic>
      <p:sp>
        <p:nvSpPr>
          <p:cNvPr id="14" name="TextBox 13">
            <a:extLst>
              <a:ext uri="{FF2B5EF4-FFF2-40B4-BE49-F238E27FC236}">
                <a16:creationId xmlns:a16="http://schemas.microsoft.com/office/drawing/2014/main" id="{BC00236C-5678-494D-A962-0CE7C08CC31C}"/>
              </a:ext>
            </a:extLst>
          </p:cNvPr>
          <p:cNvSpPr txBox="1"/>
          <p:nvPr/>
        </p:nvSpPr>
        <p:spPr>
          <a:xfrm>
            <a:off x="866919" y="3837014"/>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Level 2 Art and Design </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5" name="TextBox 14">
            <a:extLst>
              <a:ext uri="{FF2B5EF4-FFF2-40B4-BE49-F238E27FC236}">
                <a16:creationId xmlns:a16="http://schemas.microsoft.com/office/drawing/2014/main" id="{40A27AAF-8315-3149-B232-7FD4EE0EB15F}"/>
              </a:ext>
            </a:extLst>
          </p:cNvPr>
          <p:cNvSpPr txBox="1"/>
          <p:nvPr/>
        </p:nvSpPr>
        <p:spPr>
          <a:xfrm>
            <a:off x="4486015" y="3821625"/>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Level 3 Fine Art</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6" name="TextBox 15">
            <a:extLst>
              <a:ext uri="{FF2B5EF4-FFF2-40B4-BE49-F238E27FC236}">
                <a16:creationId xmlns:a16="http://schemas.microsoft.com/office/drawing/2014/main" id="{F0599C4D-7D27-E340-9603-58A039B0A73E}"/>
              </a:ext>
            </a:extLst>
          </p:cNvPr>
          <p:cNvSpPr txBox="1"/>
          <p:nvPr/>
        </p:nvSpPr>
        <p:spPr>
          <a:xfrm>
            <a:off x="8159891" y="3816016"/>
            <a:ext cx="3401844" cy="584775"/>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Level 3 Fashion, Styling and Promotion</a:t>
            </a:r>
          </a:p>
        </p:txBody>
      </p:sp>
    </p:spTree>
    <p:extLst>
      <p:ext uri="{BB962C8B-B14F-4D97-AF65-F5344CB8AC3E}">
        <p14:creationId xmlns:p14="http://schemas.microsoft.com/office/powerpoint/2010/main" val="11067418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12764" y="10297"/>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918678" y="645881"/>
            <a:ext cx="6331116" cy="1754326"/>
          </a:xfrm>
          <a:prstGeom prst="rect">
            <a:avLst/>
          </a:prstGeom>
          <a:noFill/>
        </p:spPr>
        <p:txBody>
          <a:bodyPr wrap="square" lIns="91440" tIns="45720" rIns="91440" bIns="45720" rtlCol="0" anchor="t">
            <a:spAutoFit/>
          </a:bodyPr>
          <a:lstStyle/>
          <a:p>
            <a:pPr algn="r"/>
            <a:r>
              <a:rPr lang="en-US" sz="5400" b="1">
                <a:latin typeface="Poppins SemiBold"/>
                <a:cs typeface="Poppins SemiBold"/>
              </a:rPr>
              <a:t>Work Placement Case Studies</a:t>
            </a:r>
            <a:endParaRPr lang="en-US" sz="5400" b="1">
              <a:latin typeface="Poppins SemiBold" pitchFamily="2" charset="77"/>
              <a:cs typeface="Poppins SemiBold" pitchFamily="2" charset="77"/>
            </a:endParaRPr>
          </a:p>
        </p:txBody>
      </p:sp>
      <p:sp>
        <p:nvSpPr>
          <p:cNvPr id="8" name="TextBox 7">
            <a:extLst>
              <a:ext uri="{FF2B5EF4-FFF2-40B4-BE49-F238E27FC236}">
                <a16:creationId xmlns:a16="http://schemas.microsoft.com/office/drawing/2014/main" id="{58BA4178-45B5-0740-AA9A-2BCADBF1CE30}"/>
              </a:ext>
            </a:extLst>
          </p:cNvPr>
          <p:cNvSpPr txBox="1"/>
          <p:nvPr/>
        </p:nvSpPr>
        <p:spPr>
          <a:xfrm>
            <a:off x="856622" y="3580265"/>
            <a:ext cx="3401844" cy="2554545"/>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'When taking part in the </a:t>
            </a:r>
            <a:r>
              <a:rPr lang="en-US" sz="1600" err="1">
                <a:latin typeface="Source Sans Pro"/>
                <a:ea typeface="Source Sans Pro"/>
                <a:cs typeface="Poppins SemiBold"/>
              </a:rPr>
              <a:t>Gilesgate</a:t>
            </a:r>
            <a:r>
              <a:rPr lang="en-US" sz="1600">
                <a:latin typeface="Source Sans Pro"/>
                <a:ea typeface="Source Sans Pro"/>
                <a:cs typeface="Poppins SemiBold"/>
              </a:rPr>
              <a:t> story book challenge I enjoyed responding to the brief with my own interpretations to the stories. This challenged my work style as I was working for a client'. </a:t>
            </a:r>
          </a:p>
          <a:p>
            <a:endParaRPr lang="en-US" sz="1600">
              <a:latin typeface="Source Sans Pro"/>
              <a:ea typeface="Source Sans Pro"/>
              <a:cs typeface="Poppins SemiBold" pitchFamily="2" charset="77"/>
            </a:endParaRPr>
          </a:p>
          <a:p>
            <a:pPr marL="742950" lvl="1" indent="-285750" algn="r">
              <a:buFont typeface="Calibri,Sans-Serif"/>
              <a:buChar char="-"/>
            </a:pPr>
            <a:r>
              <a:rPr lang="en-US" sz="1600">
                <a:latin typeface="Source Sans Pro"/>
                <a:ea typeface="Source Sans Pro"/>
                <a:cs typeface="Poppins SemiBold"/>
              </a:rPr>
              <a:t>Jaymie-Leigh Hall, (2023)</a:t>
            </a:r>
            <a:endParaRPr lang="en-US">
              <a:cs typeface="Poppins SemiBold"/>
            </a:endParaRPr>
          </a:p>
          <a:p>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3" name="Picture 2" descr="Icon&#10;&#10;Description automatically generated">
            <a:extLst>
              <a:ext uri="{FF2B5EF4-FFF2-40B4-BE49-F238E27FC236}">
                <a16:creationId xmlns:a16="http://schemas.microsoft.com/office/drawing/2014/main" id="{6572B375-A109-C346-B98A-74EE933303F7}"/>
              </a:ext>
            </a:extLst>
          </p:cNvPr>
          <p:cNvPicPr>
            <a:picLocks noChangeAspect="1"/>
          </p:cNvPicPr>
          <p:nvPr/>
        </p:nvPicPr>
        <p:blipFill>
          <a:blip r:embed="rId4"/>
          <a:stretch>
            <a:fillRect/>
          </a:stretch>
        </p:blipFill>
        <p:spPr>
          <a:xfrm>
            <a:off x="941812" y="2627147"/>
            <a:ext cx="397483" cy="415148"/>
          </a:xfrm>
          <a:prstGeom prst="rect">
            <a:avLst/>
          </a:prstGeom>
        </p:spPr>
      </p:pic>
      <p:sp>
        <p:nvSpPr>
          <p:cNvPr id="9" name="TextBox 8">
            <a:extLst>
              <a:ext uri="{FF2B5EF4-FFF2-40B4-BE49-F238E27FC236}">
                <a16:creationId xmlns:a16="http://schemas.microsoft.com/office/drawing/2014/main" id="{34CEFD9F-C387-1C41-99A6-9976184431C2}"/>
              </a:ext>
            </a:extLst>
          </p:cNvPr>
          <p:cNvSpPr txBox="1"/>
          <p:nvPr/>
        </p:nvSpPr>
        <p:spPr>
          <a:xfrm>
            <a:off x="4456468" y="3765698"/>
            <a:ext cx="3401844" cy="3046988"/>
          </a:xfrm>
          <a:prstGeom prst="rect">
            <a:avLst/>
          </a:prstGeom>
          <a:noFill/>
        </p:spPr>
        <p:txBody>
          <a:bodyPr wrap="square" lIns="91440" tIns="45720" rIns="91440" bIns="45720" rtlCol="0" anchor="t">
            <a:spAutoFit/>
          </a:bodyPr>
          <a:lstStyle/>
          <a:p>
            <a:r>
              <a:rPr lang="en-US" sz="1600">
                <a:latin typeface="Source Sans Pro"/>
                <a:ea typeface="+mn-lt"/>
                <a:cs typeface="+mn-lt"/>
              </a:rPr>
              <a:t>"Taking part in the WorldSkills competition helped me develop a range of skills, including research, drawing, and model making. The timed environment really challenged me and showed that I can thrive under pressure. I was proud to win first place while competing against students from four other colleges."</a:t>
            </a:r>
            <a:endParaRPr lang="en-US">
              <a:latin typeface="Source Sans Pro"/>
              <a:ea typeface="+mn-lt"/>
              <a:cs typeface="+mn-lt"/>
            </a:endParaRPr>
          </a:p>
          <a:p>
            <a:endParaRPr lang="en-US" sz="1600">
              <a:latin typeface="Source Sans Pro" panose="020B0503030403020204" pitchFamily="34" charset="0"/>
              <a:ea typeface="Source Sans Pro" panose="020B0503030403020204" pitchFamily="34" charset="0"/>
              <a:cs typeface="Poppins SemiBold" pitchFamily="2" charset="77"/>
            </a:endParaRPr>
          </a:p>
          <a:p>
            <a:pPr marL="285750" indent="-285750" algn="r">
              <a:buFont typeface="Calibri"/>
              <a:buChar char="-"/>
            </a:pPr>
            <a:r>
              <a:rPr lang="en-US" sz="1600">
                <a:latin typeface="Source Sans Pro"/>
                <a:ea typeface="Source Sans Pro"/>
                <a:cs typeface="Poppins SemiBold"/>
              </a:rPr>
              <a:t>Maja </a:t>
            </a:r>
            <a:r>
              <a:rPr lang="en-US" sz="1600" err="1">
                <a:latin typeface="Source Sans Pro"/>
                <a:ea typeface="Source Sans Pro"/>
                <a:cs typeface="Poppins SemiBold"/>
              </a:rPr>
              <a:t>Czajczynska</a:t>
            </a:r>
            <a:r>
              <a:rPr lang="en-US" sz="1600">
                <a:latin typeface="Source Sans Pro"/>
                <a:ea typeface="Source Sans Pro"/>
                <a:cs typeface="Poppins SemiBold"/>
              </a:rPr>
              <a:t>, (2025)</a:t>
            </a:r>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0" name="Picture 9" descr="Icon&#10;&#10;Description automatically generated">
            <a:extLst>
              <a:ext uri="{FF2B5EF4-FFF2-40B4-BE49-F238E27FC236}">
                <a16:creationId xmlns:a16="http://schemas.microsoft.com/office/drawing/2014/main" id="{4467E743-00A4-E24B-A256-A5B61C0A7D51}"/>
              </a:ext>
            </a:extLst>
          </p:cNvPr>
          <p:cNvPicPr>
            <a:picLocks noChangeAspect="1"/>
          </p:cNvPicPr>
          <p:nvPr/>
        </p:nvPicPr>
        <p:blipFill>
          <a:blip r:embed="rId4"/>
          <a:stretch>
            <a:fillRect/>
          </a:stretch>
        </p:blipFill>
        <p:spPr>
          <a:xfrm>
            <a:off x="4521784" y="2606390"/>
            <a:ext cx="437231" cy="456663"/>
          </a:xfrm>
          <a:prstGeom prst="rect">
            <a:avLst/>
          </a:prstGeom>
        </p:spPr>
      </p:pic>
      <p:sp>
        <p:nvSpPr>
          <p:cNvPr id="11" name="TextBox 10">
            <a:extLst>
              <a:ext uri="{FF2B5EF4-FFF2-40B4-BE49-F238E27FC236}">
                <a16:creationId xmlns:a16="http://schemas.microsoft.com/office/drawing/2014/main" id="{23181931-3D4A-3E43-A1CB-E8982391302D}"/>
              </a:ext>
            </a:extLst>
          </p:cNvPr>
          <p:cNvSpPr txBox="1"/>
          <p:nvPr/>
        </p:nvSpPr>
        <p:spPr>
          <a:xfrm>
            <a:off x="8084278" y="3967391"/>
            <a:ext cx="3401844" cy="2554545"/>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'When making designs for the small business Apricot Official, I enjoyed researching into the brand and their competitors. I now feel inspired to create a range of Surface designs for the business.'</a:t>
            </a:r>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a:ea typeface="Source Sans Pro"/>
              <a:cs typeface="Poppins SemiBold"/>
            </a:endParaRPr>
          </a:p>
          <a:p>
            <a:pPr marL="285750" indent="-285750" algn="r">
              <a:buFont typeface="Calibri"/>
              <a:buChar char="-"/>
            </a:pPr>
            <a:r>
              <a:rPr lang="en-US" sz="1600">
                <a:latin typeface="Source Sans Pro"/>
                <a:ea typeface="Source Sans Pro"/>
                <a:cs typeface="Poppins SemiBold"/>
              </a:rPr>
              <a:t>Rebecca Wilson, (2023)</a:t>
            </a:r>
            <a:endParaRPr lang="en-US" sz="1600">
              <a:latin typeface="Source Sans Pro" panose="020B0503030403020204" pitchFamily="34" charset="0"/>
              <a:ea typeface="Source Sans Pro" panose="020B0503030403020204" pitchFamily="34" charset="0"/>
              <a:cs typeface="Poppins SemiBold" pitchFamily="2" charset="77"/>
            </a:endParaRPr>
          </a:p>
          <a:p>
            <a:pPr marL="285750" indent="-285750">
              <a:buFont typeface="Calibri"/>
              <a:buChar char="-"/>
            </a:pPr>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2" name="Picture 11" descr="Icon&#10;&#10;Description automatically generated">
            <a:extLst>
              <a:ext uri="{FF2B5EF4-FFF2-40B4-BE49-F238E27FC236}">
                <a16:creationId xmlns:a16="http://schemas.microsoft.com/office/drawing/2014/main" id="{A6BEE9EF-0E3B-8D42-9191-45DA78782996}"/>
              </a:ext>
            </a:extLst>
          </p:cNvPr>
          <p:cNvPicPr>
            <a:picLocks noChangeAspect="1"/>
          </p:cNvPicPr>
          <p:nvPr/>
        </p:nvPicPr>
        <p:blipFill>
          <a:blip r:embed="rId4"/>
          <a:stretch>
            <a:fillRect/>
          </a:stretch>
        </p:blipFill>
        <p:spPr>
          <a:xfrm>
            <a:off x="8149594" y="2606390"/>
            <a:ext cx="437231" cy="456663"/>
          </a:xfrm>
          <a:prstGeom prst="rect">
            <a:avLst/>
          </a:prstGeom>
        </p:spPr>
      </p:pic>
      <p:sp>
        <p:nvSpPr>
          <p:cNvPr id="14" name="TextBox 13">
            <a:extLst>
              <a:ext uri="{FF2B5EF4-FFF2-40B4-BE49-F238E27FC236}">
                <a16:creationId xmlns:a16="http://schemas.microsoft.com/office/drawing/2014/main" id="{BC00236C-5678-494D-A962-0CE7C08CC31C}"/>
              </a:ext>
            </a:extLst>
          </p:cNvPr>
          <p:cNvSpPr txBox="1"/>
          <p:nvPr/>
        </p:nvSpPr>
        <p:spPr>
          <a:xfrm>
            <a:off x="856622" y="3157392"/>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Level 3 Fine Art</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5" name="TextBox 14">
            <a:extLst>
              <a:ext uri="{FF2B5EF4-FFF2-40B4-BE49-F238E27FC236}">
                <a16:creationId xmlns:a16="http://schemas.microsoft.com/office/drawing/2014/main" id="{40A27AAF-8315-3149-B232-7FD4EE0EB15F}"/>
              </a:ext>
            </a:extLst>
          </p:cNvPr>
          <p:cNvSpPr txBox="1"/>
          <p:nvPr/>
        </p:nvSpPr>
        <p:spPr>
          <a:xfrm>
            <a:off x="4475718" y="3142003"/>
            <a:ext cx="3401844" cy="584775"/>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Level 3 Interior and Architecture Design</a:t>
            </a:r>
            <a:endParaRPr lang="en-US"/>
          </a:p>
        </p:txBody>
      </p:sp>
      <p:sp>
        <p:nvSpPr>
          <p:cNvPr id="16" name="TextBox 15">
            <a:extLst>
              <a:ext uri="{FF2B5EF4-FFF2-40B4-BE49-F238E27FC236}">
                <a16:creationId xmlns:a16="http://schemas.microsoft.com/office/drawing/2014/main" id="{F0599C4D-7D27-E340-9603-58A039B0A73E}"/>
              </a:ext>
            </a:extLst>
          </p:cNvPr>
          <p:cNvSpPr txBox="1"/>
          <p:nvPr/>
        </p:nvSpPr>
        <p:spPr>
          <a:xfrm>
            <a:off x="8149594" y="3136394"/>
            <a:ext cx="3401844" cy="584775"/>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Level 3 Fashion, Textiles and Surface Design</a:t>
            </a:r>
          </a:p>
        </p:txBody>
      </p:sp>
    </p:spTree>
    <p:extLst>
      <p:ext uri="{BB962C8B-B14F-4D97-AF65-F5344CB8AC3E}">
        <p14:creationId xmlns:p14="http://schemas.microsoft.com/office/powerpoint/2010/main" val="34545851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898083" y="1181341"/>
            <a:ext cx="6331116" cy="1754326"/>
          </a:xfrm>
          <a:prstGeom prst="rect">
            <a:avLst/>
          </a:prstGeom>
          <a:noFill/>
        </p:spPr>
        <p:txBody>
          <a:bodyPr wrap="square" lIns="91440" tIns="45720" rIns="91440" bIns="45720" rtlCol="0" anchor="t">
            <a:spAutoFit/>
          </a:bodyPr>
          <a:lstStyle/>
          <a:p>
            <a:pPr algn="r"/>
            <a:r>
              <a:rPr lang="en-US" sz="5400" b="1">
                <a:latin typeface="Poppins SemiBold"/>
                <a:cs typeface="Poppins SemiBold"/>
              </a:rPr>
              <a:t>Work Placement Case Studies</a:t>
            </a:r>
            <a:endParaRPr lang="en-US" sz="5400" b="1">
              <a:latin typeface="Poppins SemiBold" pitchFamily="2" charset="77"/>
              <a:cs typeface="Poppins SemiBold" pitchFamily="2" charset="77"/>
            </a:endParaRPr>
          </a:p>
        </p:txBody>
      </p:sp>
      <p:sp>
        <p:nvSpPr>
          <p:cNvPr id="8" name="TextBox 7">
            <a:extLst>
              <a:ext uri="{FF2B5EF4-FFF2-40B4-BE49-F238E27FC236}">
                <a16:creationId xmlns:a16="http://schemas.microsoft.com/office/drawing/2014/main" id="{58BA4178-45B5-0740-AA9A-2BCADBF1CE30}"/>
              </a:ext>
            </a:extLst>
          </p:cNvPr>
          <p:cNvSpPr txBox="1"/>
          <p:nvPr/>
        </p:nvSpPr>
        <p:spPr>
          <a:xfrm>
            <a:off x="866919" y="4259887"/>
            <a:ext cx="3401844" cy="2308324"/>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'I have learned so much in Graphics. I now know how to use Adobe Suite and really enjoy Photoshop and digital manipulation. I have also designed leaflets, a CV and Business card'</a:t>
            </a:r>
            <a:endParaRPr lang="en-US"/>
          </a:p>
          <a:p>
            <a:endParaRPr lang="en-US" sz="1600">
              <a:latin typeface="Source Sans Pro" panose="020B0503030403020204" pitchFamily="34" charset="0"/>
              <a:ea typeface="Source Sans Pro" panose="020B0503030403020204" pitchFamily="34" charset="0"/>
              <a:cs typeface="Poppins SemiBold" pitchFamily="2" charset="77"/>
            </a:endParaRPr>
          </a:p>
          <a:p>
            <a:pPr algn="r"/>
            <a:r>
              <a:rPr lang="en-US" sz="1600">
                <a:latin typeface="Source Sans Pro"/>
                <a:ea typeface="Source Sans Pro"/>
                <a:cs typeface="Poppins SemiBold"/>
              </a:rPr>
              <a:t>          -  Jasmine Hodge, (2023)</a:t>
            </a: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3" name="Picture 2" descr="Icon&#10;&#10;Description automatically generated">
            <a:extLst>
              <a:ext uri="{FF2B5EF4-FFF2-40B4-BE49-F238E27FC236}">
                <a16:creationId xmlns:a16="http://schemas.microsoft.com/office/drawing/2014/main" id="{6572B375-A109-C346-B98A-74EE933303F7}"/>
              </a:ext>
            </a:extLst>
          </p:cNvPr>
          <p:cNvPicPr>
            <a:picLocks noChangeAspect="1"/>
          </p:cNvPicPr>
          <p:nvPr/>
        </p:nvPicPr>
        <p:blipFill>
          <a:blip r:embed="rId4"/>
          <a:stretch>
            <a:fillRect/>
          </a:stretch>
        </p:blipFill>
        <p:spPr>
          <a:xfrm>
            <a:off x="952109" y="3306769"/>
            <a:ext cx="397483" cy="415148"/>
          </a:xfrm>
          <a:prstGeom prst="rect">
            <a:avLst/>
          </a:prstGeom>
        </p:spPr>
      </p:pic>
      <p:sp>
        <p:nvSpPr>
          <p:cNvPr id="9" name="TextBox 8">
            <a:extLst>
              <a:ext uri="{FF2B5EF4-FFF2-40B4-BE49-F238E27FC236}">
                <a16:creationId xmlns:a16="http://schemas.microsoft.com/office/drawing/2014/main" id="{34CEFD9F-C387-1C41-99A6-9976184431C2}"/>
              </a:ext>
            </a:extLst>
          </p:cNvPr>
          <p:cNvSpPr txBox="1"/>
          <p:nvPr/>
        </p:nvSpPr>
        <p:spPr>
          <a:xfrm>
            <a:off x="4442184" y="4187223"/>
            <a:ext cx="3401844" cy="2308324"/>
          </a:xfrm>
          <a:prstGeom prst="rect">
            <a:avLst/>
          </a:prstGeom>
          <a:noFill/>
        </p:spPr>
        <p:txBody>
          <a:bodyPr wrap="square" lIns="91440" tIns="45720" rIns="91440" bIns="45720" rtlCol="0" anchor="t">
            <a:spAutoFit/>
          </a:bodyPr>
          <a:lstStyle/>
          <a:p>
            <a:r>
              <a:rPr lang="en-US" sz="1600">
                <a:ea typeface="+mn-lt"/>
                <a:cs typeface="+mn-lt"/>
              </a:rPr>
              <a:t>"I created a logo and branding guidelines for a local football brand, Transition Football. </a:t>
            </a:r>
            <a:r>
              <a:rPr lang="en-US" sz="1600" b="0" i="0">
                <a:effectLst/>
                <a:ea typeface="+mn-lt"/>
                <a:cs typeface="+mn-lt"/>
              </a:rPr>
              <a:t>This experience allowed me to </a:t>
            </a:r>
            <a:r>
              <a:rPr lang="en-US" sz="1600">
                <a:ea typeface="+mn-lt"/>
                <a:cs typeface="+mn-lt"/>
              </a:rPr>
              <a:t>put my </a:t>
            </a:r>
            <a:r>
              <a:rPr lang="en-US" sz="1600" b="0" i="0">
                <a:effectLst/>
                <a:ea typeface="+mn-lt"/>
                <a:cs typeface="+mn-lt"/>
              </a:rPr>
              <a:t>knowledge </a:t>
            </a:r>
            <a:r>
              <a:rPr lang="en-US" sz="1600">
                <a:ea typeface="+mn-lt"/>
                <a:cs typeface="+mn-lt"/>
              </a:rPr>
              <a:t>into practice </a:t>
            </a:r>
            <a:r>
              <a:rPr lang="en-US" sz="1600" b="0" i="0">
                <a:effectLst/>
                <a:ea typeface="+mn-lt"/>
                <a:cs typeface="+mn-lt"/>
              </a:rPr>
              <a:t>and challenge myself</a:t>
            </a:r>
            <a:r>
              <a:rPr lang="en-US" sz="1600">
                <a:ea typeface="+mn-lt"/>
                <a:cs typeface="+mn-lt"/>
              </a:rPr>
              <a:t> creatively and professionally."</a:t>
            </a:r>
            <a:endParaRPr lang="en-US"/>
          </a:p>
          <a:p>
            <a:endParaRPr lang="en-US" sz="1600">
              <a:latin typeface="Source Sans Pro" panose="020B0503030403020204" pitchFamily="34" charset="0"/>
              <a:ea typeface="Source Sans Pro" panose="020B0503030403020204" pitchFamily="34" charset="0"/>
              <a:cs typeface="Poppins SemiBold" pitchFamily="2" charset="77"/>
            </a:endParaRPr>
          </a:p>
          <a:p>
            <a:pPr marL="285750" indent="-285750" algn="r">
              <a:buFont typeface="Calibri"/>
              <a:buChar char="-"/>
            </a:pPr>
            <a:r>
              <a:rPr lang="en-US" sz="1600">
                <a:latin typeface="Source Sans Pro"/>
                <a:ea typeface="Source Sans Pro"/>
                <a:cs typeface="Poppins SemiBold"/>
              </a:rPr>
              <a:t>Daniel Brems, (2025)</a:t>
            </a:r>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0" name="Picture 9" descr="Icon&#10;&#10;Description automatically generated">
            <a:extLst>
              <a:ext uri="{FF2B5EF4-FFF2-40B4-BE49-F238E27FC236}">
                <a16:creationId xmlns:a16="http://schemas.microsoft.com/office/drawing/2014/main" id="{4467E743-00A4-E24B-A256-A5B61C0A7D51}"/>
              </a:ext>
            </a:extLst>
          </p:cNvPr>
          <p:cNvPicPr>
            <a:picLocks noChangeAspect="1"/>
          </p:cNvPicPr>
          <p:nvPr/>
        </p:nvPicPr>
        <p:blipFill>
          <a:blip r:embed="rId4"/>
          <a:stretch>
            <a:fillRect/>
          </a:stretch>
        </p:blipFill>
        <p:spPr>
          <a:xfrm>
            <a:off x="4532081" y="3286012"/>
            <a:ext cx="437231" cy="456663"/>
          </a:xfrm>
          <a:prstGeom prst="rect">
            <a:avLst/>
          </a:prstGeom>
        </p:spPr>
      </p:pic>
      <p:sp>
        <p:nvSpPr>
          <p:cNvPr id="14" name="TextBox 13">
            <a:extLst>
              <a:ext uri="{FF2B5EF4-FFF2-40B4-BE49-F238E27FC236}">
                <a16:creationId xmlns:a16="http://schemas.microsoft.com/office/drawing/2014/main" id="{BC00236C-5678-494D-A962-0CE7C08CC31C}"/>
              </a:ext>
            </a:extLst>
          </p:cNvPr>
          <p:cNvSpPr txBox="1"/>
          <p:nvPr/>
        </p:nvSpPr>
        <p:spPr>
          <a:xfrm>
            <a:off x="866919" y="3837014"/>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Level 2 Graphic Design</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5" name="TextBox 14">
            <a:extLst>
              <a:ext uri="{FF2B5EF4-FFF2-40B4-BE49-F238E27FC236}">
                <a16:creationId xmlns:a16="http://schemas.microsoft.com/office/drawing/2014/main" id="{40A27AAF-8315-3149-B232-7FD4EE0EB15F}"/>
              </a:ext>
            </a:extLst>
          </p:cNvPr>
          <p:cNvSpPr txBox="1"/>
          <p:nvPr/>
        </p:nvSpPr>
        <p:spPr>
          <a:xfrm>
            <a:off x="4486015" y="3821625"/>
            <a:ext cx="3401844"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Level 3 Graphic Design</a:t>
            </a:r>
            <a:endParaRPr lang="en-US"/>
          </a:p>
        </p:txBody>
      </p:sp>
    </p:spTree>
    <p:extLst>
      <p:ext uri="{BB962C8B-B14F-4D97-AF65-F5344CB8AC3E}">
        <p14:creationId xmlns:p14="http://schemas.microsoft.com/office/powerpoint/2010/main" val="20830686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background pattern&#10;&#10;Description automatically generated">
            <a:extLst>
              <a:ext uri="{FF2B5EF4-FFF2-40B4-BE49-F238E27FC236}">
                <a16:creationId xmlns:a16="http://schemas.microsoft.com/office/drawing/2014/main" id="{3B07EF89-4139-8745-B992-D945B1078F57}"/>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99437" y="358771"/>
            <a:ext cx="8070776" cy="923330"/>
          </a:xfrm>
          <a:prstGeom prst="rect">
            <a:avLst/>
          </a:prstGeom>
          <a:noFill/>
        </p:spPr>
        <p:txBody>
          <a:bodyPr wrap="square" lIns="91440" tIns="45720" rIns="91440" bIns="45720" rtlCol="0" anchor="t">
            <a:spAutoFit/>
          </a:bodyPr>
          <a:lstStyle/>
          <a:p>
            <a:r>
              <a:rPr lang="en-US" sz="5400" b="1" i="1">
                <a:latin typeface="Poppins"/>
                <a:cs typeface="Poppins"/>
              </a:rPr>
              <a:t>Career Pathways</a:t>
            </a:r>
            <a:endParaRPr lang="en-US" sz="5400" b="1" i="1">
              <a:latin typeface="Poppins" pitchFamily="2" charset="77"/>
              <a:cs typeface="Poppins" pitchFamily="2" charset="77"/>
            </a:endParaRPr>
          </a:p>
        </p:txBody>
      </p:sp>
      <p:pic>
        <p:nvPicPr>
          <p:cNvPr id="3" name="Picture 2" descr="Icon&#10;&#10;Description automatically generated">
            <a:extLst>
              <a:ext uri="{FF2B5EF4-FFF2-40B4-BE49-F238E27FC236}">
                <a16:creationId xmlns:a16="http://schemas.microsoft.com/office/drawing/2014/main" id="{5209723F-B2DC-9B8B-B34A-70EDFAE43386}"/>
              </a:ext>
            </a:extLst>
          </p:cNvPr>
          <p:cNvPicPr>
            <a:picLocks noChangeAspect="1"/>
          </p:cNvPicPr>
          <p:nvPr/>
        </p:nvPicPr>
        <p:blipFill>
          <a:blip r:embed="rId4"/>
          <a:stretch>
            <a:fillRect/>
          </a:stretch>
        </p:blipFill>
        <p:spPr>
          <a:xfrm>
            <a:off x="539945" y="1793275"/>
            <a:ext cx="397483" cy="415148"/>
          </a:xfrm>
          <a:prstGeom prst="rect">
            <a:avLst/>
          </a:prstGeom>
        </p:spPr>
      </p:pic>
      <p:sp>
        <p:nvSpPr>
          <p:cNvPr id="4" name="TextBox 3">
            <a:extLst>
              <a:ext uri="{FF2B5EF4-FFF2-40B4-BE49-F238E27FC236}">
                <a16:creationId xmlns:a16="http://schemas.microsoft.com/office/drawing/2014/main" id="{BB65F1EB-7F12-BA7B-2C9A-AD38672A19AE}"/>
              </a:ext>
            </a:extLst>
          </p:cNvPr>
          <p:cNvSpPr txBox="1"/>
          <p:nvPr/>
        </p:nvSpPr>
        <p:spPr>
          <a:xfrm>
            <a:off x="593416" y="3054808"/>
            <a:ext cx="1952327" cy="33239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1600">
                <a:latin typeface="Source Sans Pro"/>
                <a:ea typeface="Calibri"/>
                <a:cs typeface="Calibri"/>
              </a:rPr>
              <a:t>Illustrator</a:t>
            </a:r>
          </a:p>
          <a:p>
            <a:pPr marL="285750" indent="-285750">
              <a:buFont typeface="Arial"/>
              <a:buChar char="•"/>
            </a:pPr>
            <a:r>
              <a:rPr lang="en-GB" sz="1600">
                <a:latin typeface="Source Sans Pro"/>
                <a:ea typeface="Calibri"/>
                <a:cs typeface="Calibri"/>
              </a:rPr>
              <a:t>Fine Artist</a:t>
            </a:r>
          </a:p>
          <a:p>
            <a:pPr marL="285750" indent="-285750">
              <a:buFont typeface="Arial"/>
              <a:buChar char="•"/>
            </a:pPr>
            <a:r>
              <a:rPr lang="en-GB" sz="1600">
                <a:latin typeface="Source Sans Pro"/>
                <a:ea typeface="Calibri"/>
                <a:cs typeface="Calibri"/>
              </a:rPr>
              <a:t>Photography</a:t>
            </a:r>
          </a:p>
          <a:p>
            <a:pPr marL="285750" indent="-285750">
              <a:buFont typeface="Arial"/>
              <a:buChar char="•"/>
            </a:pPr>
            <a:r>
              <a:rPr lang="en-GB" sz="1600">
                <a:latin typeface="Source Sans Pro"/>
                <a:ea typeface="Calibri"/>
                <a:cs typeface="Calibri"/>
              </a:rPr>
              <a:t>Freelance Artist </a:t>
            </a:r>
          </a:p>
          <a:p>
            <a:pPr marL="285750" indent="-285750">
              <a:buFont typeface="Arial"/>
              <a:buChar char="•"/>
            </a:pPr>
            <a:r>
              <a:rPr lang="en-GB" sz="1600">
                <a:latin typeface="Source Sans Pro"/>
                <a:ea typeface="Calibri"/>
                <a:cs typeface="Calibri"/>
              </a:rPr>
              <a:t>Art Museum / Curator </a:t>
            </a:r>
            <a:endParaRPr lang="en-US" sz="1600">
              <a:cs typeface="Calibri"/>
            </a:endParaRPr>
          </a:p>
          <a:p>
            <a:pPr marL="285750" indent="-285750">
              <a:buFont typeface="Arial"/>
              <a:buChar char="•"/>
            </a:pPr>
            <a:r>
              <a:rPr lang="en-GB" sz="1600">
                <a:latin typeface="Source Sans Pro"/>
                <a:ea typeface="Calibri"/>
                <a:cs typeface="Calibri"/>
              </a:rPr>
              <a:t>Art Therapist</a:t>
            </a:r>
          </a:p>
          <a:p>
            <a:pPr marL="285750" indent="-285750">
              <a:buFont typeface="Arial"/>
              <a:buChar char="•"/>
            </a:pPr>
            <a:r>
              <a:rPr lang="en-GB" sz="1600">
                <a:latin typeface="Source Sans Pro"/>
                <a:ea typeface="Calibri"/>
                <a:cs typeface="Calibri"/>
              </a:rPr>
              <a:t>Art Teacher</a:t>
            </a:r>
          </a:p>
          <a:p>
            <a:pPr marL="285750" indent="-285750">
              <a:buFont typeface="Arial"/>
              <a:buChar char="•"/>
            </a:pPr>
            <a:r>
              <a:rPr lang="en-GB" sz="1600">
                <a:latin typeface="Source Sans Pro"/>
                <a:ea typeface="Calibri"/>
                <a:cs typeface="Calibri"/>
              </a:rPr>
              <a:t>Tattoo Artist</a:t>
            </a:r>
          </a:p>
          <a:p>
            <a:pPr marL="285750" indent="-285750">
              <a:buFont typeface="Arial"/>
              <a:buChar char="•"/>
            </a:pPr>
            <a:r>
              <a:rPr lang="en-GB" sz="1600">
                <a:latin typeface="Source Sans Pro"/>
                <a:ea typeface="Calibri"/>
                <a:cs typeface="Calibri"/>
              </a:rPr>
              <a:t>Set Designer</a:t>
            </a:r>
          </a:p>
          <a:p>
            <a:pPr marL="285750" indent="-285750">
              <a:buFont typeface="Arial"/>
              <a:buChar char="•"/>
            </a:pPr>
            <a:endParaRPr lang="en-GB" sz="1600">
              <a:latin typeface="Source Sans Pro"/>
              <a:ea typeface="Calibri"/>
              <a:cs typeface="Calibri"/>
            </a:endParaRPr>
          </a:p>
          <a:p>
            <a:pPr marL="285750" indent="-285750">
              <a:buFont typeface="Arial"/>
              <a:buChar char="•"/>
            </a:pPr>
            <a:endParaRPr lang="en-GB" sz="1600">
              <a:latin typeface="Source Sans Pro"/>
              <a:ea typeface="Calibri"/>
              <a:cs typeface="Calibri"/>
            </a:endParaRPr>
          </a:p>
          <a:p>
            <a:endParaRPr lang="en-GB">
              <a:latin typeface="Source Sans Pro"/>
              <a:ea typeface="Calibri"/>
              <a:cs typeface="Calibri"/>
            </a:endParaRPr>
          </a:p>
        </p:txBody>
      </p:sp>
      <p:pic>
        <p:nvPicPr>
          <p:cNvPr id="5" name="Picture 4" descr="Icon&#10;&#10;Description automatically generated">
            <a:extLst>
              <a:ext uri="{FF2B5EF4-FFF2-40B4-BE49-F238E27FC236}">
                <a16:creationId xmlns:a16="http://schemas.microsoft.com/office/drawing/2014/main" id="{F9BCAEFE-E4F8-749D-E76F-42D5F5F82633}"/>
              </a:ext>
            </a:extLst>
          </p:cNvPr>
          <p:cNvPicPr>
            <a:picLocks noChangeAspect="1"/>
          </p:cNvPicPr>
          <p:nvPr/>
        </p:nvPicPr>
        <p:blipFill>
          <a:blip r:embed="rId4"/>
          <a:stretch>
            <a:fillRect/>
          </a:stretch>
        </p:blipFill>
        <p:spPr>
          <a:xfrm>
            <a:off x="2876185" y="1793274"/>
            <a:ext cx="397483" cy="415148"/>
          </a:xfrm>
          <a:prstGeom prst="rect">
            <a:avLst/>
          </a:prstGeom>
        </p:spPr>
      </p:pic>
      <p:pic>
        <p:nvPicPr>
          <p:cNvPr id="9" name="Picture 8" descr="Icon&#10;&#10;Description automatically generated">
            <a:extLst>
              <a:ext uri="{FF2B5EF4-FFF2-40B4-BE49-F238E27FC236}">
                <a16:creationId xmlns:a16="http://schemas.microsoft.com/office/drawing/2014/main" id="{460EB69D-8677-C3C0-11E9-DD9957DEAE90}"/>
              </a:ext>
            </a:extLst>
          </p:cNvPr>
          <p:cNvPicPr>
            <a:picLocks noChangeAspect="1"/>
          </p:cNvPicPr>
          <p:nvPr/>
        </p:nvPicPr>
        <p:blipFill>
          <a:blip r:embed="rId4"/>
          <a:stretch>
            <a:fillRect/>
          </a:stretch>
        </p:blipFill>
        <p:spPr>
          <a:xfrm>
            <a:off x="5901855" y="1793273"/>
            <a:ext cx="397483" cy="415148"/>
          </a:xfrm>
          <a:prstGeom prst="rect">
            <a:avLst/>
          </a:prstGeom>
        </p:spPr>
      </p:pic>
      <p:pic>
        <p:nvPicPr>
          <p:cNvPr id="10" name="Picture 9" descr="Icon&#10;&#10;Description automatically generated">
            <a:extLst>
              <a:ext uri="{FF2B5EF4-FFF2-40B4-BE49-F238E27FC236}">
                <a16:creationId xmlns:a16="http://schemas.microsoft.com/office/drawing/2014/main" id="{2C131248-4D51-3F6E-6F16-84FAAD7C9FF0}"/>
              </a:ext>
            </a:extLst>
          </p:cNvPr>
          <p:cNvPicPr>
            <a:picLocks noChangeAspect="1"/>
          </p:cNvPicPr>
          <p:nvPr/>
        </p:nvPicPr>
        <p:blipFill>
          <a:blip r:embed="rId4"/>
          <a:stretch>
            <a:fillRect/>
          </a:stretch>
        </p:blipFill>
        <p:spPr>
          <a:xfrm>
            <a:off x="9051035" y="1754196"/>
            <a:ext cx="397483" cy="415148"/>
          </a:xfrm>
          <a:prstGeom prst="rect">
            <a:avLst/>
          </a:prstGeom>
        </p:spPr>
      </p:pic>
      <p:sp>
        <p:nvSpPr>
          <p:cNvPr id="14" name="TextBox 13">
            <a:extLst>
              <a:ext uri="{FF2B5EF4-FFF2-40B4-BE49-F238E27FC236}">
                <a16:creationId xmlns:a16="http://schemas.microsoft.com/office/drawing/2014/main" id="{6029AA26-3E25-608B-DDA5-3B8FAFD6BABC}"/>
              </a:ext>
            </a:extLst>
          </p:cNvPr>
          <p:cNvSpPr txBox="1"/>
          <p:nvPr/>
        </p:nvSpPr>
        <p:spPr>
          <a:xfrm>
            <a:off x="939490" y="2040871"/>
            <a:ext cx="1133987" cy="338554"/>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Fine Art</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5" name="TextBox 14">
            <a:extLst>
              <a:ext uri="{FF2B5EF4-FFF2-40B4-BE49-F238E27FC236}">
                <a16:creationId xmlns:a16="http://schemas.microsoft.com/office/drawing/2014/main" id="{4820014C-0F1A-068C-948F-F8C40CBF3A11}"/>
              </a:ext>
            </a:extLst>
          </p:cNvPr>
          <p:cNvSpPr txBox="1"/>
          <p:nvPr/>
        </p:nvSpPr>
        <p:spPr>
          <a:xfrm>
            <a:off x="3207346" y="2031799"/>
            <a:ext cx="1641986" cy="584775"/>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Interior and Architecture</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6" name="TextBox 15">
            <a:extLst>
              <a:ext uri="{FF2B5EF4-FFF2-40B4-BE49-F238E27FC236}">
                <a16:creationId xmlns:a16="http://schemas.microsoft.com/office/drawing/2014/main" id="{C8C8297D-40C8-AFD9-CAC5-26836F175CA3}"/>
              </a:ext>
            </a:extLst>
          </p:cNvPr>
          <p:cNvSpPr txBox="1"/>
          <p:nvPr/>
        </p:nvSpPr>
        <p:spPr>
          <a:xfrm>
            <a:off x="6291632" y="2040870"/>
            <a:ext cx="2258844" cy="584775"/>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Fashion, Textiles and Surface Design</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7" name="TextBox 16">
            <a:extLst>
              <a:ext uri="{FF2B5EF4-FFF2-40B4-BE49-F238E27FC236}">
                <a16:creationId xmlns:a16="http://schemas.microsoft.com/office/drawing/2014/main" id="{840E8D4A-2C20-CD3D-7718-FF88CBEAEFAE}"/>
              </a:ext>
            </a:extLst>
          </p:cNvPr>
          <p:cNvSpPr txBox="1"/>
          <p:nvPr/>
        </p:nvSpPr>
        <p:spPr>
          <a:xfrm>
            <a:off x="9384988" y="2040869"/>
            <a:ext cx="2258844" cy="584775"/>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Fashion Styling and Promotion</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8" name="TextBox 17">
            <a:extLst>
              <a:ext uri="{FF2B5EF4-FFF2-40B4-BE49-F238E27FC236}">
                <a16:creationId xmlns:a16="http://schemas.microsoft.com/office/drawing/2014/main" id="{0FA76538-492D-9E07-22FC-CAF92BDCC942}"/>
              </a:ext>
            </a:extLst>
          </p:cNvPr>
          <p:cNvSpPr txBox="1"/>
          <p:nvPr/>
        </p:nvSpPr>
        <p:spPr>
          <a:xfrm>
            <a:off x="3015487" y="3054807"/>
            <a:ext cx="3122541" cy="33239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1600">
                <a:latin typeface="Source Sans Pro"/>
                <a:ea typeface="Source Sans Pro"/>
                <a:cs typeface="Calibri"/>
              </a:rPr>
              <a:t>Interior Designer</a:t>
            </a:r>
          </a:p>
          <a:p>
            <a:pPr marL="285750" indent="-285750">
              <a:buFont typeface="Arial"/>
              <a:buChar char="•"/>
            </a:pPr>
            <a:r>
              <a:rPr lang="en-GB" sz="1600">
                <a:latin typeface="Source Sans Pro"/>
                <a:ea typeface="Source Sans Pro"/>
                <a:cs typeface="Calibri"/>
              </a:rPr>
              <a:t>Architect</a:t>
            </a:r>
          </a:p>
          <a:p>
            <a:pPr marL="285750" indent="-285750">
              <a:buFont typeface="Arial"/>
              <a:buChar char="•"/>
            </a:pPr>
            <a:r>
              <a:rPr lang="en-GB" sz="1600">
                <a:latin typeface="Source Sans Pro"/>
                <a:ea typeface="Source Sans Pro"/>
                <a:cs typeface="Calibri"/>
              </a:rPr>
              <a:t>Buildng Surveyor</a:t>
            </a:r>
          </a:p>
          <a:p>
            <a:pPr marL="285750" indent="-285750">
              <a:buFont typeface="Arial"/>
              <a:buChar char="•"/>
            </a:pPr>
            <a:r>
              <a:rPr lang="en-GB" sz="1600">
                <a:latin typeface="Source Sans Pro"/>
                <a:ea typeface="Source Sans Pro"/>
                <a:cs typeface="Calibri"/>
              </a:rPr>
              <a:t>Product Designer</a:t>
            </a:r>
          </a:p>
          <a:p>
            <a:pPr marL="285750" indent="-285750">
              <a:buFont typeface="Arial"/>
              <a:buChar char="•"/>
            </a:pPr>
            <a:r>
              <a:rPr lang="en-GB" sz="1600">
                <a:latin typeface="Source Sans Pro"/>
                <a:ea typeface="Source Sans Pro"/>
                <a:cs typeface="Calibri"/>
              </a:rPr>
              <a:t>Furniture designer</a:t>
            </a:r>
          </a:p>
          <a:p>
            <a:pPr marL="285750" indent="-285750">
              <a:buFont typeface="Arial"/>
              <a:buChar char="•"/>
            </a:pPr>
            <a:r>
              <a:rPr lang="en-GB" sz="1600">
                <a:latin typeface="Source Sans Pro"/>
                <a:ea typeface="Source Sans Pro"/>
                <a:cs typeface="Calibri"/>
              </a:rPr>
              <a:t>Estates manager</a:t>
            </a:r>
          </a:p>
          <a:p>
            <a:pPr marL="285750" indent="-285750">
              <a:buFont typeface="Arial"/>
              <a:buChar char="•"/>
            </a:pPr>
            <a:r>
              <a:rPr lang="en-GB" sz="1600">
                <a:latin typeface="Source Sans Pro"/>
                <a:ea typeface="Source Sans Pro"/>
                <a:cs typeface="Calibri"/>
              </a:rPr>
              <a:t>Visual merchandiser</a:t>
            </a:r>
          </a:p>
          <a:p>
            <a:pPr marL="285750" indent="-285750">
              <a:buFont typeface="Arial"/>
              <a:buChar char="•"/>
            </a:pPr>
            <a:r>
              <a:rPr lang="en-GB" sz="1600">
                <a:latin typeface="Source Sans Pro"/>
                <a:ea typeface="Source Sans Pro"/>
                <a:cs typeface="Calibri"/>
              </a:rPr>
              <a:t>Textile Designer </a:t>
            </a:r>
          </a:p>
          <a:p>
            <a:pPr marL="285750" indent="-285750">
              <a:buFont typeface="Arial"/>
              <a:buChar char="•"/>
            </a:pPr>
            <a:r>
              <a:rPr lang="en-GB" sz="1600">
                <a:latin typeface="Source Sans Pro"/>
                <a:ea typeface="Source Sans Pro"/>
                <a:cs typeface="Calibri"/>
              </a:rPr>
              <a:t>Exhibition Designer</a:t>
            </a:r>
          </a:p>
          <a:p>
            <a:pPr marL="285750" indent="-285750">
              <a:buFont typeface="Arial"/>
              <a:buChar char="•"/>
            </a:pPr>
            <a:r>
              <a:rPr lang="en-GB" sz="1600">
                <a:latin typeface="Source Sans Pro"/>
                <a:ea typeface="Source Sans Pro"/>
                <a:cs typeface="Calibri"/>
              </a:rPr>
              <a:t>Production Designer</a:t>
            </a:r>
          </a:p>
          <a:p>
            <a:pPr marL="285750" indent="-285750">
              <a:buFont typeface="Arial"/>
              <a:buChar char="•"/>
            </a:pPr>
            <a:r>
              <a:rPr lang="en-GB" sz="1600">
                <a:latin typeface="Source Sans Pro"/>
                <a:ea typeface="Calibri"/>
                <a:cs typeface="Calibri"/>
              </a:rPr>
              <a:t>Historical building inspector </a:t>
            </a:r>
          </a:p>
          <a:p>
            <a:pPr marL="285750" indent="-285750">
              <a:buFont typeface="Arial"/>
              <a:buChar char="•"/>
            </a:pPr>
            <a:r>
              <a:rPr lang="en-GB" sz="1600">
                <a:latin typeface="Source Sans Pro"/>
                <a:ea typeface="Calibri"/>
                <a:cs typeface="Calibri"/>
              </a:rPr>
              <a:t>Town planner</a:t>
            </a:r>
          </a:p>
          <a:p>
            <a:endParaRPr lang="en-GB">
              <a:latin typeface="Source Sans Pro"/>
              <a:ea typeface="Calibri"/>
              <a:cs typeface="Calibri"/>
            </a:endParaRPr>
          </a:p>
        </p:txBody>
      </p:sp>
      <p:sp>
        <p:nvSpPr>
          <p:cNvPr id="19" name="TextBox 18">
            <a:extLst>
              <a:ext uri="{FF2B5EF4-FFF2-40B4-BE49-F238E27FC236}">
                <a16:creationId xmlns:a16="http://schemas.microsoft.com/office/drawing/2014/main" id="{1BCCFC8A-2225-47C3-6DAF-70A337CE5EA8}"/>
              </a:ext>
            </a:extLst>
          </p:cNvPr>
          <p:cNvSpPr txBox="1"/>
          <p:nvPr/>
        </p:nvSpPr>
        <p:spPr>
          <a:xfrm>
            <a:off x="6290272" y="3054807"/>
            <a:ext cx="2560113" cy="38472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a:latin typeface="Source Sans Pro"/>
                <a:ea typeface="Source Sans Pro"/>
                <a:cs typeface="Calibri"/>
              </a:rPr>
              <a:t>Fashion Designer </a:t>
            </a:r>
          </a:p>
          <a:p>
            <a:pPr marL="285750" indent="-285750">
              <a:buFont typeface="Arial"/>
              <a:buChar char="•"/>
            </a:pPr>
            <a:r>
              <a:rPr lang="en-US" sz="1600">
                <a:latin typeface="Source Sans Pro"/>
                <a:ea typeface="Source Sans Pro"/>
                <a:cs typeface="Calibri"/>
              </a:rPr>
              <a:t>Surface Designer </a:t>
            </a:r>
          </a:p>
          <a:p>
            <a:pPr marL="285750" indent="-285750">
              <a:buFont typeface="Arial"/>
              <a:buChar char="•"/>
            </a:pPr>
            <a:r>
              <a:rPr lang="en-US" sz="1600">
                <a:latin typeface="Source Sans Pro"/>
                <a:ea typeface="Source Sans Pro"/>
                <a:cs typeface="+mn-lt"/>
              </a:rPr>
              <a:t>Buyer</a:t>
            </a:r>
            <a:endParaRPr lang="en-US">
              <a:latin typeface="Source Sans Pro"/>
              <a:ea typeface="Source Sans Pro"/>
              <a:cs typeface="+mn-lt"/>
            </a:endParaRPr>
          </a:p>
          <a:p>
            <a:pPr marL="285750" indent="-285750">
              <a:buFont typeface="Arial"/>
              <a:buChar char="•"/>
            </a:pPr>
            <a:r>
              <a:rPr lang="en-US" sz="1600" err="1">
                <a:latin typeface="Source Sans Pro"/>
                <a:ea typeface="+mn-lt"/>
                <a:cs typeface="+mn-lt"/>
              </a:rPr>
              <a:t>Colour</a:t>
            </a:r>
            <a:r>
              <a:rPr lang="en-US" sz="1600">
                <a:latin typeface="Source Sans Pro"/>
                <a:ea typeface="+mn-lt"/>
                <a:cs typeface="+mn-lt"/>
              </a:rPr>
              <a:t> Technologist</a:t>
            </a:r>
            <a:endParaRPr lang="en-US" sz="1600">
              <a:latin typeface="Source Sans Pro"/>
              <a:ea typeface="Source Sans Pro"/>
              <a:cs typeface="+mn-lt"/>
            </a:endParaRPr>
          </a:p>
          <a:p>
            <a:pPr marL="285750" indent="-285750">
              <a:buFont typeface="Arial"/>
              <a:buChar char="•"/>
            </a:pPr>
            <a:r>
              <a:rPr lang="en-US" sz="1600">
                <a:latin typeface="Source Sans Pro"/>
                <a:ea typeface="+mn-lt"/>
                <a:cs typeface="+mn-lt"/>
              </a:rPr>
              <a:t>Machinist</a:t>
            </a:r>
            <a:endParaRPr lang="en-US">
              <a:latin typeface="Source Sans Pro"/>
              <a:ea typeface="+mn-lt"/>
              <a:cs typeface="+mn-lt"/>
            </a:endParaRPr>
          </a:p>
          <a:p>
            <a:pPr marL="285750" indent="-285750">
              <a:buFont typeface="Arial"/>
              <a:buChar char="•"/>
            </a:pPr>
            <a:r>
              <a:rPr lang="en-US" sz="1600">
                <a:latin typeface="Source Sans Pro"/>
                <a:ea typeface="+mn-lt"/>
                <a:cs typeface="+mn-lt"/>
              </a:rPr>
              <a:t>Garment Technologist</a:t>
            </a:r>
            <a:endParaRPr lang="en-US">
              <a:latin typeface="Source Sans Pro"/>
              <a:ea typeface="+mn-lt"/>
              <a:cs typeface="+mn-lt"/>
            </a:endParaRPr>
          </a:p>
          <a:p>
            <a:pPr marL="285750" indent="-285750">
              <a:buFont typeface="Arial"/>
              <a:buChar char="•"/>
            </a:pPr>
            <a:r>
              <a:rPr lang="en-US" sz="1600">
                <a:latin typeface="Source Sans Pro"/>
                <a:ea typeface="+mn-lt"/>
                <a:cs typeface="+mn-lt"/>
              </a:rPr>
              <a:t>Pattern Cutter</a:t>
            </a:r>
            <a:endParaRPr lang="en-US">
              <a:latin typeface="Source Sans Pro"/>
              <a:ea typeface="+mn-lt"/>
              <a:cs typeface="+mn-lt"/>
            </a:endParaRPr>
          </a:p>
          <a:p>
            <a:pPr marL="285750" indent="-285750">
              <a:buFont typeface="Arial"/>
              <a:buChar char="•"/>
            </a:pPr>
            <a:r>
              <a:rPr lang="en-US" sz="1600">
                <a:latin typeface="Source Sans Pro"/>
                <a:ea typeface="+mn-lt"/>
                <a:cs typeface="+mn-lt"/>
              </a:rPr>
              <a:t>Grader</a:t>
            </a:r>
            <a:endParaRPr lang="en-US">
              <a:latin typeface="Source Sans Pro"/>
              <a:ea typeface="+mn-lt"/>
              <a:cs typeface="+mn-lt"/>
            </a:endParaRPr>
          </a:p>
          <a:p>
            <a:pPr marL="285750" indent="-285750">
              <a:buFont typeface="Arial"/>
              <a:buChar char="•"/>
            </a:pPr>
            <a:r>
              <a:rPr lang="en-US" sz="1600">
                <a:latin typeface="Source Sans Pro"/>
                <a:ea typeface="+mn-lt"/>
                <a:cs typeface="+mn-lt"/>
              </a:rPr>
              <a:t>Product Officer</a:t>
            </a:r>
            <a:endParaRPr lang="en-US">
              <a:latin typeface="Source Sans Pro"/>
              <a:ea typeface="Source Sans Pro"/>
              <a:cs typeface="Calibri" panose="020F0502020204030204"/>
            </a:endParaRPr>
          </a:p>
          <a:p>
            <a:pPr marL="285750" indent="-285750">
              <a:buFont typeface="Arial"/>
              <a:buChar char="•"/>
            </a:pPr>
            <a:r>
              <a:rPr lang="en-US" sz="1600">
                <a:latin typeface="Source Sans Pro"/>
                <a:ea typeface="+mn-lt"/>
                <a:cs typeface="+mn-lt"/>
              </a:rPr>
              <a:t>Lab Technologist</a:t>
            </a:r>
            <a:endParaRPr lang="en-US">
              <a:latin typeface="Source Sans Pro"/>
              <a:ea typeface="+mn-lt"/>
              <a:cs typeface="+mn-lt"/>
            </a:endParaRPr>
          </a:p>
          <a:p>
            <a:pPr marL="285750" indent="-285750">
              <a:buFont typeface="Arial"/>
              <a:buChar char="•"/>
            </a:pPr>
            <a:r>
              <a:rPr lang="en-US" sz="1600">
                <a:latin typeface="Source Sans Pro"/>
                <a:ea typeface="+mn-lt"/>
                <a:cs typeface="+mn-lt"/>
              </a:rPr>
              <a:t>Quality Control Officer</a:t>
            </a:r>
            <a:endParaRPr lang="en-US">
              <a:latin typeface="Source Sans Pro"/>
              <a:ea typeface="+mn-lt"/>
              <a:cs typeface="+mn-lt"/>
            </a:endParaRPr>
          </a:p>
          <a:p>
            <a:pPr marL="285750" indent="-285750">
              <a:buFont typeface="Arial"/>
              <a:buChar char="•"/>
            </a:pPr>
            <a:r>
              <a:rPr lang="en-US" sz="1600">
                <a:latin typeface="Source Sans Pro"/>
                <a:ea typeface="+mn-lt"/>
                <a:cs typeface="+mn-lt"/>
              </a:rPr>
              <a:t>Costume Designer</a:t>
            </a:r>
            <a:endParaRPr lang="en-US">
              <a:latin typeface="Source Sans Pro"/>
              <a:cs typeface="Calibri"/>
            </a:endParaRPr>
          </a:p>
          <a:p>
            <a:pPr marL="285750" indent="-285750">
              <a:buFont typeface="Arial"/>
              <a:buChar char="•"/>
            </a:pPr>
            <a:endParaRPr lang="en-US" sz="1600">
              <a:latin typeface="Source Sans Pro"/>
              <a:ea typeface="Source Sans Pro"/>
              <a:cs typeface="Calibri"/>
            </a:endParaRPr>
          </a:p>
          <a:p>
            <a:pPr marL="285750" indent="-285750">
              <a:buFont typeface="Arial"/>
              <a:buChar char="•"/>
            </a:pPr>
            <a:endParaRPr lang="en-US">
              <a:latin typeface="Calibri" panose="020F0502020204030204"/>
              <a:ea typeface="Calibri"/>
              <a:cs typeface="Calibri"/>
            </a:endParaRPr>
          </a:p>
          <a:p>
            <a:endParaRPr lang="en-GB">
              <a:latin typeface="Source Sans Pro"/>
              <a:ea typeface="Calibri"/>
              <a:cs typeface="Calibri"/>
            </a:endParaRPr>
          </a:p>
        </p:txBody>
      </p:sp>
      <p:sp>
        <p:nvSpPr>
          <p:cNvPr id="20" name="TextBox 19">
            <a:extLst>
              <a:ext uri="{FF2B5EF4-FFF2-40B4-BE49-F238E27FC236}">
                <a16:creationId xmlns:a16="http://schemas.microsoft.com/office/drawing/2014/main" id="{72C247DC-1081-5FFB-892F-9E4F7459FA6B}"/>
              </a:ext>
            </a:extLst>
          </p:cNvPr>
          <p:cNvSpPr txBox="1"/>
          <p:nvPr/>
        </p:nvSpPr>
        <p:spPr>
          <a:xfrm>
            <a:off x="9383629" y="3054807"/>
            <a:ext cx="2614541" cy="33547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1600">
                <a:latin typeface="Source Sans Pro"/>
                <a:cs typeface="Calibri"/>
              </a:rPr>
              <a:t>Stylist </a:t>
            </a:r>
            <a:endParaRPr lang="en-GB" sz="1600">
              <a:latin typeface="Source Sans Pro"/>
              <a:ea typeface="Source Sans Pro"/>
              <a:cs typeface="Calibri"/>
            </a:endParaRPr>
          </a:p>
          <a:p>
            <a:pPr marL="285750" indent="-285750">
              <a:buFont typeface="Arial"/>
              <a:buChar char="•"/>
            </a:pPr>
            <a:r>
              <a:rPr lang="en-GB" sz="1600">
                <a:latin typeface="Source Sans Pro"/>
                <a:ea typeface="Source Sans Pro"/>
                <a:cs typeface="+mn-lt"/>
              </a:rPr>
              <a:t>Public Relations</a:t>
            </a:r>
          </a:p>
          <a:p>
            <a:pPr marL="285750" indent="-285750">
              <a:buFont typeface="Arial"/>
              <a:buChar char="•"/>
            </a:pPr>
            <a:r>
              <a:rPr lang="en-US" sz="1600">
                <a:latin typeface="Source Sans Pro"/>
                <a:ea typeface="+mn-lt"/>
                <a:cs typeface="+mn-lt"/>
              </a:rPr>
              <a:t>Personal Shopper</a:t>
            </a:r>
            <a:endParaRPr lang="en-GB" sz="1600">
              <a:latin typeface="Source Sans Pro"/>
              <a:ea typeface="Source Sans Pro"/>
              <a:cs typeface="+mn-lt"/>
            </a:endParaRPr>
          </a:p>
          <a:p>
            <a:pPr marL="285750" indent="-285750">
              <a:buFont typeface="Arial"/>
              <a:buChar char="•"/>
            </a:pPr>
            <a:r>
              <a:rPr lang="en-US" sz="1600">
                <a:latin typeface="Source Sans Pro"/>
                <a:ea typeface="+mn-lt"/>
                <a:cs typeface="+mn-lt"/>
              </a:rPr>
              <a:t>Marketing Manager </a:t>
            </a:r>
            <a:endParaRPr lang="en-GB" sz="1600">
              <a:latin typeface="Source Sans Pro"/>
              <a:ea typeface="Source Sans Pro"/>
              <a:cs typeface="+mn-lt"/>
            </a:endParaRPr>
          </a:p>
          <a:p>
            <a:pPr marL="285750" indent="-285750">
              <a:buFont typeface="Arial"/>
              <a:buChar char="•"/>
            </a:pPr>
            <a:r>
              <a:rPr lang="en-US" sz="1600">
                <a:latin typeface="Source Sans Pro"/>
                <a:ea typeface="+mn-lt"/>
                <a:cs typeface="+mn-lt"/>
              </a:rPr>
              <a:t>Trend Analyst</a:t>
            </a:r>
            <a:endParaRPr lang="en-GB" sz="1600">
              <a:latin typeface="Source Sans Pro"/>
              <a:ea typeface="Source Sans Pro"/>
              <a:cs typeface="+mn-lt"/>
            </a:endParaRPr>
          </a:p>
          <a:p>
            <a:pPr marL="285750" indent="-285750">
              <a:buFont typeface="Arial"/>
              <a:buChar char="•"/>
            </a:pPr>
            <a:r>
              <a:rPr lang="en-US" sz="1600">
                <a:latin typeface="Source Sans Pro"/>
                <a:ea typeface="+mn-lt"/>
                <a:cs typeface="+mn-lt"/>
              </a:rPr>
              <a:t>Content Creator</a:t>
            </a:r>
            <a:endParaRPr lang="en-GB">
              <a:latin typeface="Source Sans Pro"/>
              <a:ea typeface="Source Sans Pro"/>
              <a:cs typeface="Calibri"/>
            </a:endParaRPr>
          </a:p>
          <a:p>
            <a:pPr marL="285750" indent="-285750">
              <a:buFont typeface="Arial"/>
              <a:buChar char="•"/>
            </a:pPr>
            <a:r>
              <a:rPr lang="en-US" sz="1600">
                <a:latin typeface="Source Sans Pro"/>
                <a:ea typeface="Calibri"/>
                <a:cs typeface="Calibri"/>
              </a:rPr>
              <a:t>Buyer</a:t>
            </a:r>
            <a:endParaRPr lang="en-US" sz="1600">
              <a:latin typeface="Calibri"/>
              <a:ea typeface="Calibri"/>
              <a:cs typeface="Calibri"/>
            </a:endParaRPr>
          </a:p>
          <a:p>
            <a:pPr marL="285750" indent="-285750">
              <a:buFont typeface="Arial"/>
              <a:buChar char="•"/>
            </a:pPr>
            <a:r>
              <a:rPr lang="en-US" sz="1600">
                <a:latin typeface="Source Sans Pro"/>
                <a:ea typeface="Source Sans Pro"/>
                <a:cs typeface="Calibri"/>
              </a:rPr>
              <a:t>Merchandiser</a:t>
            </a:r>
            <a:endParaRPr lang="en-US" sz="1600">
              <a:latin typeface="Calibri"/>
              <a:ea typeface="Source Sans Pro"/>
              <a:cs typeface="Calibri"/>
            </a:endParaRPr>
          </a:p>
          <a:p>
            <a:pPr marL="285750" indent="-285750">
              <a:buFont typeface="Arial"/>
              <a:buChar char="•"/>
            </a:pPr>
            <a:r>
              <a:rPr lang="en-US" sz="1600">
                <a:latin typeface="Source Sans Pro"/>
                <a:ea typeface="Source Sans Pro"/>
                <a:cs typeface="Calibri"/>
              </a:rPr>
              <a:t>Copywriter</a:t>
            </a:r>
          </a:p>
          <a:p>
            <a:pPr marL="285750" indent="-285750">
              <a:buFont typeface="Arial"/>
              <a:buChar char="•"/>
            </a:pPr>
            <a:r>
              <a:rPr lang="en-US" sz="1600">
                <a:latin typeface="Source Sans Pro"/>
                <a:ea typeface="Source Sans Pro"/>
                <a:cs typeface="Calibri"/>
              </a:rPr>
              <a:t>Visual Merchandiser</a:t>
            </a:r>
          </a:p>
          <a:p>
            <a:pPr marL="285750" indent="-285750">
              <a:buFont typeface="Arial"/>
              <a:buChar char="•"/>
            </a:pPr>
            <a:r>
              <a:rPr lang="en-US" sz="1600">
                <a:latin typeface="Source Sans Pro"/>
                <a:ea typeface="Source Sans Pro"/>
                <a:cs typeface="Calibri"/>
              </a:rPr>
              <a:t>Social Media Strategist</a:t>
            </a:r>
          </a:p>
          <a:p>
            <a:pPr marL="285750" indent="-285750">
              <a:buFont typeface="Arial"/>
              <a:buChar char="•"/>
            </a:pPr>
            <a:endParaRPr lang="en-GB">
              <a:latin typeface="Source Sans Pro"/>
              <a:ea typeface="Source Sans Pro"/>
              <a:cs typeface="Calibri"/>
            </a:endParaRPr>
          </a:p>
          <a:p>
            <a:endParaRPr lang="en-GB">
              <a:latin typeface="Source Sans Pro"/>
              <a:ea typeface="Calibri"/>
              <a:cs typeface="Calibri"/>
            </a:endParaRPr>
          </a:p>
        </p:txBody>
      </p:sp>
    </p:spTree>
    <p:extLst>
      <p:ext uri="{BB962C8B-B14F-4D97-AF65-F5344CB8AC3E}">
        <p14:creationId xmlns:p14="http://schemas.microsoft.com/office/powerpoint/2010/main" val="2297022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2"/>
          <a:stretch>
            <a:fillRect/>
          </a:stretch>
        </p:blipFill>
        <p:spPr>
          <a:xfrm>
            <a:off x="2467" y="0"/>
            <a:ext cx="12187066" cy="6858000"/>
          </a:xfrm>
          <a:prstGeom prst="rect">
            <a:avLst/>
          </a:prstGeom>
        </p:spPr>
      </p:pic>
      <p:pic>
        <p:nvPicPr>
          <p:cNvPr id="7" name="Picture 6" descr="Chart, line chart&#10;&#10;Description automatically generated">
            <a:extLst>
              <a:ext uri="{FF2B5EF4-FFF2-40B4-BE49-F238E27FC236}">
                <a16:creationId xmlns:a16="http://schemas.microsoft.com/office/drawing/2014/main" id="{39A2ADAD-5718-AA4B-B8CB-D20D99755197}"/>
              </a:ext>
            </a:extLst>
          </p:cNvPr>
          <p:cNvPicPr>
            <a:picLocks noChangeAspect="1"/>
          </p:cNvPicPr>
          <p:nvPr/>
        </p:nvPicPr>
        <p:blipFill>
          <a:blip r:embed="rId3"/>
          <a:stretch>
            <a:fillRect/>
          </a:stretch>
        </p:blipFill>
        <p:spPr>
          <a:xfrm>
            <a:off x="4759205" y="1840388"/>
            <a:ext cx="2673590" cy="1853189"/>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339191" y="1720840"/>
            <a:ext cx="4877735" cy="1754326"/>
          </a:xfrm>
          <a:prstGeom prst="rect">
            <a:avLst/>
          </a:prstGeom>
          <a:noFill/>
        </p:spPr>
        <p:txBody>
          <a:bodyPr wrap="square" lIns="91440" tIns="45720" rIns="91440" bIns="45720" rtlCol="0" anchor="t">
            <a:spAutoFit/>
          </a:bodyPr>
          <a:lstStyle/>
          <a:p>
            <a:pPr algn="r"/>
            <a:r>
              <a:rPr lang="en-US" sz="5400" b="1">
                <a:latin typeface="Poppins SemiBold"/>
                <a:cs typeface="Poppins SemiBold"/>
              </a:rPr>
              <a:t>Induction</a:t>
            </a:r>
            <a:endParaRPr lang="en-US" sz="5400" b="1">
              <a:latin typeface="Poppins SemiBold" pitchFamily="2" charset="77"/>
              <a:cs typeface="Poppins SemiBold" pitchFamily="2" charset="77"/>
            </a:endParaRPr>
          </a:p>
          <a:p>
            <a:pPr algn="r"/>
            <a:r>
              <a:rPr lang="en-US" sz="5400" b="1">
                <a:latin typeface="Poppins SemiBold" pitchFamily="2" charset="77"/>
                <a:cs typeface="Poppins SemiBold" pitchFamily="2" charset="77"/>
              </a:rPr>
              <a:t>Period</a:t>
            </a:r>
          </a:p>
        </p:txBody>
      </p:sp>
      <p:sp>
        <p:nvSpPr>
          <p:cNvPr id="8" name="TextBox 7">
            <a:extLst>
              <a:ext uri="{FF2B5EF4-FFF2-40B4-BE49-F238E27FC236}">
                <a16:creationId xmlns:a16="http://schemas.microsoft.com/office/drawing/2014/main" id="{58BA4178-45B5-0740-AA9A-2BCADBF1CE30}"/>
              </a:ext>
            </a:extLst>
          </p:cNvPr>
          <p:cNvSpPr txBox="1"/>
          <p:nvPr/>
        </p:nvSpPr>
        <p:spPr>
          <a:xfrm>
            <a:off x="6096000" y="1715316"/>
            <a:ext cx="4963427" cy="4493538"/>
          </a:xfrm>
          <a:prstGeom prst="rect">
            <a:avLst/>
          </a:prstGeom>
          <a:noFill/>
        </p:spPr>
        <p:txBody>
          <a:bodyPr wrap="square" lIns="91440" tIns="45720" rIns="91440" bIns="45720" rtlCol="0" anchor="t">
            <a:spAutoFit/>
          </a:bodyPr>
          <a:lstStyle/>
          <a:p>
            <a:r>
              <a:rPr lang="en-US">
                <a:latin typeface="Source Sans Pro"/>
                <a:ea typeface="+mn-lt"/>
                <a:cs typeface="+mn-lt"/>
              </a:rPr>
              <a:t>In your first few weeks on the course, you’ll meet your tutors, start building new friendships, and settle into life on campus. During Discover NCD, you’ll enroll onto your course and take part in fun activities across campus — including food trucks and social events.</a:t>
            </a:r>
            <a:endParaRPr lang="en-US">
              <a:latin typeface="Source Sans Pro"/>
              <a:ea typeface="Calibri"/>
              <a:cs typeface="Calibri"/>
            </a:endParaRPr>
          </a:p>
          <a:p>
            <a:endParaRPr lang="en-US">
              <a:latin typeface="Source Sans Pro"/>
              <a:ea typeface="+mn-lt"/>
              <a:cs typeface="+mn-lt"/>
            </a:endParaRPr>
          </a:p>
          <a:p>
            <a:r>
              <a:rPr lang="en-US">
                <a:latin typeface="Source Sans Pro"/>
                <a:ea typeface="+mn-lt"/>
                <a:cs typeface="+mn-lt"/>
              </a:rPr>
              <a:t>Once you begin your chosen course pathway, you’ll take part in specialist workshops designed to stretch your creativity and develop your technical skills. You’ll also work in professional environments and start to understand what it means to be a New College Durham student — including the expectations, opportunities, and support available to help you succeed.</a:t>
            </a:r>
          </a:p>
          <a:p>
            <a:endParaRPr lang="en-US" sz="1600">
              <a:latin typeface="Source Sans Pro" panose="020B0503030403020204" pitchFamily="34" charset="0"/>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39237503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background pattern&#10;&#10;Description automatically generated">
            <a:extLst>
              <a:ext uri="{FF2B5EF4-FFF2-40B4-BE49-F238E27FC236}">
                <a16:creationId xmlns:a16="http://schemas.microsoft.com/office/drawing/2014/main" id="{3B07EF89-4139-8745-B992-D945B1078F57}"/>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99437" y="358771"/>
            <a:ext cx="8070776" cy="923330"/>
          </a:xfrm>
          <a:prstGeom prst="rect">
            <a:avLst/>
          </a:prstGeom>
          <a:noFill/>
        </p:spPr>
        <p:txBody>
          <a:bodyPr wrap="square" lIns="91440" tIns="45720" rIns="91440" bIns="45720" rtlCol="0" anchor="t">
            <a:spAutoFit/>
          </a:bodyPr>
          <a:lstStyle/>
          <a:p>
            <a:r>
              <a:rPr lang="en-US" sz="5400" b="1" i="1">
                <a:latin typeface="Poppins"/>
                <a:cs typeface="Poppins"/>
              </a:rPr>
              <a:t>Career Pathways</a:t>
            </a:r>
            <a:endParaRPr lang="en-US" sz="5400" b="1" i="1">
              <a:latin typeface="Poppins" pitchFamily="2" charset="77"/>
              <a:cs typeface="Poppins" pitchFamily="2" charset="77"/>
            </a:endParaRPr>
          </a:p>
        </p:txBody>
      </p:sp>
      <p:pic>
        <p:nvPicPr>
          <p:cNvPr id="3" name="Picture 2" descr="Icon&#10;&#10;Description automatically generated">
            <a:extLst>
              <a:ext uri="{FF2B5EF4-FFF2-40B4-BE49-F238E27FC236}">
                <a16:creationId xmlns:a16="http://schemas.microsoft.com/office/drawing/2014/main" id="{5209723F-B2DC-9B8B-B34A-70EDFAE43386}"/>
              </a:ext>
            </a:extLst>
          </p:cNvPr>
          <p:cNvPicPr>
            <a:picLocks noChangeAspect="1"/>
          </p:cNvPicPr>
          <p:nvPr/>
        </p:nvPicPr>
        <p:blipFill>
          <a:blip r:embed="rId4"/>
          <a:stretch>
            <a:fillRect/>
          </a:stretch>
        </p:blipFill>
        <p:spPr>
          <a:xfrm>
            <a:off x="539945" y="1793275"/>
            <a:ext cx="397483" cy="415148"/>
          </a:xfrm>
          <a:prstGeom prst="rect">
            <a:avLst/>
          </a:prstGeom>
        </p:spPr>
      </p:pic>
      <p:sp>
        <p:nvSpPr>
          <p:cNvPr id="4" name="TextBox 3">
            <a:extLst>
              <a:ext uri="{FF2B5EF4-FFF2-40B4-BE49-F238E27FC236}">
                <a16:creationId xmlns:a16="http://schemas.microsoft.com/office/drawing/2014/main" id="{BB65F1EB-7F12-BA7B-2C9A-AD38672A19AE}"/>
              </a:ext>
            </a:extLst>
          </p:cNvPr>
          <p:cNvSpPr txBox="1"/>
          <p:nvPr/>
        </p:nvSpPr>
        <p:spPr>
          <a:xfrm>
            <a:off x="593416" y="3054808"/>
            <a:ext cx="2613930" cy="307776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1600">
                <a:latin typeface="Source Sans Pro"/>
                <a:cs typeface="Calibri"/>
              </a:rPr>
              <a:t> Graphic Designer</a:t>
            </a:r>
          </a:p>
          <a:p>
            <a:pPr marL="285750" indent="-285750">
              <a:buFont typeface="Arial"/>
              <a:buChar char="•"/>
            </a:pPr>
            <a:r>
              <a:rPr lang="en-GB" sz="1600">
                <a:latin typeface="Source Sans Pro"/>
                <a:cs typeface="Calibri"/>
              </a:rPr>
              <a:t> Web Designer</a:t>
            </a:r>
          </a:p>
          <a:p>
            <a:pPr marL="285750" indent="-285750">
              <a:buFont typeface="Arial"/>
              <a:buChar char="•"/>
            </a:pPr>
            <a:r>
              <a:rPr lang="en-GB" sz="1600">
                <a:latin typeface="Source Sans Pro"/>
                <a:cs typeface="Calibri"/>
              </a:rPr>
              <a:t> UI/UX Designer</a:t>
            </a:r>
          </a:p>
          <a:p>
            <a:pPr marL="285750" indent="-285750">
              <a:buFont typeface="Arial"/>
              <a:buChar char="•"/>
            </a:pPr>
            <a:r>
              <a:rPr lang="en-GB" sz="1600">
                <a:latin typeface="Source Sans Pro"/>
                <a:cs typeface="Calibri"/>
              </a:rPr>
              <a:t> Brand Identity Designer</a:t>
            </a:r>
          </a:p>
          <a:p>
            <a:pPr marL="285750" indent="-285750">
              <a:buFont typeface="Arial"/>
              <a:buChar char="•"/>
            </a:pPr>
            <a:r>
              <a:rPr lang="en-GB" sz="1600">
                <a:latin typeface="Source Sans Pro"/>
                <a:cs typeface="Calibri"/>
              </a:rPr>
              <a:t> Art Director</a:t>
            </a:r>
          </a:p>
          <a:p>
            <a:pPr marL="285750" indent="-285750">
              <a:buFont typeface="Arial"/>
              <a:buChar char="•"/>
            </a:pPr>
            <a:r>
              <a:rPr lang="en-GB" sz="1600">
                <a:latin typeface="Source Sans Pro"/>
                <a:cs typeface="Calibri"/>
              </a:rPr>
              <a:t> Packaging Designer</a:t>
            </a:r>
          </a:p>
          <a:p>
            <a:pPr marL="285750" indent="-285750">
              <a:buFont typeface="Arial"/>
              <a:buChar char="•"/>
            </a:pPr>
            <a:r>
              <a:rPr lang="en-GB" sz="1600">
                <a:latin typeface="Source Sans Pro"/>
                <a:cs typeface="Calibri"/>
              </a:rPr>
              <a:t> Illustrator</a:t>
            </a:r>
          </a:p>
          <a:p>
            <a:pPr marL="285750" indent="-285750">
              <a:buFont typeface="Arial"/>
              <a:buChar char="•"/>
            </a:pPr>
            <a:r>
              <a:rPr lang="en-GB" sz="1600">
                <a:latin typeface="Source Sans Pro"/>
                <a:cs typeface="Calibri"/>
              </a:rPr>
              <a:t> Print Production Artist</a:t>
            </a:r>
          </a:p>
          <a:p>
            <a:pPr marL="285750" indent="-285750">
              <a:buFont typeface="Arial"/>
              <a:buChar char="•"/>
            </a:pPr>
            <a:r>
              <a:rPr lang="en-GB" sz="1600">
                <a:latin typeface="Source Sans Pro"/>
                <a:cs typeface="Calibri"/>
              </a:rPr>
              <a:t> Marketing Designer</a:t>
            </a:r>
          </a:p>
          <a:p>
            <a:pPr marL="285750" indent="-285750">
              <a:buFont typeface="Arial"/>
              <a:buChar char="•"/>
            </a:pPr>
            <a:endParaRPr lang="en-GB" sz="1600">
              <a:latin typeface="Source Sans Pro"/>
              <a:ea typeface="Calibri"/>
              <a:cs typeface="Calibri"/>
            </a:endParaRPr>
          </a:p>
          <a:p>
            <a:pPr marL="285750" indent="-285750">
              <a:buFont typeface="Arial"/>
              <a:buChar char="•"/>
            </a:pPr>
            <a:endParaRPr lang="en-GB" sz="1600">
              <a:latin typeface="Source Sans Pro"/>
              <a:ea typeface="Calibri"/>
              <a:cs typeface="Calibri"/>
            </a:endParaRPr>
          </a:p>
          <a:p>
            <a:endParaRPr lang="en-GB">
              <a:latin typeface="Source Sans Pro"/>
              <a:ea typeface="Calibri"/>
              <a:cs typeface="Calibri"/>
            </a:endParaRPr>
          </a:p>
        </p:txBody>
      </p:sp>
      <p:pic>
        <p:nvPicPr>
          <p:cNvPr id="5" name="Picture 4" descr="Icon&#10;&#10;Description automatically generated">
            <a:extLst>
              <a:ext uri="{FF2B5EF4-FFF2-40B4-BE49-F238E27FC236}">
                <a16:creationId xmlns:a16="http://schemas.microsoft.com/office/drawing/2014/main" id="{F9BCAEFE-E4F8-749D-E76F-42D5F5F82633}"/>
              </a:ext>
            </a:extLst>
          </p:cNvPr>
          <p:cNvPicPr>
            <a:picLocks noChangeAspect="1"/>
          </p:cNvPicPr>
          <p:nvPr/>
        </p:nvPicPr>
        <p:blipFill>
          <a:blip r:embed="rId4"/>
          <a:stretch>
            <a:fillRect/>
          </a:stretch>
        </p:blipFill>
        <p:spPr>
          <a:xfrm>
            <a:off x="3396694" y="1793274"/>
            <a:ext cx="397483" cy="415148"/>
          </a:xfrm>
          <a:prstGeom prst="rect">
            <a:avLst/>
          </a:prstGeom>
        </p:spPr>
      </p:pic>
      <p:sp>
        <p:nvSpPr>
          <p:cNvPr id="14" name="TextBox 13">
            <a:extLst>
              <a:ext uri="{FF2B5EF4-FFF2-40B4-BE49-F238E27FC236}">
                <a16:creationId xmlns:a16="http://schemas.microsoft.com/office/drawing/2014/main" id="{6029AA26-3E25-608B-DDA5-3B8FAFD6BABC}"/>
              </a:ext>
            </a:extLst>
          </p:cNvPr>
          <p:cNvSpPr txBox="1"/>
          <p:nvPr/>
        </p:nvSpPr>
        <p:spPr>
          <a:xfrm>
            <a:off x="939490" y="2040871"/>
            <a:ext cx="1133987" cy="584775"/>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Graphic</a:t>
            </a:r>
            <a:br>
              <a:rPr lang="en-US" sz="1600" b="1">
                <a:solidFill>
                  <a:srgbClr val="2A7DE1"/>
                </a:solidFill>
                <a:latin typeface="Poppins SemiBold"/>
                <a:ea typeface="Source Sans Pro"/>
                <a:cs typeface="Poppins SemiBold"/>
              </a:rPr>
            </a:br>
            <a:r>
              <a:rPr lang="en-US" sz="1600" b="1">
                <a:solidFill>
                  <a:srgbClr val="2A7DE1"/>
                </a:solidFill>
                <a:latin typeface="Poppins SemiBold"/>
                <a:ea typeface="Source Sans Pro"/>
                <a:cs typeface="Poppins SemiBold"/>
              </a:rPr>
              <a:t>Design</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5" name="TextBox 14">
            <a:extLst>
              <a:ext uri="{FF2B5EF4-FFF2-40B4-BE49-F238E27FC236}">
                <a16:creationId xmlns:a16="http://schemas.microsoft.com/office/drawing/2014/main" id="{4820014C-0F1A-068C-948F-F8C40CBF3A11}"/>
              </a:ext>
            </a:extLst>
          </p:cNvPr>
          <p:cNvSpPr txBox="1"/>
          <p:nvPr/>
        </p:nvSpPr>
        <p:spPr>
          <a:xfrm>
            <a:off x="3727855" y="2031799"/>
            <a:ext cx="1641986" cy="584775"/>
          </a:xfrm>
          <a:prstGeom prst="rect">
            <a:avLst/>
          </a:prstGeom>
          <a:noFill/>
        </p:spPr>
        <p:txBody>
          <a:bodyPr wrap="square" lIns="91440" tIns="45720" rIns="91440" bIns="45720" rtlCol="0" anchor="t">
            <a:spAutoFit/>
          </a:bodyPr>
          <a:lstStyle/>
          <a:p>
            <a:r>
              <a:rPr lang="en-US" sz="1600" b="1">
                <a:solidFill>
                  <a:srgbClr val="2A7DE1"/>
                </a:solidFill>
                <a:latin typeface="Poppins SemiBold"/>
                <a:ea typeface="Source Sans Pro"/>
                <a:cs typeface="Poppins SemiBold"/>
              </a:rPr>
              <a:t>Digital </a:t>
            </a:r>
            <a:br>
              <a:rPr lang="en-US" sz="1600" b="1">
                <a:solidFill>
                  <a:srgbClr val="2A7DE1"/>
                </a:solidFill>
                <a:latin typeface="Poppins SemiBold"/>
                <a:ea typeface="Source Sans Pro"/>
                <a:cs typeface="Poppins SemiBold"/>
              </a:rPr>
            </a:br>
            <a:r>
              <a:rPr lang="en-US" sz="1600" b="1">
                <a:solidFill>
                  <a:srgbClr val="2A7DE1"/>
                </a:solidFill>
                <a:latin typeface="Poppins SemiBold"/>
                <a:ea typeface="Source Sans Pro"/>
                <a:cs typeface="Poppins SemiBold"/>
              </a:rPr>
              <a:t>Arts</a:t>
            </a:r>
            <a:endParaRPr lang="en-US" sz="16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8" name="TextBox 17">
            <a:extLst>
              <a:ext uri="{FF2B5EF4-FFF2-40B4-BE49-F238E27FC236}">
                <a16:creationId xmlns:a16="http://schemas.microsoft.com/office/drawing/2014/main" id="{0FA76538-492D-9E07-22FC-CAF92BDCC942}"/>
              </a:ext>
            </a:extLst>
          </p:cNvPr>
          <p:cNvSpPr txBox="1"/>
          <p:nvPr/>
        </p:nvSpPr>
        <p:spPr>
          <a:xfrm>
            <a:off x="3727855" y="3054807"/>
            <a:ext cx="3122541"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buFont typeface="Arial" panose="020B0604020202020204" pitchFamily="34" charset="0"/>
              <a:buChar char="•"/>
            </a:pPr>
            <a:r>
              <a:rPr lang="en-GB" sz="1600" b="0" i="0">
                <a:solidFill>
                  <a:srgbClr val="374151"/>
                </a:solidFill>
                <a:effectLst/>
                <a:latin typeface="Source Sans Pro"/>
                <a:ea typeface="Source Sans Pro"/>
              </a:rPr>
              <a:t> Illustrator</a:t>
            </a:r>
          </a:p>
          <a:p>
            <a:pPr algn="l">
              <a:buFont typeface="Arial" panose="020B0604020202020204" pitchFamily="34" charset="0"/>
              <a:buChar char="•"/>
            </a:pPr>
            <a:r>
              <a:rPr lang="en-GB" sz="1600" b="0" i="0">
                <a:solidFill>
                  <a:srgbClr val="374151"/>
                </a:solidFill>
                <a:effectLst/>
                <a:latin typeface="Source Sans Pro"/>
                <a:ea typeface="Source Sans Pro"/>
              </a:rPr>
              <a:t> Animator</a:t>
            </a:r>
          </a:p>
          <a:p>
            <a:pPr algn="l">
              <a:buFont typeface="Arial" panose="020B0604020202020204" pitchFamily="34" charset="0"/>
              <a:buChar char="•"/>
            </a:pPr>
            <a:r>
              <a:rPr lang="en-GB" sz="1600" b="0" i="0">
                <a:solidFill>
                  <a:srgbClr val="374151"/>
                </a:solidFill>
                <a:effectLst/>
                <a:latin typeface="Source Sans Pro"/>
                <a:ea typeface="Source Sans Pro"/>
              </a:rPr>
              <a:t> Multimedia Artist</a:t>
            </a:r>
          </a:p>
          <a:p>
            <a:pPr algn="l">
              <a:buFont typeface="Arial" panose="020B0604020202020204" pitchFamily="34" charset="0"/>
              <a:buChar char="•"/>
            </a:pPr>
            <a:r>
              <a:rPr lang="en-GB" sz="1600" b="0" i="0">
                <a:solidFill>
                  <a:srgbClr val="374151"/>
                </a:solidFill>
                <a:effectLst/>
                <a:latin typeface="Source Sans Pro"/>
                <a:ea typeface="Source Sans Pro"/>
              </a:rPr>
              <a:t> Web Designer</a:t>
            </a:r>
          </a:p>
          <a:p>
            <a:pPr algn="l">
              <a:buFont typeface="Arial" panose="020B0604020202020204" pitchFamily="34" charset="0"/>
              <a:buChar char="•"/>
            </a:pPr>
            <a:r>
              <a:rPr lang="en-GB" sz="1600" b="0" i="0">
                <a:solidFill>
                  <a:srgbClr val="374151"/>
                </a:solidFill>
                <a:effectLst/>
                <a:latin typeface="Source Sans Pro"/>
                <a:ea typeface="Source Sans Pro"/>
              </a:rPr>
              <a:t> UI/UX Designer</a:t>
            </a:r>
          </a:p>
          <a:p>
            <a:pPr algn="l">
              <a:buFont typeface="Arial" panose="020B0604020202020204" pitchFamily="34" charset="0"/>
              <a:buChar char="•"/>
            </a:pPr>
            <a:r>
              <a:rPr lang="en-GB" sz="1600" b="0" i="0">
                <a:solidFill>
                  <a:srgbClr val="374151"/>
                </a:solidFill>
                <a:effectLst/>
                <a:latin typeface="Source Sans Pro"/>
                <a:ea typeface="Source Sans Pro"/>
              </a:rPr>
              <a:t> Game Artist</a:t>
            </a:r>
          </a:p>
          <a:p>
            <a:pPr algn="l">
              <a:buFont typeface="Arial" panose="020B0604020202020204" pitchFamily="34" charset="0"/>
              <a:buChar char="•"/>
            </a:pPr>
            <a:r>
              <a:rPr lang="en-GB" sz="1600" b="0" i="0">
                <a:solidFill>
                  <a:srgbClr val="374151"/>
                </a:solidFill>
                <a:effectLst/>
                <a:latin typeface="Source Sans Pro"/>
                <a:ea typeface="Source Sans Pro"/>
              </a:rPr>
              <a:t> Visual Effects Artist</a:t>
            </a:r>
          </a:p>
          <a:p>
            <a:pPr>
              <a:buFont typeface="Arial" panose="020B0604020202020204" pitchFamily="34" charset="0"/>
              <a:buChar char="•"/>
            </a:pPr>
            <a:r>
              <a:rPr lang="en-GB" sz="1600">
                <a:solidFill>
                  <a:srgbClr val="374151"/>
                </a:solidFill>
                <a:latin typeface="Source Sans Pro"/>
                <a:ea typeface="Source Sans Pro"/>
              </a:rPr>
              <a:t> </a:t>
            </a:r>
            <a:r>
              <a:rPr lang="en-GB" sz="1600" b="0" i="0">
                <a:solidFill>
                  <a:srgbClr val="374151"/>
                </a:solidFill>
                <a:effectLst/>
                <a:latin typeface="Source Sans Pro"/>
                <a:ea typeface="Source Sans Pro"/>
              </a:rPr>
              <a:t>Motion Graphics Designer</a:t>
            </a:r>
          </a:p>
          <a:p>
            <a:pPr algn="l">
              <a:buFont typeface="Arial" panose="020B0604020202020204" pitchFamily="34" charset="0"/>
              <a:buChar char="•"/>
            </a:pPr>
            <a:r>
              <a:rPr lang="en-GB" sz="1600" b="0" i="0">
                <a:solidFill>
                  <a:srgbClr val="374151"/>
                </a:solidFill>
                <a:effectLst/>
                <a:latin typeface="Source Sans Pro"/>
                <a:ea typeface="Source Sans Pro"/>
              </a:rPr>
              <a:t> Digital Sculptor</a:t>
            </a:r>
          </a:p>
        </p:txBody>
      </p:sp>
      <p:sp>
        <p:nvSpPr>
          <p:cNvPr id="2" name="TextBox 1">
            <a:extLst>
              <a:ext uri="{FF2B5EF4-FFF2-40B4-BE49-F238E27FC236}">
                <a16:creationId xmlns:a16="http://schemas.microsoft.com/office/drawing/2014/main" id="{1C8872DD-8FBA-97D1-46D9-4B472F4867AD}"/>
              </a:ext>
            </a:extLst>
          </p:cNvPr>
          <p:cNvSpPr txBox="1"/>
          <p:nvPr/>
        </p:nvSpPr>
        <p:spPr>
          <a:xfrm>
            <a:off x="7010400" y="2966884"/>
            <a:ext cx="2743200" cy="280076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har char="•"/>
            </a:pPr>
            <a:r>
              <a:rPr lang="en-GB" sz="1600">
                <a:solidFill>
                  <a:srgbClr val="374151"/>
                </a:solidFill>
                <a:latin typeface="Source Sans Pro"/>
                <a:ea typeface="Source Sans Pro"/>
                <a:cs typeface="Arial"/>
              </a:rPr>
              <a:t> 3D Modeler</a:t>
            </a:r>
            <a:r>
              <a:rPr lang="en-US" sz="1600">
                <a:solidFill>
                  <a:srgbClr val="374151"/>
                </a:solidFill>
                <a:latin typeface="Source Sans Pro"/>
                <a:ea typeface="Source Sans Pro"/>
                <a:cs typeface="Arial"/>
              </a:rPr>
              <a:t>​</a:t>
            </a:r>
          </a:p>
          <a:p>
            <a:pPr>
              <a:buChar char="•"/>
            </a:pPr>
            <a:r>
              <a:rPr lang="en-GB" sz="1600">
                <a:solidFill>
                  <a:srgbClr val="374151"/>
                </a:solidFill>
                <a:latin typeface="Source Sans Pro"/>
                <a:ea typeface="Source Sans Pro"/>
                <a:cs typeface="Arial"/>
              </a:rPr>
              <a:t> Art Director</a:t>
            </a:r>
            <a:r>
              <a:rPr lang="en-US" sz="1600">
                <a:solidFill>
                  <a:srgbClr val="374151"/>
                </a:solidFill>
                <a:latin typeface="Source Sans Pro"/>
                <a:ea typeface="Source Sans Pro"/>
                <a:cs typeface="Arial"/>
              </a:rPr>
              <a:t>​</a:t>
            </a:r>
          </a:p>
          <a:p>
            <a:pPr>
              <a:buChar char="•"/>
            </a:pPr>
            <a:r>
              <a:rPr lang="en-GB" sz="1600">
                <a:solidFill>
                  <a:srgbClr val="374151"/>
                </a:solidFill>
                <a:latin typeface="Source Sans Pro"/>
                <a:ea typeface="Source Sans Pro"/>
                <a:cs typeface="Arial"/>
              </a:rPr>
              <a:t> Video Editor</a:t>
            </a:r>
            <a:r>
              <a:rPr lang="en-US" sz="1600">
                <a:solidFill>
                  <a:srgbClr val="374151"/>
                </a:solidFill>
                <a:latin typeface="Source Sans Pro"/>
                <a:ea typeface="Source Sans Pro"/>
                <a:cs typeface="Arial"/>
              </a:rPr>
              <a:t>​</a:t>
            </a:r>
          </a:p>
          <a:p>
            <a:pPr>
              <a:buChar char="•"/>
            </a:pPr>
            <a:r>
              <a:rPr lang="en-GB" sz="1600">
                <a:solidFill>
                  <a:srgbClr val="374151"/>
                </a:solidFill>
                <a:latin typeface="Source Sans Pro"/>
                <a:ea typeface="Source Sans Pro"/>
                <a:cs typeface="Arial"/>
              </a:rPr>
              <a:t> Digital Painter</a:t>
            </a:r>
            <a:r>
              <a:rPr lang="en-US" sz="1600">
                <a:solidFill>
                  <a:srgbClr val="374151"/>
                </a:solidFill>
                <a:latin typeface="Source Sans Pro"/>
                <a:ea typeface="Source Sans Pro"/>
                <a:cs typeface="Arial"/>
              </a:rPr>
              <a:t>​</a:t>
            </a:r>
          </a:p>
          <a:p>
            <a:pPr>
              <a:buChar char="•"/>
            </a:pPr>
            <a:r>
              <a:rPr lang="en-GB" sz="1600">
                <a:solidFill>
                  <a:srgbClr val="374151"/>
                </a:solidFill>
                <a:latin typeface="Source Sans Pro"/>
                <a:ea typeface="Source Sans Pro"/>
                <a:cs typeface="Arial"/>
              </a:rPr>
              <a:t> Concept Artist</a:t>
            </a:r>
            <a:r>
              <a:rPr lang="en-US" sz="1600">
                <a:solidFill>
                  <a:srgbClr val="374151"/>
                </a:solidFill>
                <a:latin typeface="Source Sans Pro"/>
                <a:ea typeface="Source Sans Pro"/>
                <a:cs typeface="Arial"/>
              </a:rPr>
              <a:t>​</a:t>
            </a:r>
          </a:p>
          <a:p>
            <a:pPr>
              <a:buChar char="•"/>
            </a:pPr>
            <a:r>
              <a:rPr lang="en-GB" sz="1600">
                <a:solidFill>
                  <a:srgbClr val="374151"/>
                </a:solidFill>
                <a:latin typeface="Source Sans Pro"/>
                <a:ea typeface="Source Sans Pro"/>
                <a:cs typeface="Arial"/>
              </a:rPr>
              <a:t> User Interface (UI) Designer</a:t>
            </a:r>
            <a:r>
              <a:rPr lang="en-US" sz="1600">
                <a:solidFill>
                  <a:srgbClr val="374151"/>
                </a:solidFill>
                <a:latin typeface="Source Sans Pro"/>
                <a:ea typeface="Source Sans Pro"/>
                <a:cs typeface="Arial"/>
              </a:rPr>
              <a:t>​</a:t>
            </a:r>
          </a:p>
          <a:p>
            <a:pPr>
              <a:buChar char="•"/>
            </a:pPr>
            <a:r>
              <a:rPr lang="en-GB" sz="1600">
                <a:solidFill>
                  <a:srgbClr val="374151"/>
                </a:solidFill>
                <a:latin typeface="Source Sans Pro"/>
                <a:ea typeface="Source Sans Pro"/>
                <a:cs typeface="Arial"/>
              </a:rPr>
              <a:t> User Experience (UX) Designer</a:t>
            </a:r>
            <a:r>
              <a:rPr lang="en-US" sz="1600">
                <a:solidFill>
                  <a:srgbClr val="374151"/>
                </a:solidFill>
                <a:latin typeface="Source Sans Pro"/>
                <a:ea typeface="Source Sans Pro"/>
                <a:cs typeface="Arial"/>
              </a:rPr>
              <a:t>​</a:t>
            </a:r>
          </a:p>
          <a:p>
            <a:pPr>
              <a:buChar char="•"/>
            </a:pPr>
            <a:r>
              <a:rPr lang="en-GB" sz="1600">
                <a:solidFill>
                  <a:srgbClr val="374151"/>
                </a:solidFill>
                <a:latin typeface="Source Sans Pro"/>
                <a:ea typeface="Source Sans Pro"/>
                <a:cs typeface="Arial"/>
              </a:rPr>
              <a:t> Storyboard Artist</a:t>
            </a:r>
            <a:r>
              <a:rPr lang="en-US" sz="1600">
                <a:solidFill>
                  <a:srgbClr val="374151"/>
                </a:solidFill>
                <a:latin typeface="Source Sans Pro"/>
                <a:ea typeface="Source Sans Pro"/>
                <a:cs typeface="Arial"/>
              </a:rPr>
              <a:t>​</a:t>
            </a:r>
          </a:p>
          <a:p>
            <a:pPr>
              <a:buChar char="•"/>
            </a:pPr>
            <a:r>
              <a:rPr lang="en-GB" sz="1600">
                <a:solidFill>
                  <a:srgbClr val="374151"/>
                </a:solidFill>
                <a:latin typeface="Source Sans Pro"/>
                <a:ea typeface="Source Sans Pro"/>
                <a:cs typeface="Arial"/>
              </a:rPr>
              <a:t> Texture Artist</a:t>
            </a:r>
            <a:r>
              <a:rPr lang="en-US" sz="1600">
                <a:solidFill>
                  <a:srgbClr val="374151"/>
                </a:solidFill>
                <a:latin typeface="Source Sans Pro"/>
                <a:ea typeface="Source Sans Pro"/>
                <a:cs typeface="Arial"/>
              </a:rPr>
              <a:t>​</a:t>
            </a:r>
          </a:p>
          <a:p>
            <a:pPr>
              <a:buChar char="•"/>
            </a:pPr>
            <a:r>
              <a:rPr lang="en-GB" sz="1600">
                <a:solidFill>
                  <a:srgbClr val="374151"/>
                </a:solidFill>
                <a:latin typeface="Source Sans Pro"/>
                <a:ea typeface="Source Sans Pro"/>
                <a:cs typeface="Arial"/>
              </a:rPr>
              <a:t> Character Designe</a:t>
            </a:r>
            <a:r>
              <a:rPr lang="en-GB" sz="1600">
                <a:solidFill>
                  <a:srgbClr val="374151"/>
                </a:solidFill>
                <a:latin typeface="Söhne"/>
                <a:cs typeface="Arial"/>
              </a:rPr>
              <a:t>r</a:t>
            </a:r>
          </a:p>
        </p:txBody>
      </p:sp>
    </p:spTree>
    <p:extLst>
      <p:ext uri="{BB962C8B-B14F-4D97-AF65-F5344CB8AC3E}">
        <p14:creationId xmlns:p14="http://schemas.microsoft.com/office/powerpoint/2010/main" val="14365667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text on a black background&#10;&#10;AI-generated content may be incorrect.">
            <a:extLst>
              <a:ext uri="{FF2B5EF4-FFF2-40B4-BE49-F238E27FC236}">
                <a16:creationId xmlns:a16="http://schemas.microsoft.com/office/drawing/2014/main" id="{D6FA70C3-6A58-5ADF-4B19-19EC9E44DFA5}"/>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731941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standing with arms crossed&#10;&#10;AI-generated content may be incorrect.">
            <a:extLst>
              <a:ext uri="{FF2B5EF4-FFF2-40B4-BE49-F238E27FC236}">
                <a16:creationId xmlns:a16="http://schemas.microsoft.com/office/drawing/2014/main" id="{5F1D511D-E95E-DDBB-1FEB-8E2A309BB353}"/>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7759145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in firefighter outfit with pictures of people&#10;&#10;AI-generated content may be incorrect.">
            <a:extLst>
              <a:ext uri="{FF2B5EF4-FFF2-40B4-BE49-F238E27FC236}">
                <a16:creationId xmlns:a16="http://schemas.microsoft.com/office/drawing/2014/main" id="{4DEA506D-D5A3-A12D-44BB-B33C0F058AF7}"/>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8237592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ack background with white text&#10;&#10;AI-generated content may be incorrect.">
            <a:extLst>
              <a:ext uri="{FF2B5EF4-FFF2-40B4-BE49-F238E27FC236}">
                <a16:creationId xmlns:a16="http://schemas.microsoft.com/office/drawing/2014/main" id="{B5473EC1-E377-6695-DA67-8A858B7E2BF1}"/>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4467838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14FD92-290A-BA42-A1F2-35864E54A3D8}"/>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shape&#10;&#10;Description automatically generated">
            <a:extLst>
              <a:ext uri="{FF2B5EF4-FFF2-40B4-BE49-F238E27FC236}">
                <a16:creationId xmlns:a16="http://schemas.microsoft.com/office/drawing/2014/main" id="{0CA7D0B3-0087-744D-A51B-EA456958E91C}"/>
              </a:ext>
            </a:extLst>
          </p:cNvPr>
          <p:cNvPicPr>
            <a:picLocks noChangeAspect="1"/>
          </p:cNvPicPr>
          <p:nvPr/>
        </p:nvPicPr>
        <p:blipFill>
          <a:blip r:embed="rId2"/>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801111" y="725759"/>
            <a:ext cx="6288504" cy="3416320"/>
          </a:xfrm>
          <a:prstGeom prst="rect">
            <a:avLst/>
          </a:prstGeom>
          <a:noFill/>
        </p:spPr>
        <p:txBody>
          <a:bodyPr wrap="square" rtlCol="0">
            <a:spAutoFit/>
          </a:bodyPr>
          <a:lstStyle/>
          <a:p>
            <a:r>
              <a:rPr lang="en-US" sz="7200" b="1" i="1" spc="-150">
                <a:solidFill>
                  <a:schemeClr val="bg1"/>
                </a:solidFill>
                <a:latin typeface="Poppins" pitchFamily="2" charset="77"/>
                <a:cs typeface="Poppins" pitchFamily="2" charset="77"/>
              </a:rPr>
              <a:t>LET’S </a:t>
            </a:r>
          </a:p>
          <a:p>
            <a:r>
              <a:rPr lang="en-US" sz="7200" b="1" i="1" spc="-150">
                <a:solidFill>
                  <a:schemeClr val="bg1"/>
                </a:solidFill>
                <a:latin typeface="Poppins" pitchFamily="2" charset="77"/>
                <a:cs typeface="Poppins" pitchFamily="2" charset="77"/>
              </a:rPr>
              <a:t>GET YOU</a:t>
            </a:r>
          </a:p>
          <a:p>
            <a:r>
              <a:rPr lang="en-US" sz="7200" b="1" i="1" spc="-150">
                <a:solidFill>
                  <a:schemeClr val="bg1"/>
                </a:solidFill>
                <a:latin typeface="Poppins" pitchFamily="2" charset="77"/>
                <a:cs typeface="Poppins" pitchFamily="2" charset="77"/>
              </a:rPr>
              <a:t>THERE</a:t>
            </a:r>
          </a:p>
        </p:txBody>
      </p:sp>
      <p:sp>
        <p:nvSpPr>
          <p:cNvPr id="8" name="TextBox 7">
            <a:extLst>
              <a:ext uri="{FF2B5EF4-FFF2-40B4-BE49-F238E27FC236}">
                <a16:creationId xmlns:a16="http://schemas.microsoft.com/office/drawing/2014/main" id="{58BA4178-45B5-0740-AA9A-2BCADBF1CE30}"/>
              </a:ext>
            </a:extLst>
          </p:cNvPr>
          <p:cNvSpPr txBox="1"/>
          <p:nvPr/>
        </p:nvSpPr>
        <p:spPr>
          <a:xfrm>
            <a:off x="7011748" y="1150623"/>
            <a:ext cx="4097155" cy="400110"/>
          </a:xfrm>
          <a:prstGeom prst="rect">
            <a:avLst/>
          </a:prstGeom>
          <a:noFill/>
        </p:spPr>
        <p:txBody>
          <a:bodyPr wrap="square" rtlCol="0">
            <a:spAutoFit/>
          </a:bodyPr>
          <a:lstStyle/>
          <a:p>
            <a:r>
              <a:rPr lang="en-US" sz="2000" b="1" i="1">
                <a:solidFill>
                  <a:schemeClr val="bg1"/>
                </a:solidFill>
                <a:latin typeface="Poppins" pitchFamily="2" charset="77"/>
                <a:ea typeface="Source Sans Pro" panose="020B0503030403020204" pitchFamily="34" charset="0"/>
                <a:cs typeface="Poppins" pitchFamily="2" charset="77"/>
              </a:rPr>
              <a:t>GET IN TOUCH</a:t>
            </a:r>
          </a:p>
        </p:txBody>
      </p:sp>
      <p:sp>
        <p:nvSpPr>
          <p:cNvPr id="9" name="TextBox 8">
            <a:extLst>
              <a:ext uri="{FF2B5EF4-FFF2-40B4-BE49-F238E27FC236}">
                <a16:creationId xmlns:a16="http://schemas.microsoft.com/office/drawing/2014/main" id="{CB261241-FD92-2149-92F8-3BC4BC4740AE}"/>
              </a:ext>
            </a:extLst>
          </p:cNvPr>
          <p:cNvSpPr txBox="1"/>
          <p:nvPr/>
        </p:nvSpPr>
        <p:spPr>
          <a:xfrm>
            <a:off x="7011748" y="1978510"/>
            <a:ext cx="4097155" cy="2800767"/>
          </a:xfrm>
          <a:prstGeom prst="rect">
            <a:avLst/>
          </a:prstGeom>
          <a:noFill/>
        </p:spPr>
        <p:txBody>
          <a:bodyPr wrap="square" lIns="91440" tIns="45720" rIns="91440" bIns="45720" rtlCol="0" anchor="t">
            <a:spAutoFit/>
          </a:bodyPr>
          <a:lstStyle/>
          <a:p>
            <a:r>
              <a:rPr lang="en-US" sz="1600">
                <a:solidFill>
                  <a:schemeClr val="bg1"/>
                </a:solidFill>
                <a:latin typeface="Source Sans Pro"/>
                <a:ea typeface="Source Sans Pro"/>
                <a:cs typeface="Poppins SemiBold"/>
              </a:rPr>
              <a:t>Please contact the relevant course tutor for more information:  </a:t>
            </a:r>
          </a:p>
          <a:p>
            <a:r>
              <a:rPr lang="en-US" sz="1600">
                <a:solidFill>
                  <a:schemeClr val="bg1"/>
                </a:solidFill>
                <a:latin typeface="Source Sans Pro"/>
                <a:ea typeface="Source Sans Pro"/>
                <a:cs typeface="Poppins SemiBold"/>
                <a:hlinkClick r:id="rId3">
                  <a:extLst>
                    <a:ext uri="{A12FA001-AC4F-418D-AE19-62706E023703}">
                      <ahyp:hlinkClr xmlns:ahyp="http://schemas.microsoft.com/office/drawing/2018/hyperlinkcolor" val="tx"/>
                    </a:ext>
                  </a:extLst>
                </a:hlinkClick>
              </a:rPr>
              <a:t>paul.milburn@newdur.ac.uk</a:t>
            </a:r>
            <a:r>
              <a:rPr lang="en-US" sz="1600">
                <a:solidFill>
                  <a:schemeClr val="bg1"/>
                </a:solidFill>
                <a:latin typeface="Source Sans Pro"/>
                <a:ea typeface="Source Sans Pro"/>
                <a:cs typeface="Poppins SemiBold"/>
              </a:rPr>
              <a:t> </a:t>
            </a:r>
          </a:p>
          <a:p>
            <a:r>
              <a:rPr lang="en-US" sz="1600">
                <a:solidFill>
                  <a:schemeClr val="bg1"/>
                </a:solidFill>
                <a:latin typeface="Source Sans Pro"/>
                <a:ea typeface="Source Sans Pro"/>
                <a:cs typeface="Poppins SemiBold"/>
                <a:hlinkClick r:id="rId4">
                  <a:extLst>
                    <a:ext uri="{A12FA001-AC4F-418D-AE19-62706E023703}">
                      <ahyp:hlinkClr xmlns:ahyp="http://schemas.microsoft.com/office/drawing/2018/hyperlinkcolor" val="tx"/>
                    </a:ext>
                  </a:extLst>
                </a:hlinkClick>
              </a:rPr>
              <a:t>louise.kendell@newdur.ac.uk</a:t>
            </a:r>
            <a:r>
              <a:rPr lang="en-US" sz="1600">
                <a:solidFill>
                  <a:schemeClr val="bg1"/>
                </a:solidFill>
                <a:latin typeface="Source Sans Pro"/>
                <a:ea typeface="Source Sans Pro"/>
                <a:cs typeface="Poppins SemiBold"/>
              </a:rPr>
              <a:t> </a:t>
            </a:r>
          </a:p>
          <a:p>
            <a:r>
              <a:rPr lang="en-US" sz="1600">
                <a:solidFill>
                  <a:schemeClr val="bg1"/>
                </a:solidFill>
                <a:latin typeface="Source Sans Pro"/>
                <a:ea typeface="Source Sans Pro"/>
                <a:cs typeface="Poppins SemiBold"/>
                <a:hlinkClick r:id="rId5">
                  <a:extLst>
                    <a:ext uri="{A12FA001-AC4F-418D-AE19-62706E023703}">
                      <ahyp:hlinkClr xmlns:ahyp="http://schemas.microsoft.com/office/drawing/2018/hyperlinkcolor" val="tx"/>
                    </a:ext>
                  </a:extLst>
                </a:hlinkClick>
              </a:rPr>
              <a:t>adi.gill@newdur.ac.uk</a:t>
            </a:r>
            <a:r>
              <a:rPr lang="en-US" sz="1600">
                <a:solidFill>
                  <a:schemeClr val="bg1"/>
                </a:solidFill>
                <a:latin typeface="Source Sans Pro"/>
                <a:ea typeface="Source Sans Pro"/>
                <a:cs typeface="Poppins SemiBold"/>
              </a:rPr>
              <a:t>  </a:t>
            </a:r>
          </a:p>
          <a:p>
            <a:r>
              <a:rPr lang="en-US" sz="1600">
                <a:solidFill>
                  <a:schemeClr val="bg1"/>
                </a:solidFill>
                <a:latin typeface="Source Sans Pro"/>
                <a:ea typeface="Source Sans Pro"/>
                <a:cs typeface="Poppins SemiBold"/>
                <a:hlinkClick r:id="rId6">
                  <a:extLst>
                    <a:ext uri="{A12FA001-AC4F-418D-AE19-62706E023703}">
                      <ahyp:hlinkClr xmlns:ahyp="http://schemas.microsoft.com/office/drawing/2018/hyperlinkcolor" val="tx"/>
                    </a:ext>
                  </a:extLst>
                </a:hlinkClick>
              </a:rPr>
              <a:t>helen.holcroft@newdur.ac.uk</a:t>
            </a:r>
            <a:r>
              <a:rPr lang="en-US" sz="1600">
                <a:solidFill>
                  <a:schemeClr val="bg1"/>
                </a:solidFill>
                <a:latin typeface="Source Sans Pro"/>
                <a:ea typeface="Source Sans Pro"/>
                <a:cs typeface="Poppins SemiBold"/>
              </a:rPr>
              <a:t> </a:t>
            </a:r>
          </a:p>
          <a:p>
            <a:r>
              <a:rPr lang="en-US" sz="1600">
                <a:solidFill>
                  <a:schemeClr val="bg1"/>
                </a:solidFill>
                <a:latin typeface="Source Sans Pro"/>
                <a:ea typeface="Source Sans Pro"/>
                <a:cs typeface="Poppins SemiBold"/>
                <a:hlinkClick r:id="rId7">
                  <a:extLst>
                    <a:ext uri="{A12FA001-AC4F-418D-AE19-62706E023703}">
                      <ahyp:hlinkClr xmlns:ahyp="http://schemas.microsoft.com/office/drawing/2018/hyperlinkcolor" val="tx"/>
                    </a:ext>
                  </a:extLst>
                </a:hlinkClick>
              </a:rPr>
              <a:t>alan/holcroft@newdur.ac.uk</a:t>
            </a:r>
            <a:r>
              <a:rPr lang="en-US" sz="1600">
                <a:solidFill>
                  <a:schemeClr val="bg1"/>
                </a:solidFill>
                <a:latin typeface="Source Sans Pro"/>
                <a:ea typeface="Source Sans Pro"/>
                <a:cs typeface="Poppins SemiBold"/>
              </a:rPr>
              <a:t> </a:t>
            </a:r>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endParaRPr lang="en-US" sz="1600">
              <a:solidFill>
                <a:srgbClr val="FFFFFF"/>
              </a:solidFill>
              <a:latin typeface="Source Sans Pro" panose="020B0503030403020204" pitchFamily="34" charset="0"/>
              <a:ea typeface="Source Sans Pro" panose="020B0503030403020204" pitchFamily="34" charset="0"/>
              <a:cs typeface="Poppins SemiBold" pitchFamily="2" charset="77"/>
            </a:endParaRPr>
          </a:p>
          <a:p>
            <a:endParaRPr lang="en-US" sz="1600">
              <a:solidFill>
                <a:srgbClr val="F5AEBF"/>
              </a:solidFill>
              <a:latin typeface="Source Sans Pro" panose="020B0503030403020204" pitchFamily="34" charset="0"/>
              <a:ea typeface="Source Sans Pro" panose="020B0503030403020204" pitchFamily="34" charset="0"/>
              <a:cs typeface="Poppins SemiBold" pitchFamily="2" charset="77"/>
            </a:endParaRPr>
          </a:p>
        </p:txBody>
      </p:sp>
      <p:sp>
        <p:nvSpPr>
          <p:cNvPr id="10" name="TextBox 9">
            <a:extLst>
              <a:ext uri="{FF2B5EF4-FFF2-40B4-BE49-F238E27FC236}">
                <a16:creationId xmlns:a16="http://schemas.microsoft.com/office/drawing/2014/main" id="{188987B5-491B-7F40-A808-08AA752E1458}"/>
              </a:ext>
            </a:extLst>
          </p:cNvPr>
          <p:cNvSpPr txBox="1"/>
          <p:nvPr/>
        </p:nvSpPr>
        <p:spPr>
          <a:xfrm>
            <a:off x="7011748" y="5105984"/>
            <a:ext cx="4097155" cy="1077218"/>
          </a:xfrm>
          <a:prstGeom prst="rect">
            <a:avLst/>
          </a:prstGeom>
          <a:noFill/>
        </p:spPr>
        <p:txBody>
          <a:bodyPr wrap="square" rtlCol="0">
            <a:spAutoFit/>
          </a:bodyPr>
          <a:lstStyle/>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New College Durham,</a:t>
            </a:r>
          </a:p>
          <a:p>
            <a:r>
              <a:rPr lang="en-US" sz="1600" err="1">
                <a:solidFill>
                  <a:schemeClr val="bg1"/>
                </a:solidFill>
                <a:latin typeface="Source Sans Pro" panose="020B0503030403020204" pitchFamily="34" charset="0"/>
                <a:ea typeface="Source Sans Pro" panose="020B0503030403020204" pitchFamily="34" charset="0"/>
                <a:cs typeface="Poppins SemiBold" pitchFamily="2" charset="77"/>
              </a:rPr>
              <a:t>Framwellgate</a:t>
            </a:r>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 Moor Campus,</a:t>
            </a:r>
          </a:p>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Durham,</a:t>
            </a:r>
          </a:p>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DH1 5ES</a:t>
            </a:r>
          </a:p>
        </p:txBody>
      </p:sp>
    </p:spTree>
    <p:extLst>
      <p:ext uri="{BB962C8B-B14F-4D97-AF65-F5344CB8AC3E}">
        <p14:creationId xmlns:p14="http://schemas.microsoft.com/office/powerpoint/2010/main" val="1352493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ack and white page with text&#10;&#10;AI-generated content may be incorrect.">
            <a:extLst>
              <a:ext uri="{FF2B5EF4-FFF2-40B4-BE49-F238E27FC236}">
                <a16:creationId xmlns:a16="http://schemas.microsoft.com/office/drawing/2014/main" id="{42D9EA47-2ACB-8E3B-1CEB-2DE3B5FDE477}"/>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519743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anyard&#10;&#10;AI-generated content may be incorrect.">
            <a:extLst>
              <a:ext uri="{FF2B5EF4-FFF2-40B4-BE49-F238E27FC236}">
                <a16:creationId xmlns:a16="http://schemas.microsoft.com/office/drawing/2014/main" id="{7BBF9697-39C0-C70F-8C74-1D2F01CD224F}"/>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2195658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D8F5ACF-E80B-0DA8-BF84-818C7DEBBF4A}"/>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365743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card&#10;&#10;AI-generated content may be incorrect.">
            <a:extLst>
              <a:ext uri="{FF2B5EF4-FFF2-40B4-BE49-F238E27FC236}">
                <a16:creationId xmlns:a16="http://schemas.microsoft.com/office/drawing/2014/main" id="{9D232C9D-44EE-7A99-FA6E-6A0D1D2947A7}"/>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914477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white and green website with black text&#10;&#10;AI-generated content may be incorrect.">
            <a:extLst>
              <a:ext uri="{FF2B5EF4-FFF2-40B4-BE49-F238E27FC236}">
                <a16:creationId xmlns:a16="http://schemas.microsoft.com/office/drawing/2014/main" id="{A61EF387-CB0B-1663-E0B6-E71175DAB6D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32506549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A2D2F34D79638409876F1DC25118CF4" ma:contentTypeVersion="22" ma:contentTypeDescription="Create a new document." ma:contentTypeScope="" ma:versionID="14491efdf221d8bc58b2dcdcd6a79094">
  <xsd:schema xmlns:xsd="http://www.w3.org/2001/XMLSchema" xmlns:xs="http://www.w3.org/2001/XMLSchema" xmlns:p="http://schemas.microsoft.com/office/2006/metadata/properties" xmlns:ns1="http://schemas.microsoft.com/sharepoint/v3" xmlns:ns2="97148cc2-a657-48f2-8ff6-4d0f9dc1c1c3" xmlns:ns3="cd7af3ca-b65f-45d6-a60f-8f38b68686af" targetNamespace="http://schemas.microsoft.com/office/2006/metadata/properties" ma:root="true" ma:fieldsID="6a47458e93c772c864fc94f5320f3584" ns1:_="" ns2:_="" ns3:_="">
    <xsd:import namespace="http://schemas.microsoft.com/sharepoint/v3"/>
    <xsd:import namespace="97148cc2-a657-48f2-8ff6-4d0f9dc1c1c3"/>
    <xsd:import namespace="cd7af3ca-b65f-45d6-a60f-8f38b68686a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148cc2-a657-48f2-8ff6-4d0f9dc1c1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87c8ee4-d1cb-493a-b1c2-7de609d09735"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7af3ca-b65f-45d6-a60f-8f38b68686a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8d0718e7-13ff-4bbb-9e58-08c9c324fd63}" ma:internalName="TaxCatchAll" ma:showField="CatchAllData" ma:web="cd7af3ca-b65f-45d6-a60f-8f38b68686af">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7148cc2-a657-48f2-8ff6-4d0f9dc1c1c3">
      <Terms xmlns="http://schemas.microsoft.com/office/infopath/2007/PartnerControls"/>
    </lcf76f155ced4ddcb4097134ff3c332f>
    <_ip_UnifiedCompliancePolicyUIAction xmlns="http://schemas.microsoft.com/sharepoint/v3" xsi:nil="true"/>
    <TaxCatchAll xmlns="cd7af3ca-b65f-45d6-a60f-8f38b68686af"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C7F935B7-841E-4835-A982-6C45EBFC711A}">
  <ds:schemaRefs>
    <ds:schemaRef ds:uri="http://schemas.microsoft.com/sharepoint/v3/contenttype/forms"/>
  </ds:schemaRefs>
</ds:datastoreItem>
</file>

<file path=customXml/itemProps2.xml><?xml version="1.0" encoding="utf-8"?>
<ds:datastoreItem xmlns:ds="http://schemas.openxmlformats.org/officeDocument/2006/customXml" ds:itemID="{E3DC98D0-332B-4AC5-AFDD-8A98776233ED}">
  <ds:schemaRefs>
    <ds:schemaRef ds:uri="97148cc2-a657-48f2-8ff6-4d0f9dc1c1c3"/>
    <ds:schemaRef ds:uri="cd7af3ca-b65f-45d6-a60f-8f38b68686a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1D583B7-F0FC-49A0-A9CC-0B76FBB5E427}">
  <ds:schemaRefs>
    <ds:schemaRef ds:uri="97148cc2-a657-48f2-8ff6-4d0f9dc1c1c3"/>
    <ds:schemaRef ds:uri="cd7af3ca-b65f-45d6-a60f-8f38b68686af"/>
    <ds:schemaRef ds:uri="http://schemas.microsoft.com/office/2006/metadata/properties"/>
    <ds:schemaRef ds:uri="http://schemas.microsoft.com/office/infopath/2007/PartnerControl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45</Slides>
  <Notes>35</Notes>
  <HiddenSlides>1</HiddenSlide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revision>1</cp:revision>
  <dcterms:created xsi:type="dcterms:W3CDTF">2020-11-03T12:53:45Z</dcterms:created>
  <dcterms:modified xsi:type="dcterms:W3CDTF">2026-06-24T16:35:17Z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0x0101001A2D2F34D79638409876F1DC25118CF4</vt:lpwstr>
  </property>
  <property fmtid="{D5CDD505-2E9C-101B-9397-08002B2CF9AE}" pid="3" name="MediaServiceImageTags">
    <vt:lpwstr/>
  </property>
</Properties>
</file>